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56" r:id="rId3"/>
    <p:sldId id="262" r:id="rId4"/>
    <p:sldId id="263" r:id="rId5"/>
    <p:sldId id="266" r:id="rId6"/>
    <p:sldId id="267" r:id="rId7"/>
    <p:sldId id="259" r:id="rId8"/>
    <p:sldId id="260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4AB20-A390-489A-999A-2D03F7E517AE}" type="datetimeFigureOut">
              <a:rPr lang="en-GB" smtClean="0"/>
              <a:t>31/08/2016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A0251-810B-4A40-BDC3-F653ECDF65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715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B4863-F19F-49D1-BE71-0F10D9B523FF}" type="datetimeFigureOut">
              <a:rPr lang="en-GB" smtClean="0"/>
              <a:t>31/08/2016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59DD3-2DCE-419B-9E78-D00254DD5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832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80A5829D-B68D-4A00-8C81-211604CDD272}" type="slidenum">
              <a:rPr lang="en-GB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9</a:t>
            </a:fld>
            <a:endParaRPr lang="en-GB" altLang="en-US" smtClean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F38E1-8C43-4A40-ABC7-91A8A28549BD}" type="datetimeFigureOut">
              <a:rPr lang="en-GB" smtClean="0"/>
              <a:t>31/08/2016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CD60-256A-4A8F-895F-C30144078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421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F38E1-8C43-4A40-ABC7-91A8A28549BD}" type="datetimeFigureOut">
              <a:rPr lang="en-GB" smtClean="0"/>
              <a:t>31/08/2016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CD60-256A-4A8F-895F-C30144078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189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F38E1-8C43-4A40-ABC7-91A8A28549BD}" type="datetimeFigureOut">
              <a:rPr lang="en-GB" smtClean="0"/>
              <a:t>31/08/2016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CD60-256A-4A8F-895F-C30144078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375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SLP Conference SWAP presentation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47B81-0149-4311-8814-29AC06E49C9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832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SLP Conference SWAP presentation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B8D86-6FFE-41F3-AAEE-EF536ADA36B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235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SLP Conference SWAP presentation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DCF0F-E1F4-44C2-BD76-C28ED538AF5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581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SLP Conference SWAP presentation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CB1F5-56AA-42E8-8242-9E0B507AF6A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8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SLP Conference SWAP presentation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630FB-ACCE-4CFC-B637-FA77AC601DF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511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SLP Conference SWAP presentation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0FE71-15C0-472F-A849-55C5A848B7F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108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SLP Conference SWAP presentation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56F56-5606-4C73-89A6-DC895BEC5EF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161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SLP Conference SWAP presentation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2E500-49DC-4E55-B1B0-B94741DD35D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06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F38E1-8C43-4A40-ABC7-91A8A28549BD}" type="datetimeFigureOut">
              <a:rPr lang="en-GB" smtClean="0"/>
              <a:t>31/08/2016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CD60-256A-4A8F-895F-C30144078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062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SLP Conference SWAP presentation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FEEB0-75F3-4885-8A26-9C2DF8A8DDC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01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SLP Conference SWAP presentation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9A913-5B92-469A-98FA-8BCD7753CF5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070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SLP Conference SWAP presentation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AA682-D0EC-4963-8521-A7FEEFFE57F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265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SLP Conference SWAP presentation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AEF78-E1AF-4B36-97B5-9E39EE4D358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836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srgbClr val="000000"/>
                </a:solidFill>
              </a:rPr>
              <a:t>SLP Conference SWAP presentation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CDCE7-5A2C-4E3C-8E9B-804E19DA9F6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99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F38E1-8C43-4A40-ABC7-91A8A28549BD}" type="datetimeFigureOut">
              <a:rPr lang="en-GB" smtClean="0"/>
              <a:t>31/08/2016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CD60-256A-4A8F-895F-C30144078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98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F38E1-8C43-4A40-ABC7-91A8A28549BD}" type="datetimeFigureOut">
              <a:rPr lang="en-GB" smtClean="0"/>
              <a:t>31/08/2016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CD60-256A-4A8F-895F-C30144078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19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F38E1-8C43-4A40-ABC7-91A8A28549BD}" type="datetimeFigureOut">
              <a:rPr lang="en-GB" smtClean="0"/>
              <a:t>31/08/2016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CD60-256A-4A8F-895F-C30144078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365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F38E1-8C43-4A40-ABC7-91A8A28549BD}" type="datetimeFigureOut">
              <a:rPr lang="en-GB" smtClean="0"/>
              <a:t>31/08/2016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CD60-256A-4A8F-895F-C30144078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882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F38E1-8C43-4A40-ABC7-91A8A28549BD}" type="datetimeFigureOut">
              <a:rPr lang="en-GB" smtClean="0"/>
              <a:t>31/08/2016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CD60-256A-4A8F-895F-C30144078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61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F38E1-8C43-4A40-ABC7-91A8A28549BD}" type="datetimeFigureOut">
              <a:rPr lang="en-GB" smtClean="0"/>
              <a:t>31/08/2016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CD60-256A-4A8F-895F-C30144078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411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F38E1-8C43-4A40-ABC7-91A8A28549BD}" type="datetimeFigureOut">
              <a:rPr lang="en-GB" smtClean="0"/>
              <a:t>31/08/2016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0CD60-256A-4A8F-895F-C30144078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35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F38E1-8C43-4A40-ABC7-91A8A28549BD}" type="datetimeFigureOut">
              <a:rPr lang="en-GB" smtClean="0"/>
              <a:t>31/08/2016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0CD60-256A-4A8F-895F-C30144078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46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mtClean="0">
                <a:solidFill>
                  <a:srgbClr val="000000"/>
                </a:solidFill>
              </a:rPr>
              <a:t>SLP Conference SWAP presentation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E5BF5A-0A15-4BAE-BB3E-800B70FE28A9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1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Impact for Access conference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5</a:t>
            </a:r>
            <a:r>
              <a:rPr lang="en-GB" baseline="30000" dirty="0" smtClean="0"/>
              <a:t>th</a:t>
            </a:r>
            <a:r>
              <a:rPr lang="en-GB" dirty="0" smtClean="0"/>
              <a:t> September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85" y="3717032"/>
            <a:ext cx="7791429" cy="16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8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SFC impact for access fund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SFC legislative responsibility for </a:t>
            </a:r>
            <a:r>
              <a:rPr lang="en-GB" dirty="0" err="1" smtClean="0"/>
              <a:t>w.p</a:t>
            </a:r>
            <a:r>
              <a:rPr lang="en-GB" dirty="0" smtClean="0"/>
              <a:t>.  triennial review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“Guidance is important” – what do you mean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the student life cycle and a quality framework – Colleges and Universities</a:t>
            </a:r>
          </a:p>
          <a:p>
            <a:endParaRPr lang="en-GB" dirty="0"/>
          </a:p>
        </p:txBody>
      </p:sp>
      <p:pic>
        <p:nvPicPr>
          <p:cNvPr id="5" name="Picture 8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816"/>
            <a:ext cx="3468687" cy="2533650"/>
          </a:xfrm>
          <a:prstGeom prst="rect">
            <a:avLst/>
          </a:prstGeom>
          <a:noFill/>
          <a:ln w="1587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040" y="1600200"/>
            <a:ext cx="3754760" cy="452596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73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commission on widening access – </a:t>
            </a:r>
            <a:r>
              <a:rPr lang="en-GB" dirty="0" smtClean="0"/>
              <a:t>“step up”.</a:t>
            </a: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7.2% figure (NUS report 2012)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Education Scotland reports – supporting learners to succeed and maximising learner success</a:t>
            </a:r>
          </a:p>
          <a:p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276872"/>
            <a:ext cx="3026872" cy="2269375"/>
          </a:xfrm>
        </p:spPr>
      </p:pic>
    </p:spTree>
    <p:extLst>
      <p:ext uri="{BB962C8B-B14F-4D97-AF65-F5344CB8AC3E}">
        <p14:creationId xmlns:p14="http://schemas.microsoft.com/office/powerpoint/2010/main" val="304942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/>
              <a:t>1. Define guidance through quality benchmark indicators – 10 top level and 95 subsidiary points. Existing benchmarks, Education Scotland reviews and Outcome agreements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2. Interviewed student services, </a:t>
            </a:r>
            <a:r>
              <a:rPr lang="en-GB" dirty="0" err="1" smtClean="0"/>
              <a:t>w.p</a:t>
            </a:r>
            <a:r>
              <a:rPr lang="en-GB" dirty="0" smtClean="0"/>
              <a:t>. teams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3. Challenged initial analysis with a focus group – highlighting specific issues, student learning cycle and additional aspects e.g. influencers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4. Developing key recommendations. Usability for practitioners.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3" y="2204860"/>
            <a:ext cx="3367088" cy="2852738"/>
          </a:xfrm>
        </p:spPr>
      </p:pic>
    </p:spTree>
    <p:extLst>
      <p:ext uri="{BB962C8B-B14F-4D97-AF65-F5344CB8AC3E}">
        <p14:creationId xmlns:p14="http://schemas.microsoft.com/office/powerpoint/2010/main" val="411326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key recommendations – student life cycle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sz="3300" dirty="0" smtClean="0"/>
              <a:t>Four stages which can be matched to both Education </a:t>
            </a:r>
            <a:r>
              <a:rPr lang="en-GB" sz="3300" dirty="0"/>
              <a:t>S</a:t>
            </a:r>
            <a:r>
              <a:rPr lang="en-GB" sz="3300" dirty="0" smtClean="0"/>
              <a:t>cotland and QAA quality frameworks. Additional indicators can be used to assess areas of enhancement. A resource of excellent and innovative practice.</a:t>
            </a:r>
          </a:p>
          <a:p>
            <a:pPr marL="0" indent="0">
              <a:buNone/>
            </a:pPr>
            <a:endParaRPr lang="en-GB" sz="2900" dirty="0"/>
          </a:p>
          <a:p>
            <a:pPr marL="514350" indent="-514350">
              <a:buAutoNum type="arabicPeriod"/>
            </a:pPr>
            <a:r>
              <a:rPr lang="en-GB" sz="3300" b="1" dirty="0" smtClean="0"/>
              <a:t>Getting In</a:t>
            </a:r>
          </a:p>
          <a:p>
            <a:pPr marL="0" indent="0">
              <a:buNone/>
            </a:pPr>
            <a:r>
              <a:rPr lang="en-GB" sz="2900" dirty="0" smtClean="0"/>
              <a:t>e.g. Potential to succeed activities / Forever button</a:t>
            </a:r>
            <a:endParaRPr lang="en-GB" sz="2900" dirty="0" smtClean="0"/>
          </a:p>
          <a:p>
            <a:pPr marL="514350" indent="-514350">
              <a:buAutoNum type="arabicPeriod" startAt="2"/>
            </a:pPr>
            <a:r>
              <a:rPr lang="en-GB" sz="3300" b="1" dirty="0" smtClean="0"/>
              <a:t>Settling In</a:t>
            </a:r>
          </a:p>
          <a:p>
            <a:pPr marL="0" indent="0">
              <a:buNone/>
            </a:pPr>
            <a:r>
              <a:rPr lang="en-GB" sz="2900" dirty="0" smtClean="0"/>
              <a:t>E.g. induction activities phased over several weeks / experienced Adviser of Studies</a:t>
            </a:r>
          </a:p>
          <a:p>
            <a:pPr marL="514350" indent="-514350">
              <a:buAutoNum type="arabicPeriod" startAt="3"/>
            </a:pPr>
            <a:r>
              <a:rPr lang="en-GB" sz="3300" b="1" dirty="0" smtClean="0"/>
              <a:t>Getting On</a:t>
            </a:r>
          </a:p>
          <a:p>
            <a:pPr marL="0" indent="0">
              <a:buNone/>
            </a:pPr>
            <a:r>
              <a:rPr lang="en-GB" sz="2900" dirty="0" smtClean="0"/>
              <a:t>e.g. relationship between academic and support staff is key / recognition of volunteering opportunities</a:t>
            </a:r>
            <a:endParaRPr lang="en-GB" sz="2900" dirty="0" smtClean="0"/>
          </a:p>
          <a:p>
            <a:pPr marL="514350" indent="-514350">
              <a:buAutoNum type="arabicPeriod" startAt="4"/>
            </a:pPr>
            <a:r>
              <a:rPr lang="en-GB" sz="3300" b="1" dirty="0" smtClean="0"/>
              <a:t>Moving On</a:t>
            </a:r>
          </a:p>
          <a:p>
            <a:pPr marL="0" indent="0">
              <a:buNone/>
            </a:pPr>
            <a:r>
              <a:rPr lang="en-GB" sz="2900" dirty="0" smtClean="0"/>
              <a:t>e.g. pre-exit guidance as a result of events through the 3 previous stages / clarity of progression routes</a:t>
            </a:r>
          </a:p>
          <a:p>
            <a:pPr marL="0" indent="0">
              <a:buNone/>
            </a:pPr>
            <a:endParaRPr lang="en-GB" sz="2900" dirty="0" smtClean="0"/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780928"/>
            <a:ext cx="3580448" cy="1996916"/>
          </a:xfrm>
        </p:spPr>
      </p:pic>
    </p:spTree>
    <p:extLst>
      <p:ext uri="{BB962C8B-B14F-4D97-AF65-F5344CB8AC3E}">
        <p14:creationId xmlns:p14="http://schemas.microsoft.com/office/powerpoint/2010/main" val="360037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additional recommendations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additional four  </a:t>
            </a:r>
            <a:r>
              <a:rPr lang="en-GB" dirty="0" smtClean="0"/>
              <a:t>key crosscutting aspects.</a:t>
            </a:r>
          </a:p>
          <a:p>
            <a:pPr marL="514350" indent="-514350">
              <a:buAutoNum type="arabicPeriod"/>
            </a:pPr>
            <a:r>
              <a:rPr lang="en-GB" dirty="0" smtClean="0"/>
              <a:t>Complexity and developing professionalism</a:t>
            </a:r>
          </a:p>
          <a:p>
            <a:pPr marL="514350" indent="-514350">
              <a:buAutoNum type="arabicPeriod"/>
            </a:pPr>
            <a:r>
              <a:rPr lang="en-GB" dirty="0" smtClean="0"/>
              <a:t>Identifying and nurturing student potential</a:t>
            </a:r>
          </a:p>
          <a:p>
            <a:pPr marL="514350" indent="-514350">
              <a:buAutoNum type="arabicPeriod"/>
            </a:pPr>
            <a:r>
              <a:rPr lang="en-GB" dirty="0" smtClean="0"/>
              <a:t>Using data effectively</a:t>
            </a:r>
          </a:p>
          <a:p>
            <a:pPr marL="514350" indent="-514350">
              <a:buAutoNum type="arabicPeriod"/>
            </a:pPr>
            <a:r>
              <a:rPr lang="en-GB" b="1" dirty="0" smtClean="0"/>
              <a:t>Highlighting getting on – </a:t>
            </a:r>
            <a:r>
              <a:rPr lang="en-GB" dirty="0" smtClean="0"/>
              <a:t>moving from sticking plaster to attainment</a:t>
            </a:r>
            <a:endParaRPr lang="en-GB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564904"/>
            <a:ext cx="3026872" cy="1910888"/>
          </a:xfrm>
        </p:spPr>
      </p:pic>
    </p:spTree>
    <p:extLst>
      <p:ext uri="{BB962C8B-B14F-4D97-AF65-F5344CB8AC3E}">
        <p14:creationId xmlns:p14="http://schemas.microsoft.com/office/powerpoint/2010/main" val="93380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whilst we are here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Consider influencers / Colleges and Universities are great “places” to work with other organisations</a:t>
            </a:r>
          </a:p>
          <a:p>
            <a:endParaRPr lang="en-GB" dirty="0" smtClean="0"/>
          </a:p>
          <a:p>
            <a:r>
              <a:rPr lang="en-GB" dirty="0" smtClean="0"/>
              <a:t>Engagement with students and student associations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Moving from project based towards a blueprint for access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20888"/>
            <a:ext cx="3281363" cy="2315528"/>
          </a:xfrm>
        </p:spPr>
      </p:pic>
    </p:spTree>
    <p:extLst>
      <p:ext uri="{BB962C8B-B14F-4D97-AF65-F5344CB8AC3E}">
        <p14:creationId xmlns:p14="http://schemas.microsoft.com/office/powerpoint/2010/main" val="29798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some </a:t>
            </a:r>
            <a:r>
              <a:rPr lang="en-GB" dirty="0" smtClean="0"/>
              <a:t>thoughts for today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Highlighted role of </a:t>
            </a:r>
            <a:r>
              <a:rPr lang="en-GB" sz="2400" dirty="0" smtClean="0"/>
              <a:t>guidance and practitioners: </a:t>
            </a:r>
            <a:r>
              <a:rPr lang="en-GB" sz="2400" dirty="0" smtClean="0"/>
              <a:t>how do you want to influence </a:t>
            </a:r>
            <a:r>
              <a:rPr lang="en-GB" sz="2400" dirty="0" err="1" smtClean="0"/>
              <a:t>wp</a:t>
            </a:r>
            <a:r>
              <a:rPr lang="en-GB" sz="2400" dirty="0" smtClean="0"/>
              <a:t> </a:t>
            </a:r>
            <a:endParaRPr lang="en-GB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Looking </a:t>
            </a:r>
            <a:r>
              <a:rPr lang="en-GB" sz="2400" dirty="0" smtClean="0"/>
              <a:t>at 4 main recommendations - know when we are doing well and reporting how we can improve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 smtClean="0"/>
              <a:t>In what practical ways can we work together to develop the crosscutting aspects</a:t>
            </a:r>
            <a:endParaRPr lang="en-GB" sz="2400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20888"/>
            <a:ext cx="2706754" cy="2031729"/>
          </a:xfrm>
          <a:prstGeom prst="rect">
            <a:avLst/>
          </a:prstGeom>
          <a:noFill/>
          <a:ln w="15875">
            <a:solidFill>
              <a:sysClr val="windowText" lastClr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40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5576" y="6245225"/>
            <a:ext cx="756084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en-GB" alt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dirty="0" smtClean="0">
                <a:latin typeface="Calibri" panose="020F0502020204030204" pitchFamily="34" charset="0"/>
              </a:rPr>
              <a:t>Contact us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7777162" cy="4248497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GB" altLang="en-US" sz="2400" dirty="0" smtClean="0">
                <a:latin typeface="Calibri" panose="020F0502020204030204" pitchFamily="34" charset="0"/>
              </a:rPr>
              <a:t>Lesley Dunbar and Kenny Anderson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GB" altLang="en-US" sz="2400" dirty="0" smtClean="0">
                <a:latin typeface="Calibri" panose="020F0502020204030204" pitchFamily="34" charset="0"/>
              </a:rPr>
              <a:t>Scottish Wider Access Programme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en-GB" altLang="en-US" sz="24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GB" altLang="en-US" sz="2400" dirty="0" smtClean="0">
                <a:latin typeface="Calibri" panose="020F0502020204030204" pitchFamily="34" charset="0"/>
              </a:rPr>
              <a:t>Web: 	</a:t>
            </a:r>
            <a:r>
              <a:rPr lang="en-GB" altLang="en-US" sz="2400" u="sng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http://www.scottishwideraccess.org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en-GB" altLang="en-US" sz="24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GB" altLang="en-US" sz="2400" dirty="0" smtClean="0">
                <a:latin typeface="Calibri" panose="020F0502020204030204" pitchFamily="34" charset="0"/>
              </a:rPr>
              <a:t>Edinburgh office 0131 650 6861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GB" altLang="en-US" sz="2400" dirty="0" smtClean="0">
                <a:latin typeface="Calibri" panose="020F0502020204030204" pitchFamily="34" charset="0"/>
              </a:rPr>
              <a:t>Glasgow office 0141 564 7206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GB" altLang="en-US" sz="2400" dirty="0" smtClean="0">
                <a:latin typeface="Calibri" panose="020F0502020204030204" pitchFamily="34" charset="0"/>
              </a:rPr>
              <a:t>swapwest@scottishwideraccess.org</a:t>
            </a:r>
          </a:p>
          <a:p>
            <a:pPr eaLnBrk="1" hangingPunct="1">
              <a:lnSpc>
                <a:spcPct val="110000"/>
              </a:lnSpc>
              <a:buFontTx/>
              <a:buNone/>
            </a:pPr>
            <a:endParaRPr lang="en-GB" altLang="en-US" sz="2400" dirty="0" smtClean="0">
              <a:latin typeface="Calibri" panose="020F0502020204030204" pitchFamily="34" charset="0"/>
            </a:endParaRPr>
          </a:p>
        </p:txBody>
      </p:sp>
      <p:pic>
        <p:nvPicPr>
          <p:cNvPr id="62469" name="Picture 7" descr="SWAP_logo_cropp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8913"/>
            <a:ext cx="14859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116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2298</TotalTime>
  <Words>373</Words>
  <Application>Microsoft Office PowerPoint</Application>
  <PresentationFormat>On-screen Show (4:3)</PresentationFormat>
  <Paragraphs>58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Default Design</vt:lpstr>
      <vt:lpstr>Impact for Access conference 5th September </vt:lpstr>
      <vt:lpstr>SFC impact for access fund</vt:lpstr>
      <vt:lpstr>our challenges</vt:lpstr>
      <vt:lpstr>methodology</vt:lpstr>
      <vt:lpstr>key recommendations – student life cycle</vt:lpstr>
      <vt:lpstr>additional recommendations</vt:lpstr>
      <vt:lpstr>and whilst we are here</vt:lpstr>
      <vt:lpstr>some thoughts for today</vt:lpstr>
      <vt:lpstr>Contact us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swap strategic development</dc:title>
  <dc:creator>Admin</dc:creator>
  <cp:lastModifiedBy>swapwestlap1</cp:lastModifiedBy>
  <cp:revision>28</cp:revision>
  <dcterms:created xsi:type="dcterms:W3CDTF">2016-02-11T23:43:37Z</dcterms:created>
  <dcterms:modified xsi:type="dcterms:W3CDTF">2016-08-31T14:50:01Z</dcterms:modified>
</cp:coreProperties>
</file>