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9965" autoAdjust="0"/>
  </p:normalViewPr>
  <p:slideViewPr>
    <p:cSldViewPr snapToGrid="0">
      <p:cViewPr varScale="1">
        <p:scale>
          <a:sx n="78" d="100"/>
          <a:sy n="78" d="100"/>
        </p:scale>
        <p:origin x="120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A0A074-F29B-4830-B8C0-CAF201010615}"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GB"/>
        </a:p>
      </dgm:t>
    </dgm:pt>
    <dgm:pt modelId="{EF8A3EC2-1260-4D2D-97E0-7398D8F8C047}" type="pres">
      <dgm:prSet presAssocID="{38A0A074-F29B-4830-B8C0-CAF201010615}" presName="Name0" presStyleCnt="0">
        <dgm:presLayoutVars>
          <dgm:chMax val="4"/>
          <dgm:resizeHandles val="exact"/>
        </dgm:presLayoutVars>
      </dgm:prSet>
      <dgm:spPr/>
      <dgm:t>
        <a:bodyPr/>
        <a:lstStyle/>
        <a:p>
          <a:endParaRPr lang="en-GB"/>
        </a:p>
      </dgm:t>
    </dgm:pt>
  </dgm:ptLst>
  <dgm:cxnLst>
    <dgm:cxn modelId="{C7C6D32B-0C18-486B-B24B-503477C1069A}" type="presOf" srcId="{38A0A074-F29B-4830-B8C0-CAF201010615}" destId="{EF8A3EC2-1260-4D2D-97E0-7398D8F8C047}" srcOrd="0"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C1E74-621A-4631-82E0-4F351FF3EF33}" type="datetimeFigureOut">
              <a:rPr lang="en-GB" smtClean="0"/>
              <a:t>09/11/2017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FA10F6-9DDA-4628-9FAF-3DB4D7170D84}" type="slidenum">
              <a:rPr lang="en-GB" smtClean="0"/>
              <a:t>‹#›</a:t>
            </a:fld>
            <a:endParaRPr lang="en-GB"/>
          </a:p>
        </p:txBody>
      </p:sp>
    </p:spTree>
    <p:extLst>
      <p:ext uri="{BB962C8B-B14F-4D97-AF65-F5344CB8AC3E}">
        <p14:creationId xmlns:p14="http://schemas.microsoft.com/office/powerpoint/2010/main" val="1793546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A67792BD-9991-4432-9E03-07094AD3ECD8}" type="slidenum">
              <a:rPr lang="en-GB" smtClean="0"/>
              <a:t>2</a:t>
            </a:fld>
            <a:endParaRPr lang="en-GB"/>
          </a:p>
        </p:txBody>
      </p:sp>
    </p:spTree>
    <p:extLst>
      <p:ext uri="{BB962C8B-B14F-4D97-AF65-F5344CB8AC3E}">
        <p14:creationId xmlns:p14="http://schemas.microsoft.com/office/powerpoint/2010/main" val="2378711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CONTENT</a:t>
            </a:r>
          </a:p>
          <a:p>
            <a:endParaRPr lang="en-US" b="0" dirty="0" smtClean="0"/>
          </a:p>
          <a:p>
            <a:r>
              <a:rPr lang="en-US" b="0" dirty="0" smtClean="0"/>
              <a:t>What exactly is critical analysis?</a:t>
            </a:r>
          </a:p>
          <a:p>
            <a:endParaRPr lang="en-US" b="0" dirty="0" smtClean="0"/>
          </a:p>
          <a:p>
            <a:r>
              <a:rPr lang="en-US" b="0" dirty="0" smtClean="0"/>
              <a:t>Here</a:t>
            </a:r>
            <a:r>
              <a:rPr lang="en-US" b="0" baseline="0" dirty="0" smtClean="0"/>
              <a:t> is s</a:t>
            </a:r>
            <a:r>
              <a:rPr lang="en-US" b="0" dirty="0" smtClean="0"/>
              <a:t>ome theory behind it…</a:t>
            </a:r>
          </a:p>
          <a:p>
            <a:endParaRPr lang="en-US" b="0" dirty="0" smtClean="0"/>
          </a:p>
          <a:p>
            <a:r>
              <a:rPr lang="en-US" b="0" dirty="0" smtClean="0"/>
              <a:t>Benjamin Bloom was</a:t>
            </a:r>
            <a:r>
              <a:rPr lang="en-US" b="0" baseline="0" dirty="0" smtClean="0"/>
              <a:t> an </a:t>
            </a:r>
            <a:r>
              <a:rPr lang="en-US" b="0" dirty="0" smtClean="0"/>
              <a:t>American educational </a:t>
            </a:r>
            <a:r>
              <a:rPr lang="en-US" b="0" dirty="0" smtClean="0"/>
              <a:t>psychologist in 1950s/60s.</a:t>
            </a:r>
            <a:r>
              <a:rPr lang="en-US" b="0" baseline="0" dirty="0" smtClean="0"/>
              <a:t> </a:t>
            </a:r>
            <a:r>
              <a:rPr lang="en-US" b="0" dirty="0" smtClean="0"/>
              <a:t>One of his biggest contributions </a:t>
            </a:r>
            <a:r>
              <a:rPr lang="en-US" b="0" dirty="0" smtClean="0"/>
              <a:t>to the field</a:t>
            </a:r>
            <a:r>
              <a:rPr lang="en-US" b="0" baseline="0" dirty="0" smtClean="0"/>
              <a:t> </a:t>
            </a:r>
            <a:r>
              <a:rPr lang="en-US" b="0" dirty="0" smtClean="0"/>
              <a:t>was </a:t>
            </a:r>
            <a:r>
              <a:rPr lang="en-US" b="0" dirty="0" smtClean="0"/>
              <a:t>his classification of educational objectives, which has come to be known as </a:t>
            </a:r>
            <a:r>
              <a:rPr lang="en-US" b="0" baseline="0" dirty="0" smtClean="0"/>
              <a:t> ‘Bloom’s </a:t>
            </a:r>
            <a:r>
              <a:rPr lang="en-US" b="0" dirty="0" smtClean="0"/>
              <a:t>Taxonomy’</a:t>
            </a:r>
          </a:p>
          <a:p>
            <a:endParaRPr lang="en-US" b="0" dirty="0" smtClean="0"/>
          </a:p>
          <a:p>
            <a:r>
              <a:rPr lang="en-US" b="0" dirty="0" smtClean="0"/>
              <a:t>At school, and maybe to a lesser extent, college – we can get by comfortably by hovering in these lower level skills (knowledge, comprehension).  Having a sound knowledge of a subject, or remembering what your teacher told you about it or what you read about it (and ‘regurgitating’ it in essays or exams) isn’t enough in higher education.</a:t>
            </a:r>
          </a:p>
          <a:p>
            <a:endParaRPr lang="en-US" b="0" dirty="0" smtClean="0"/>
          </a:p>
          <a:p>
            <a:r>
              <a:rPr lang="en-US" b="0" dirty="0" smtClean="0"/>
              <a:t>University differs in the sense that your markers often take it for granted that you should already have a good working knowledge and comprehension of your topic or subject – therefore you don’t need to show this off in your essays. Very rarely will your markers be expecting to see you display only knowledge in your writing.  What they expect to see is how you </a:t>
            </a:r>
            <a:r>
              <a:rPr lang="en-US" b="0" dirty="0" err="1" smtClean="0"/>
              <a:t>analyse</a:t>
            </a:r>
            <a:r>
              <a:rPr lang="en-US" b="0" dirty="0" smtClean="0"/>
              <a:t> the concepts, theories or principles; how you evaluate them, and how you </a:t>
            </a:r>
            <a:r>
              <a:rPr lang="en-US" b="0" dirty="0" err="1" smtClean="0"/>
              <a:t>synthesise</a:t>
            </a:r>
            <a:r>
              <a:rPr lang="en-US" b="0" dirty="0" smtClean="0"/>
              <a:t> them to make informed judgements or action plans.  This is what markers mean by ‘critical analysis’, ‘depth’, etc.</a:t>
            </a:r>
          </a:p>
          <a:p>
            <a:endParaRPr lang="en-US" b="0" dirty="0" smtClean="0"/>
          </a:p>
          <a:p>
            <a:r>
              <a:rPr lang="en-US" b="0" dirty="0" smtClean="0"/>
              <a:t>The next few slides will look at techniques for helping you build in that all-important analysis.</a:t>
            </a:r>
          </a:p>
          <a:p>
            <a:endParaRPr lang="en-GB" b="0" dirty="0"/>
          </a:p>
        </p:txBody>
      </p:sp>
      <p:sp>
        <p:nvSpPr>
          <p:cNvPr id="4" name="Slide Number Placeholder 3"/>
          <p:cNvSpPr>
            <a:spLocks noGrp="1"/>
          </p:cNvSpPr>
          <p:nvPr>
            <p:ph type="sldNum" sz="quarter" idx="10"/>
          </p:nvPr>
        </p:nvSpPr>
        <p:spPr/>
        <p:txBody>
          <a:bodyPr/>
          <a:lstStyle/>
          <a:p>
            <a:fld id="{D3FFF897-5D74-4B92-B997-573B692E4EE9}" type="slidenum">
              <a:rPr lang="en-GB" smtClean="0"/>
              <a:t>11</a:t>
            </a:fld>
            <a:endParaRPr lang="en-GB"/>
          </a:p>
        </p:txBody>
      </p:sp>
    </p:spTree>
    <p:extLst>
      <p:ext uri="{BB962C8B-B14F-4D97-AF65-F5344CB8AC3E}">
        <p14:creationId xmlns:p14="http://schemas.microsoft.com/office/powerpoint/2010/main" val="2156341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EA545BC-19CA-4069-B616-668210EA6034}" type="slidenum">
              <a:rPr lang="en-GB" altLang="en-US" smtClean="0">
                <a:latin typeface="Verdana" pitchFamily="34" charset="0"/>
              </a:rPr>
              <a:pPr eaLnBrk="1" hangingPunct="1">
                <a:spcBef>
                  <a:spcPct val="0"/>
                </a:spcBef>
              </a:pPr>
              <a:t>12</a:t>
            </a:fld>
            <a:endParaRPr lang="en-GB" altLang="en-US" smtClean="0">
              <a:latin typeface="Verdana"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It is important to build ANALYSIS (aka</a:t>
            </a:r>
            <a:r>
              <a:rPr lang="en-GB" altLang="en-US" baseline="0" dirty="0" smtClean="0"/>
              <a:t> ‘depth’, aka higher level Bloom’s Taxonomy), </a:t>
            </a:r>
            <a:r>
              <a:rPr lang="en-GB" altLang="en-US" dirty="0" smtClean="0"/>
              <a:t>into each main point in your essay.</a:t>
            </a:r>
            <a:r>
              <a:rPr lang="en-GB" altLang="en-US" baseline="0" dirty="0" smtClean="0"/>
              <a:t>  Ideally each paragraph should contain all of these elements.</a:t>
            </a:r>
          </a:p>
          <a:p>
            <a:pPr eaLnBrk="1" hangingPunct="1">
              <a:spcBef>
                <a:spcPct val="0"/>
              </a:spcBef>
            </a:pPr>
            <a:endParaRPr lang="en-GB" altLang="en-US" dirty="0" smtClean="0"/>
          </a:p>
          <a:p>
            <a:pPr eaLnBrk="1" hangingPunct="1">
              <a:spcBef>
                <a:spcPct val="0"/>
              </a:spcBef>
            </a:pPr>
            <a:r>
              <a:rPr lang="en-GB" altLang="en-US" dirty="0" smtClean="0"/>
              <a:t>So how do we do this?:</a:t>
            </a:r>
          </a:p>
          <a:p>
            <a:pPr eaLnBrk="1" hangingPunct="1">
              <a:spcBef>
                <a:spcPct val="0"/>
              </a:spcBef>
            </a:pPr>
            <a:endParaRPr lang="en-GB" altLang="en-US" dirty="0" smtClean="0"/>
          </a:p>
          <a:p>
            <a:pPr eaLnBrk="1" hangingPunct="1">
              <a:spcBef>
                <a:spcPct val="0"/>
              </a:spcBef>
            </a:pPr>
            <a:r>
              <a:rPr lang="en-GB" altLang="en-US" dirty="0" smtClean="0"/>
              <a:t>One simple but effective model:  ‘Cup</a:t>
            </a:r>
            <a:r>
              <a:rPr lang="en-GB" altLang="en-US" baseline="0" dirty="0" smtClean="0"/>
              <a:t> of TEA’</a:t>
            </a:r>
            <a:endParaRPr lang="en-GB" altLang="en-US" dirty="0" smtClean="0"/>
          </a:p>
          <a:p>
            <a:pPr eaLnBrk="1" hangingPunct="1">
              <a:spcBef>
                <a:spcPct val="0"/>
              </a:spcBef>
            </a:pPr>
            <a:endParaRPr lang="en-GB" altLang="en-US" dirty="0" smtClean="0"/>
          </a:p>
          <a:p>
            <a:pPr eaLnBrk="1" hangingPunct="1">
              <a:spcBef>
                <a:spcPct val="0"/>
              </a:spcBef>
            </a:pPr>
            <a:r>
              <a:rPr lang="en-GB" altLang="en-US" b="1" dirty="0" smtClean="0"/>
              <a:t>Topic – </a:t>
            </a:r>
            <a:r>
              <a:rPr lang="en-GB" altLang="en-US" dirty="0" smtClean="0"/>
              <a:t>introduce the topic of the paragraph.  What is this</a:t>
            </a:r>
            <a:r>
              <a:rPr lang="en-GB" altLang="en-US" baseline="0" dirty="0" smtClean="0"/>
              <a:t> paragraph about? </a:t>
            </a:r>
            <a:r>
              <a:rPr lang="en-GB" altLang="en-US" dirty="0" smtClean="0"/>
              <a:t>Generally, this will be descriptive.</a:t>
            </a:r>
          </a:p>
          <a:p>
            <a:pPr eaLnBrk="1" hangingPunct="1">
              <a:spcBef>
                <a:spcPct val="0"/>
              </a:spcBef>
            </a:pPr>
            <a:endParaRPr lang="en-GB" altLang="en-US" dirty="0" smtClean="0"/>
          </a:p>
          <a:p>
            <a:pPr eaLnBrk="1" hangingPunct="1">
              <a:spcBef>
                <a:spcPct val="0"/>
              </a:spcBef>
            </a:pPr>
            <a:r>
              <a:rPr lang="en-GB" altLang="en-US" b="1" dirty="0" smtClean="0"/>
              <a:t>Evidence – </a:t>
            </a:r>
            <a:r>
              <a:rPr lang="en-GB" altLang="en-US" dirty="0" smtClean="0"/>
              <a:t>show the evidence.  Quote /</a:t>
            </a:r>
            <a:r>
              <a:rPr lang="en-GB" altLang="en-US" baseline="0" dirty="0" smtClean="0"/>
              <a:t> </a:t>
            </a:r>
            <a:r>
              <a:rPr lang="en-GB" altLang="en-US" dirty="0" smtClean="0"/>
              <a:t>draw upon evidence from literature on the topic.  What</a:t>
            </a:r>
            <a:r>
              <a:rPr lang="en-GB" altLang="en-US" baseline="0" dirty="0" smtClean="0"/>
              <a:t> theory relates to the topic of this paragraph?</a:t>
            </a:r>
          </a:p>
          <a:p>
            <a:pPr eaLnBrk="1" hangingPunct="1">
              <a:spcBef>
                <a:spcPct val="0"/>
              </a:spcBef>
            </a:pPr>
            <a:endParaRPr lang="en-GB" altLang="en-US" dirty="0" smtClean="0"/>
          </a:p>
          <a:p>
            <a:pPr eaLnBrk="1" hangingPunct="1">
              <a:spcBef>
                <a:spcPct val="0"/>
              </a:spcBef>
            </a:pPr>
            <a:r>
              <a:rPr lang="en-GB" altLang="en-US" b="1" dirty="0" smtClean="0"/>
              <a:t>Analysis –</a:t>
            </a:r>
            <a:r>
              <a:rPr lang="en-GB" altLang="en-US" b="1" baseline="0" dirty="0" smtClean="0"/>
              <a:t> </a:t>
            </a:r>
            <a:r>
              <a:rPr lang="en-GB" altLang="en-US" b="0" baseline="0" dirty="0" smtClean="0"/>
              <a:t>What’s the relevance of what you are saying? Why is it important? What’s the relevance to </a:t>
            </a:r>
            <a:r>
              <a:rPr lang="en-GB" altLang="en-US" dirty="0" smtClean="0"/>
              <a:t>YOUR</a:t>
            </a:r>
            <a:r>
              <a:rPr lang="en-GB" altLang="en-US" baseline="0" dirty="0" smtClean="0"/>
              <a:t> essay task or the argument you are trying to build?</a:t>
            </a:r>
            <a:endParaRPr lang="en-GB" altLang="en-US" dirty="0" smtClean="0"/>
          </a:p>
          <a:p>
            <a:pPr eaLnBrk="1" hangingPunct="1">
              <a:spcBef>
                <a:spcPct val="0"/>
              </a:spcBef>
            </a:pPr>
            <a:endParaRPr lang="en-GB" altLang="en-US" dirty="0" smtClean="0"/>
          </a:p>
          <a:p>
            <a:pPr eaLnBrk="1" hangingPunct="1">
              <a:spcBef>
                <a:spcPct val="0"/>
              </a:spcBef>
            </a:pPr>
            <a:r>
              <a:rPr lang="en-GB" altLang="en-US" b="1" dirty="0" smtClean="0"/>
              <a:t>This</a:t>
            </a:r>
            <a:r>
              <a:rPr lang="en-GB" altLang="en-US" b="1" baseline="0" dirty="0" smtClean="0"/>
              <a:t> last part</a:t>
            </a:r>
            <a:r>
              <a:rPr lang="en-GB" altLang="en-US" b="1" dirty="0" smtClean="0"/>
              <a:t> (i.e. higher level </a:t>
            </a:r>
            <a:r>
              <a:rPr lang="en-GB" altLang="en-US" b="1" i="1" dirty="0" smtClean="0"/>
              <a:t>Bloom Taxonomy</a:t>
            </a:r>
            <a:r>
              <a:rPr lang="en-GB" altLang="en-US" b="1" dirty="0" smtClean="0"/>
              <a:t>!)</a:t>
            </a:r>
            <a:r>
              <a:rPr lang="en-GB" altLang="en-US" b="1" baseline="0" dirty="0" smtClean="0"/>
              <a:t> </a:t>
            </a:r>
            <a:r>
              <a:rPr lang="en-GB" altLang="en-US" b="1" dirty="0" smtClean="0"/>
              <a:t>is the part that a lot of students miss out, and is one of the main reasons for poor grades. </a:t>
            </a:r>
          </a:p>
          <a:p>
            <a:pPr eaLnBrk="1" hangingPunct="1">
              <a:spcBef>
                <a:spcPct val="0"/>
              </a:spcBef>
            </a:pPr>
            <a:r>
              <a:rPr lang="en-GB" altLang="en-US" b="1" dirty="0" smtClean="0"/>
              <a:t>NB. ‘Analysis’ in this sense can mean ‘critical analysis’, ‘critical evaluation’, ‘informed opinion’, ‘depth’, etc.</a:t>
            </a:r>
            <a:r>
              <a:rPr lang="en-GB" altLang="en-US" b="1" baseline="0" dirty="0" smtClean="0"/>
              <a:t> (i.e. all the things that marks scribble over essays that are too descriptive!)</a:t>
            </a:r>
            <a:endParaRPr lang="en-GB" altLang="en-US" b="1" dirty="0" smtClean="0"/>
          </a:p>
        </p:txBody>
      </p:sp>
    </p:spTree>
    <p:extLst>
      <p:ext uri="{BB962C8B-B14F-4D97-AF65-F5344CB8AC3E}">
        <p14:creationId xmlns:p14="http://schemas.microsoft.com/office/powerpoint/2010/main" val="3426733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smtClean="0"/>
              <a:t>This is a sample paragraph taken from part of the main body</a:t>
            </a:r>
            <a:r>
              <a:rPr lang="en-GB" altLang="en-US" baseline="0" dirty="0" smtClean="0"/>
              <a:t> of an essay on the internet as a tool for research. </a:t>
            </a:r>
            <a:r>
              <a:rPr lang="en-GB" altLang="en-US" dirty="0" smtClean="0"/>
              <a:t>What is missing from</a:t>
            </a:r>
            <a:r>
              <a:rPr lang="en-GB" altLang="en-US" baseline="0" dirty="0" smtClean="0"/>
              <a:t> </a:t>
            </a:r>
            <a:r>
              <a:rPr lang="en-GB" altLang="en-US" dirty="0" smtClean="0"/>
              <a:t>this</a:t>
            </a:r>
            <a:r>
              <a:rPr lang="en-GB" altLang="en-US" baseline="0" dirty="0" smtClean="0"/>
              <a:t> paragraph? </a:t>
            </a:r>
          </a:p>
          <a:p>
            <a:pPr eaLnBrk="1" hangingPunct="1">
              <a:spcBef>
                <a:spcPct val="0"/>
              </a:spcBef>
            </a:pPr>
            <a:endParaRPr lang="en-GB" altLang="en-US" dirty="0" smtClean="0"/>
          </a:p>
          <a:p>
            <a:pPr eaLnBrk="1" hangingPunct="1">
              <a:spcBef>
                <a:spcPct val="0"/>
              </a:spcBef>
            </a:pPr>
            <a:r>
              <a:rPr lang="en-GB" altLang="en-US" dirty="0" smtClean="0"/>
              <a:t>Answer: It’s missing the</a:t>
            </a:r>
            <a:r>
              <a:rPr lang="en-GB" altLang="en-US" baseline="0" dirty="0" smtClean="0"/>
              <a:t> ‘critical’ part</a:t>
            </a:r>
            <a:r>
              <a:rPr lang="en-GB" altLang="en-US" dirty="0" smtClean="0"/>
              <a:t>. The</a:t>
            </a:r>
            <a:r>
              <a:rPr lang="en-GB" altLang="en-US" baseline="0" dirty="0" smtClean="0"/>
              <a:t> A for Analysis if we are using the TEA model. </a:t>
            </a:r>
          </a:p>
          <a:p>
            <a:pPr eaLnBrk="1" hangingPunct="1">
              <a:spcBef>
                <a:spcPct val="0"/>
              </a:spcBef>
            </a:pPr>
            <a:r>
              <a:rPr lang="en-GB" altLang="en-US" dirty="0" smtClean="0"/>
              <a:t>The</a:t>
            </a:r>
            <a:r>
              <a:rPr lang="en-GB" altLang="en-US" baseline="0" dirty="0" smtClean="0"/>
              <a:t> student tells us what </a:t>
            </a:r>
            <a:r>
              <a:rPr lang="en-GB" altLang="en-US" baseline="0" dirty="0" err="1" smtClean="0"/>
              <a:t>Bloggs</a:t>
            </a:r>
            <a:r>
              <a:rPr lang="en-GB" altLang="en-US" baseline="0" dirty="0" smtClean="0"/>
              <a:t> and Smith say about the issue, but where is the critical analysis/mini conclusion? A paragraph likes this leaves your marker begging ‘So what? Why are you telling me this? What’s the significance to </a:t>
            </a:r>
            <a:r>
              <a:rPr lang="en-GB" altLang="en-US" i="1" baseline="0" dirty="0" smtClean="0"/>
              <a:t>your</a:t>
            </a:r>
            <a:r>
              <a:rPr lang="en-GB" altLang="en-US" baseline="0" dirty="0" smtClean="0"/>
              <a:t> argument?’</a:t>
            </a:r>
            <a:endParaRPr lang="en-GB" dirty="0"/>
          </a:p>
        </p:txBody>
      </p:sp>
      <p:sp>
        <p:nvSpPr>
          <p:cNvPr id="4" name="Slide Number Placeholder 3"/>
          <p:cNvSpPr>
            <a:spLocks noGrp="1"/>
          </p:cNvSpPr>
          <p:nvPr>
            <p:ph type="sldNum" sz="quarter" idx="10"/>
          </p:nvPr>
        </p:nvSpPr>
        <p:spPr/>
        <p:txBody>
          <a:bodyPr/>
          <a:lstStyle/>
          <a:p>
            <a:fld id="{1DAB71CB-E8B8-4016-8658-0A8858F1EA5B}" type="slidenum">
              <a:rPr lang="en-GB" smtClean="0"/>
              <a:t>13</a:t>
            </a:fld>
            <a:endParaRPr lang="en-GB"/>
          </a:p>
        </p:txBody>
      </p:sp>
    </p:spTree>
    <p:extLst>
      <p:ext uri="{BB962C8B-B14F-4D97-AF65-F5344CB8AC3E}">
        <p14:creationId xmlns:p14="http://schemas.microsoft.com/office/powerpoint/2010/main" val="2077966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0404FA0-04CF-483A-9F7E-B84843B1DAE8}" type="slidenum">
              <a:rPr lang="en-GB" altLang="en-US" smtClean="0">
                <a:latin typeface="Verdana" pitchFamily="34" charset="0"/>
              </a:rPr>
              <a:pPr eaLnBrk="1" hangingPunct="1">
                <a:spcBef>
                  <a:spcPct val="0"/>
                </a:spcBef>
              </a:pPr>
              <a:t>14</a:t>
            </a:fld>
            <a:endParaRPr lang="en-GB" altLang="en-US" smtClean="0">
              <a:latin typeface="Verdana" pitchFamily="34"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Again, back to the ‘sweetie</a:t>
            </a:r>
            <a:r>
              <a:rPr lang="en-GB" altLang="en-US" baseline="0" dirty="0" smtClean="0"/>
              <a:t> wrapper’ structure, but this time showing how it relates to paragraph structure and TEA</a:t>
            </a:r>
          </a:p>
          <a:p>
            <a:r>
              <a:rPr lang="en-US" dirty="0" smtClean="0"/>
              <a:t>The blue text denotes the all-important</a:t>
            </a:r>
            <a:r>
              <a:rPr lang="en-US" baseline="0" dirty="0" smtClean="0"/>
              <a:t> critical analysis. You can see it answers the ‘so what?’ that was left in the marker’s mind in the previous example.</a:t>
            </a:r>
            <a:endParaRPr lang="en-US" dirty="0" smtClean="0"/>
          </a:p>
          <a:p>
            <a:endParaRPr lang="en-US" dirty="0" smtClean="0"/>
          </a:p>
          <a:p>
            <a:r>
              <a:rPr lang="en-US" dirty="0" smtClean="0"/>
              <a:t>Red = Topic</a:t>
            </a:r>
          </a:p>
          <a:p>
            <a:endParaRPr lang="en-US" dirty="0" smtClean="0"/>
          </a:p>
          <a:p>
            <a:r>
              <a:rPr lang="en-US" dirty="0" smtClean="0"/>
              <a:t>Green = Evidence</a:t>
            </a:r>
          </a:p>
          <a:p>
            <a:endParaRPr lang="en-US" dirty="0" smtClean="0"/>
          </a:p>
          <a:p>
            <a:r>
              <a:rPr lang="en-US" dirty="0" smtClean="0"/>
              <a:t>Blue  = Analysis</a:t>
            </a:r>
          </a:p>
          <a:p>
            <a:endParaRPr lang="en-US" dirty="0" smtClean="0"/>
          </a:p>
          <a:p>
            <a:r>
              <a:rPr lang="en-US" dirty="0" smtClean="0"/>
              <a:t>If you are unsure if your essay has enough balance between description, evidence and analysis, try separating it in this way</a:t>
            </a:r>
            <a:r>
              <a:rPr lang="en-US" baseline="0" dirty="0" smtClean="0"/>
              <a:t> - u</a:t>
            </a:r>
            <a:r>
              <a:rPr lang="en-US" dirty="0" smtClean="0"/>
              <a:t>se 3 different </a:t>
            </a:r>
            <a:r>
              <a:rPr lang="en-US" dirty="0" err="1" smtClean="0"/>
              <a:t>colours</a:t>
            </a:r>
            <a:r>
              <a:rPr lang="en-US" dirty="0" smtClean="0"/>
              <a:t> of highlighter and you’ll see easily if it is lacking in the all important evidence and analysis.</a:t>
            </a:r>
          </a:p>
          <a:p>
            <a:pPr eaLnBrk="1" hangingPunct="1">
              <a:spcBef>
                <a:spcPct val="0"/>
              </a:spcBef>
            </a:pPr>
            <a:endParaRPr lang="en-GB" altLang="en-US" baseline="0" dirty="0" smtClean="0"/>
          </a:p>
          <a:p>
            <a:pPr eaLnBrk="1" hangingPunct="1">
              <a:spcBef>
                <a:spcPct val="0"/>
              </a:spcBef>
            </a:pPr>
            <a:r>
              <a:rPr lang="en-GB" altLang="en-US" baseline="0" dirty="0" smtClean="0"/>
              <a:t>A good paragraph must introduce the topic of which that paragraph is about. It must then develop the topic and include evidence. Finally it must draw to a logical mini conclusion or critical judgement based on that evidence.</a:t>
            </a:r>
            <a:endParaRPr lang="en-GB" altLang="en-US" dirty="0" smtClean="0"/>
          </a:p>
        </p:txBody>
      </p:sp>
    </p:spTree>
    <p:extLst>
      <p:ext uri="{BB962C8B-B14F-4D97-AF65-F5344CB8AC3E}">
        <p14:creationId xmlns:p14="http://schemas.microsoft.com/office/powerpoint/2010/main" val="1096666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10B025B-BCED-46D3-A2CA-288CAF2881CC}" type="slidenum">
              <a:rPr lang="en-GB" altLang="en-US" smtClean="0">
                <a:latin typeface="Verdana" pitchFamily="34" charset="0"/>
              </a:rPr>
              <a:pPr eaLnBrk="1" hangingPunct="1">
                <a:spcBef>
                  <a:spcPct val="0"/>
                </a:spcBef>
              </a:pPr>
              <a:t>15</a:t>
            </a:fld>
            <a:endParaRPr lang="en-GB" altLang="en-US" smtClean="0">
              <a:latin typeface="Verdana" pitchFamily="34"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GB" altLang="en-US" sz="800" baseline="0" dirty="0" smtClean="0"/>
              <a:t>This slide takes us back to the bigger picture of the whole essay</a:t>
            </a:r>
            <a:r>
              <a:rPr lang="en-GB" altLang="en-US" sz="800" dirty="0" smtClean="0"/>
              <a:t>, but this time with a focus on</a:t>
            </a:r>
            <a:r>
              <a:rPr lang="en-GB" altLang="en-US" sz="800" baseline="0" dirty="0" smtClean="0"/>
              <a:t> T.E.A. in the main body. </a:t>
            </a:r>
          </a:p>
          <a:p>
            <a:pPr eaLnBrk="1" hangingPunct="1">
              <a:lnSpc>
                <a:spcPct val="80000"/>
              </a:lnSpc>
              <a:spcBef>
                <a:spcPct val="0"/>
              </a:spcBef>
            </a:pPr>
            <a:endParaRPr lang="en-GB" altLang="en-US" sz="800" baseline="0" dirty="0" smtClean="0"/>
          </a:p>
          <a:p>
            <a:pPr eaLnBrk="1" hangingPunct="1">
              <a:lnSpc>
                <a:spcPct val="80000"/>
              </a:lnSpc>
              <a:spcBef>
                <a:spcPct val="0"/>
              </a:spcBef>
            </a:pPr>
            <a:r>
              <a:rPr lang="en-GB" altLang="en-US" sz="800" baseline="0" dirty="0" smtClean="0"/>
              <a:t>Note how the critical analyses from all the sub-points is drawn together and summarised in the conclusion.</a:t>
            </a:r>
            <a:endParaRPr lang="en-GB" altLang="en-US" sz="800" dirty="0" smtClean="0"/>
          </a:p>
        </p:txBody>
      </p:sp>
    </p:spTree>
    <p:extLst>
      <p:ext uri="{BB962C8B-B14F-4D97-AF65-F5344CB8AC3E}">
        <p14:creationId xmlns:p14="http://schemas.microsoft.com/office/powerpoint/2010/main" val="1671640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4637477-69F7-459B-85B2-4685F1EB4D4F}" type="slidenum">
              <a:rPr lang="en-GB" altLang="en-US" smtClean="0"/>
              <a:pPr/>
              <a:t>16</a:t>
            </a:fld>
            <a:endParaRPr lang="en-GB" altLang="en-US" smtClean="0"/>
          </a:p>
        </p:txBody>
      </p:sp>
    </p:spTree>
    <p:extLst>
      <p:ext uri="{BB962C8B-B14F-4D97-AF65-F5344CB8AC3E}">
        <p14:creationId xmlns:p14="http://schemas.microsoft.com/office/powerpoint/2010/main" val="1714315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Any questions – please </a:t>
            </a:r>
            <a:r>
              <a:rPr lang="en-GB" smtClean="0"/>
              <a:t>email</a:t>
            </a:r>
            <a:r>
              <a:rPr lang="en-GB" baseline="0" smtClean="0"/>
              <a:t> awhitehead@dundee.ac.uk </a:t>
            </a:r>
            <a:endParaRPr lang="en-GB"/>
          </a:p>
        </p:txBody>
      </p:sp>
      <p:sp>
        <p:nvSpPr>
          <p:cNvPr id="4" name="Slide Number Placeholder 3"/>
          <p:cNvSpPr>
            <a:spLocks noGrp="1"/>
          </p:cNvSpPr>
          <p:nvPr>
            <p:ph type="sldNum" sz="quarter" idx="10"/>
          </p:nvPr>
        </p:nvSpPr>
        <p:spPr/>
        <p:txBody>
          <a:bodyPr/>
          <a:lstStyle/>
          <a:p>
            <a:fld id="{E2FA10F6-9DDA-4628-9FAF-3DB4D7170D84}" type="slidenum">
              <a:rPr lang="en-GB" smtClean="0"/>
              <a:t>17</a:t>
            </a:fld>
            <a:endParaRPr lang="en-GB"/>
          </a:p>
        </p:txBody>
      </p:sp>
    </p:spTree>
    <p:extLst>
      <p:ext uri="{BB962C8B-B14F-4D97-AF65-F5344CB8AC3E}">
        <p14:creationId xmlns:p14="http://schemas.microsoft.com/office/powerpoint/2010/main" val="2674008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GB" altLang="en-US" sz="1200" b="1" i="1" dirty="0" smtClean="0"/>
              <a:t>THREE conventions</a:t>
            </a:r>
            <a:r>
              <a:rPr lang="en-GB" altLang="en-US" sz="1200" b="1" i="1" baseline="0" dirty="0" smtClean="0"/>
              <a:t> of academic writing: PRESENTATION, STRUCTURE, CONTENT</a:t>
            </a:r>
            <a:endParaRPr lang="en-GB" altLang="en-US" sz="1200" b="1" i="1" dirty="0" smtClean="0"/>
          </a:p>
          <a:p>
            <a:pPr eaLnBrk="1" hangingPunct="1">
              <a:lnSpc>
                <a:spcPct val="80000"/>
              </a:lnSpc>
              <a:spcBef>
                <a:spcPct val="0"/>
              </a:spcBef>
            </a:pPr>
            <a:endParaRPr lang="en-GB" altLang="en-US" sz="1200" b="1" i="1" dirty="0" smtClean="0"/>
          </a:p>
          <a:p>
            <a:pPr eaLnBrk="1" hangingPunct="1">
              <a:lnSpc>
                <a:spcPct val="80000"/>
              </a:lnSpc>
              <a:spcBef>
                <a:spcPct val="0"/>
              </a:spcBef>
            </a:pPr>
            <a:r>
              <a:rPr lang="en-GB" altLang="en-US" sz="1200" b="1" i="1" dirty="0" smtClean="0"/>
              <a:t>What is meant by presentation? </a:t>
            </a:r>
          </a:p>
          <a:p>
            <a:pPr eaLnBrk="1" hangingPunct="1">
              <a:lnSpc>
                <a:spcPct val="80000"/>
              </a:lnSpc>
              <a:spcBef>
                <a:spcPct val="0"/>
              </a:spcBef>
              <a:buFontTx/>
              <a:buChar char="•"/>
            </a:pPr>
            <a:r>
              <a:rPr lang="en-GB" altLang="en-US" sz="1200" dirty="0" smtClean="0"/>
              <a:t>use of language in an appropriate ‘register’, that is, in ways that are appropriate to the more formal format expected at this level of study. </a:t>
            </a:r>
          </a:p>
          <a:p>
            <a:pPr eaLnBrk="1" hangingPunct="1">
              <a:lnSpc>
                <a:spcPct val="80000"/>
              </a:lnSpc>
              <a:spcBef>
                <a:spcPct val="0"/>
              </a:spcBef>
              <a:buFontTx/>
              <a:buChar char="•"/>
            </a:pPr>
            <a:r>
              <a:rPr lang="en-GB" altLang="en-US" sz="1200" dirty="0" smtClean="0"/>
              <a:t>use of paragraphing </a:t>
            </a:r>
          </a:p>
          <a:p>
            <a:pPr eaLnBrk="1" hangingPunct="1">
              <a:lnSpc>
                <a:spcPct val="80000"/>
              </a:lnSpc>
              <a:spcBef>
                <a:spcPct val="0"/>
              </a:spcBef>
              <a:buFontTx/>
              <a:buChar char="•"/>
            </a:pPr>
            <a:r>
              <a:rPr lang="en-GB" altLang="en-US" sz="1200" dirty="0" smtClean="0"/>
              <a:t>correct spelling, grammar, punctuation and syntax </a:t>
            </a:r>
          </a:p>
          <a:p>
            <a:pPr eaLnBrk="1" hangingPunct="1">
              <a:lnSpc>
                <a:spcPct val="80000"/>
              </a:lnSpc>
              <a:spcBef>
                <a:spcPct val="0"/>
              </a:spcBef>
              <a:buFontTx/>
              <a:buChar char="•"/>
            </a:pPr>
            <a:r>
              <a:rPr lang="en-GB" altLang="en-US" sz="1200" dirty="0" smtClean="0"/>
              <a:t>use of spacing to make the text more legible</a:t>
            </a:r>
          </a:p>
          <a:p>
            <a:pPr eaLnBrk="1" hangingPunct="1">
              <a:lnSpc>
                <a:spcPct val="80000"/>
              </a:lnSpc>
              <a:spcBef>
                <a:spcPct val="0"/>
              </a:spcBef>
              <a:buFontTx/>
              <a:buChar char="•"/>
            </a:pPr>
            <a:r>
              <a:rPr lang="en-GB" altLang="en-US" sz="1200" dirty="0" smtClean="0"/>
              <a:t>page numbering </a:t>
            </a:r>
          </a:p>
          <a:p>
            <a:pPr eaLnBrk="1" hangingPunct="1">
              <a:lnSpc>
                <a:spcPct val="80000"/>
              </a:lnSpc>
              <a:spcBef>
                <a:spcPct val="0"/>
              </a:spcBef>
              <a:buFontTx/>
              <a:buChar char="•"/>
            </a:pPr>
            <a:endParaRPr lang="en-GB" altLang="en-US" sz="1200" dirty="0" smtClean="0"/>
          </a:p>
          <a:p>
            <a:pPr eaLnBrk="1" hangingPunct="1">
              <a:lnSpc>
                <a:spcPct val="80000"/>
              </a:lnSpc>
              <a:spcBef>
                <a:spcPct val="0"/>
              </a:spcBef>
            </a:pPr>
            <a:r>
              <a:rPr lang="en-GB" altLang="en-US" sz="1200" b="1" dirty="0" smtClean="0"/>
              <a:t>What is meant by content?</a:t>
            </a:r>
          </a:p>
          <a:p>
            <a:pPr eaLnBrk="1" hangingPunct="1">
              <a:lnSpc>
                <a:spcPct val="80000"/>
              </a:lnSpc>
              <a:spcBef>
                <a:spcPct val="0"/>
              </a:spcBef>
              <a:buFontTx/>
              <a:buChar char="•"/>
            </a:pPr>
            <a:r>
              <a:rPr lang="en-GB" altLang="en-US" sz="1200" dirty="0" smtClean="0"/>
              <a:t>Is it relevant?</a:t>
            </a:r>
          </a:p>
          <a:p>
            <a:pPr eaLnBrk="1" hangingPunct="1">
              <a:lnSpc>
                <a:spcPct val="80000"/>
              </a:lnSpc>
              <a:spcBef>
                <a:spcPct val="0"/>
              </a:spcBef>
              <a:buFontTx/>
              <a:buChar char="•"/>
            </a:pPr>
            <a:r>
              <a:rPr lang="en-GB" altLang="en-US" sz="1200" dirty="0" smtClean="0"/>
              <a:t>Does it contain what it is expected to contain?</a:t>
            </a:r>
          </a:p>
          <a:p>
            <a:pPr eaLnBrk="1" hangingPunct="1">
              <a:lnSpc>
                <a:spcPct val="80000"/>
              </a:lnSpc>
              <a:spcBef>
                <a:spcPct val="0"/>
              </a:spcBef>
              <a:buFontTx/>
              <a:buChar char="•"/>
            </a:pPr>
            <a:r>
              <a:rPr lang="en-GB" altLang="en-US" sz="1200" dirty="0" smtClean="0"/>
              <a:t>Is there evidence and analysis? (more than just description)</a:t>
            </a:r>
          </a:p>
          <a:p>
            <a:pPr eaLnBrk="1" hangingPunct="1">
              <a:lnSpc>
                <a:spcPct val="80000"/>
              </a:lnSpc>
              <a:spcBef>
                <a:spcPct val="0"/>
              </a:spcBef>
              <a:buFontTx/>
              <a:buChar char="•"/>
            </a:pPr>
            <a:endParaRPr lang="en-GB" altLang="en-US" sz="1200" dirty="0" smtClean="0"/>
          </a:p>
          <a:p>
            <a:pPr eaLnBrk="1" hangingPunct="1">
              <a:lnSpc>
                <a:spcPct val="80000"/>
              </a:lnSpc>
              <a:spcBef>
                <a:spcPct val="0"/>
              </a:spcBef>
            </a:pPr>
            <a:r>
              <a:rPr lang="en-GB" altLang="en-US" sz="1200" b="1" dirty="0" smtClean="0"/>
              <a:t>What is meant by structure?</a:t>
            </a:r>
          </a:p>
          <a:p>
            <a:pPr eaLnBrk="1" hangingPunct="1">
              <a:lnSpc>
                <a:spcPct val="80000"/>
              </a:lnSpc>
              <a:spcBef>
                <a:spcPct val="0"/>
              </a:spcBef>
              <a:buFontTx/>
              <a:buChar char="•"/>
            </a:pPr>
            <a:r>
              <a:rPr lang="en-GB" altLang="en-US" sz="1200" dirty="0" smtClean="0"/>
              <a:t>Is it ordered logically?</a:t>
            </a:r>
          </a:p>
          <a:p>
            <a:pPr eaLnBrk="1" hangingPunct="1">
              <a:lnSpc>
                <a:spcPct val="80000"/>
              </a:lnSpc>
              <a:spcBef>
                <a:spcPct val="0"/>
              </a:spcBef>
              <a:buFontTx/>
              <a:buChar char="•"/>
            </a:pPr>
            <a:r>
              <a:rPr lang="en-GB" altLang="en-US" sz="1200" dirty="0" smtClean="0"/>
              <a:t>Does it flow?</a:t>
            </a:r>
          </a:p>
          <a:p>
            <a:endParaRPr lang="en-GB" dirty="0" smtClean="0"/>
          </a:p>
          <a:p>
            <a:r>
              <a:rPr lang="en-GB" dirty="0" smtClean="0"/>
              <a:t>This </a:t>
            </a:r>
            <a:r>
              <a:rPr lang="en-GB" dirty="0" err="1" smtClean="0"/>
              <a:t>powerpoint</a:t>
            </a:r>
            <a:r>
              <a:rPr lang="en-GB" dirty="0" smtClean="0"/>
              <a:t> will cover each of these three areas in turn. </a:t>
            </a:r>
            <a:endParaRPr lang="en-GB" dirty="0"/>
          </a:p>
        </p:txBody>
      </p:sp>
      <p:sp>
        <p:nvSpPr>
          <p:cNvPr id="4" name="Slide Number Placeholder 3"/>
          <p:cNvSpPr>
            <a:spLocks noGrp="1"/>
          </p:cNvSpPr>
          <p:nvPr>
            <p:ph type="sldNum" sz="quarter" idx="10"/>
          </p:nvPr>
        </p:nvSpPr>
        <p:spPr/>
        <p:txBody>
          <a:bodyPr/>
          <a:lstStyle/>
          <a:p>
            <a:fld id="{1DAB71CB-E8B8-4016-8658-0A8858F1EA5B}" type="slidenum">
              <a:rPr lang="en-GB" smtClean="0"/>
              <a:t>3</a:t>
            </a:fld>
            <a:endParaRPr lang="en-GB"/>
          </a:p>
        </p:txBody>
      </p:sp>
    </p:spTree>
    <p:extLst>
      <p:ext uri="{BB962C8B-B14F-4D97-AF65-F5344CB8AC3E}">
        <p14:creationId xmlns:p14="http://schemas.microsoft.com/office/powerpoint/2010/main" val="1793812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next few slides show how errors in punctuation, spelling and grammar can not only create a bad impression, but also change the meaning of what you are trying to say.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baseline="0" dirty="0" smtClean="0"/>
              <a:t>The fundamental message in the next few slides is that presentation is MORE than surface features. In order to show your content in its best light, it is necessary to use correct spelling, grammar, etc. or your argument/discussion can easily become lost.  That’s why it is crucial to PROOF-READ and EDIT your work before submitting.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baseline="0" dirty="0" smtClean="0"/>
              <a:t>Significance of type-writer? </a:t>
            </a:r>
            <a:r>
              <a:rPr lang="en-US" sz="1200" b="0" i="0" kern="1200" dirty="0" smtClean="0">
                <a:solidFill>
                  <a:schemeClr val="tx1"/>
                </a:solidFill>
                <a:effectLst/>
                <a:latin typeface="+mn-lt"/>
                <a:ea typeface="+mn-ea"/>
                <a:cs typeface="+mn-cs"/>
              </a:rPr>
              <a:t>They challenge the user to see their errors on paper.</a:t>
            </a:r>
            <a:r>
              <a:rPr lang="en-US" sz="1200" b="0" i="0" kern="1200" baseline="0" dirty="0" smtClean="0">
                <a:solidFill>
                  <a:schemeClr val="tx1"/>
                </a:solidFill>
                <a:effectLst/>
                <a:latin typeface="+mn-lt"/>
                <a:ea typeface="+mn-ea"/>
                <a:cs typeface="+mn-cs"/>
              </a:rPr>
              <a:t> (N.B. we are not advocating typewriter use! Just for careful proof-reading step by step in the essay writing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Definitions: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Syntax</a:t>
            </a:r>
            <a:r>
              <a:rPr lang="en-US" altLang="en-US" baseline="0" dirty="0" smtClean="0"/>
              <a:t> - </a:t>
            </a:r>
            <a:r>
              <a:rPr lang="en-US" sz="1200" b="0" i="0" kern="1200" dirty="0" smtClean="0">
                <a:solidFill>
                  <a:schemeClr val="tx1"/>
                </a:solidFill>
                <a:effectLst/>
                <a:latin typeface="+mn-lt"/>
                <a:ea typeface="+mn-ea"/>
                <a:cs typeface="+mn-cs"/>
              </a:rPr>
              <a:t>the arrangement of words and phrases to create well-formed sentences.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i="0" kern="1200" dirty="0" smtClean="0">
                <a:solidFill>
                  <a:schemeClr val="tx1"/>
                </a:solidFill>
                <a:effectLst/>
                <a:latin typeface="+mn-lt"/>
                <a:ea typeface="+mn-ea"/>
                <a:cs typeface="+mn-cs"/>
              </a:rPr>
              <a:t>Register - </a:t>
            </a:r>
            <a:r>
              <a:rPr lang="en-US" sz="1200" b="0" i="0" kern="1200" dirty="0" smtClean="0">
                <a:solidFill>
                  <a:schemeClr val="tx1"/>
                </a:solidFill>
                <a:effectLst/>
                <a:latin typeface="+mn-lt"/>
                <a:ea typeface="+mn-ea"/>
                <a:cs typeface="+mn-cs"/>
              </a:rPr>
              <a:t>often refers to the degree of formality of language, but in a more general sense it means the language used by a group of people who share similar work or interests</a:t>
            </a:r>
            <a:r>
              <a:rPr lang="en-US" sz="1200" b="0" i="0" kern="1200" baseline="0" dirty="0" smtClean="0">
                <a:solidFill>
                  <a:schemeClr val="tx1"/>
                </a:solidFill>
                <a:effectLst/>
                <a:latin typeface="+mn-lt"/>
                <a:ea typeface="+mn-ea"/>
                <a:cs typeface="+mn-cs"/>
              </a:rPr>
              <a:t> (e.g. the technical language of a subject or discipline).</a:t>
            </a:r>
            <a:endParaRPr lang="en-US"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endParaRPr lang="en-GB" dirty="0"/>
          </a:p>
        </p:txBody>
      </p:sp>
      <p:sp>
        <p:nvSpPr>
          <p:cNvPr id="4" name="Slide Number Placeholder 3"/>
          <p:cNvSpPr>
            <a:spLocks noGrp="1"/>
          </p:cNvSpPr>
          <p:nvPr>
            <p:ph type="sldNum" sz="quarter" idx="10"/>
          </p:nvPr>
        </p:nvSpPr>
        <p:spPr/>
        <p:txBody>
          <a:bodyPr/>
          <a:lstStyle/>
          <a:p>
            <a:fld id="{1DAB71CB-E8B8-4016-8658-0A8858F1EA5B}" type="slidenum">
              <a:rPr lang="en-GB" smtClean="0"/>
              <a:t>4</a:t>
            </a:fld>
            <a:endParaRPr lang="en-GB"/>
          </a:p>
        </p:txBody>
      </p:sp>
    </p:spTree>
    <p:extLst>
      <p:ext uri="{BB962C8B-B14F-4D97-AF65-F5344CB8AC3E}">
        <p14:creationId xmlns:p14="http://schemas.microsoft.com/office/powerpoint/2010/main" val="670960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REMOVE</a:t>
            </a:r>
            <a:r>
              <a:rPr lang="en-GB" baseline="0" dirty="0" smtClean="0"/>
              <a:t> FOR VLE VERSION</a:t>
            </a:r>
            <a:endParaRPr lang="en-GB" dirty="0"/>
          </a:p>
        </p:txBody>
      </p:sp>
      <p:sp>
        <p:nvSpPr>
          <p:cNvPr id="4" name="Slide Number Placeholder 3"/>
          <p:cNvSpPr>
            <a:spLocks noGrp="1"/>
          </p:cNvSpPr>
          <p:nvPr>
            <p:ph type="sldNum" sz="quarter" idx="10"/>
          </p:nvPr>
        </p:nvSpPr>
        <p:spPr/>
        <p:txBody>
          <a:bodyPr/>
          <a:lstStyle/>
          <a:p>
            <a:fld id="{1DAB71CB-E8B8-4016-8658-0A8858F1EA5B}" type="slidenum">
              <a:rPr lang="en-GB" smtClean="0"/>
              <a:t>5</a:t>
            </a:fld>
            <a:endParaRPr lang="en-GB"/>
          </a:p>
        </p:txBody>
      </p:sp>
    </p:spTree>
    <p:extLst>
      <p:ext uri="{BB962C8B-B14F-4D97-AF65-F5344CB8AC3E}">
        <p14:creationId xmlns:p14="http://schemas.microsoft.com/office/powerpoint/2010/main" val="786804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Would YOU</a:t>
            </a:r>
            <a:r>
              <a:rPr lang="en-US" altLang="en-US" baseline="0" dirty="0" smtClean="0"/>
              <a:t> pay money to have this person proof-read your work?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You don’t have to pay someone to do it.  You can learn to do it yourself.</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Ideas for proof-reading: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Read your work aloud.  What your eye misses your ear might pick up on!, especially with regard to punctuation and sentence structure.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Use electronic spelling/grammar checkers but be aware of their limitations.  They are not infallible.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’Step away from the essay’ – let it ‘rest’ - go do something else then come back to it with fresh eyes.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Let someone else read it.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baseline="0"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smtClean="0"/>
              <a:t>Any more……..?</a:t>
            </a:r>
            <a:endParaRPr lang="en-US" altLang="en-US" dirty="0" smtClean="0"/>
          </a:p>
          <a:p>
            <a:endParaRPr lang="en-GB" dirty="0"/>
          </a:p>
        </p:txBody>
      </p:sp>
      <p:sp>
        <p:nvSpPr>
          <p:cNvPr id="4" name="Slide Number Placeholder 3"/>
          <p:cNvSpPr>
            <a:spLocks noGrp="1"/>
          </p:cNvSpPr>
          <p:nvPr>
            <p:ph type="sldNum" sz="quarter" idx="10"/>
          </p:nvPr>
        </p:nvSpPr>
        <p:spPr/>
        <p:txBody>
          <a:bodyPr/>
          <a:lstStyle/>
          <a:p>
            <a:fld id="{1DAB71CB-E8B8-4016-8658-0A8858F1EA5B}" type="slidenum">
              <a:rPr lang="en-GB" smtClean="0"/>
              <a:t>6</a:t>
            </a:fld>
            <a:endParaRPr lang="en-GB"/>
          </a:p>
        </p:txBody>
      </p:sp>
    </p:spTree>
    <p:extLst>
      <p:ext uri="{BB962C8B-B14F-4D97-AF65-F5344CB8AC3E}">
        <p14:creationId xmlns:p14="http://schemas.microsoft.com/office/powerpoint/2010/main" val="16264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ct val="0"/>
              </a:spcBef>
            </a:pPr>
            <a:r>
              <a:rPr lang="en-GB" altLang="en-US" dirty="0" smtClean="0"/>
              <a:t>Moving on to</a:t>
            </a:r>
            <a:r>
              <a:rPr lang="en-GB" altLang="en-US" baseline="0" dirty="0" smtClean="0"/>
              <a:t> structure: </a:t>
            </a:r>
          </a:p>
          <a:p>
            <a:pPr eaLnBrk="1" hangingPunct="1">
              <a:lnSpc>
                <a:spcPct val="80000"/>
              </a:lnSpc>
              <a:spcBef>
                <a:spcPct val="0"/>
              </a:spcBef>
            </a:pPr>
            <a:endParaRPr lang="en-GB" altLang="en-US" baseline="0" dirty="0" smtClean="0"/>
          </a:p>
          <a:p>
            <a:pPr eaLnBrk="1" hangingPunct="1">
              <a:lnSpc>
                <a:spcPct val="80000"/>
              </a:lnSpc>
              <a:spcBef>
                <a:spcPct val="0"/>
              </a:spcBef>
            </a:pPr>
            <a:r>
              <a:rPr lang="en-GB" altLang="en-US" dirty="0" smtClean="0"/>
              <a:t>Good structure is a vital component of any piece of academic writing.  Without it, no matter how good your content and presentation is, your points will seem jumbled, and you will take your reader on a ramble rather than a well signposted journey.</a:t>
            </a:r>
          </a:p>
          <a:p>
            <a:pPr eaLnBrk="1" hangingPunct="1">
              <a:lnSpc>
                <a:spcPct val="80000"/>
              </a:lnSpc>
              <a:spcBef>
                <a:spcPct val="0"/>
              </a:spcBef>
            </a:pPr>
            <a:endParaRPr lang="en-GB" altLang="en-US" dirty="0" smtClean="0"/>
          </a:p>
          <a:p>
            <a:pPr eaLnBrk="1" hangingPunct="1">
              <a:lnSpc>
                <a:spcPct val="80000"/>
              </a:lnSpc>
              <a:spcBef>
                <a:spcPct val="0"/>
              </a:spcBef>
            </a:pPr>
            <a:r>
              <a:rPr lang="en-GB" altLang="en-US" b="1" dirty="0" smtClean="0"/>
              <a:t>ACTIVITY</a:t>
            </a:r>
            <a:r>
              <a:rPr lang="en-GB" altLang="en-US" b="1" baseline="0" dirty="0" smtClean="0"/>
              <a:t> </a:t>
            </a:r>
            <a:r>
              <a:rPr lang="en-GB" altLang="en-US" b="1" i="1" baseline="0" dirty="0" smtClean="0"/>
              <a:t>(allow at least 15 minutes in total, preferably longer if time) 		</a:t>
            </a:r>
            <a:endParaRPr lang="en-GB" altLang="en-US" b="1" dirty="0" smtClean="0"/>
          </a:p>
          <a:p>
            <a:pPr eaLnBrk="1" hangingPunct="1">
              <a:lnSpc>
                <a:spcPct val="80000"/>
              </a:lnSpc>
              <a:spcBef>
                <a:spcPct val="0"/>
              </a:spcBef>
            </a:pPr>
            <a:r>
              <a:rPr lang="en-GB" altLang="en-US" b="0" dirty="0" smtClean="0"/>
              <a:t>IN GROUPS:</a:t>
            </a:r>
          </a:p>
          <a:p>
            <a:pPr eaLnBrk="1" hangingPunct="1">
              <a:lnSpc>
                <a:spcPct val="80000"/>
              </a:lnSpc>
              <a:spcBef>
                <a:spcPct val="0"/>
              </a:spcBef>
            </a:pPr>
            <a:r>
              <a:rPr lang="en-GB" altLang="en-US" dirty="0" smtClean="0"/>
              <a:t>Think about the STRUCTURE of a piece of academic writing.  You have complete free rein.  Use shapes, words, colours, anything…</a:t>
            </a:r>
          </a:p>
          <a:p>
            <a:pPr eaLnBrk="1" hangingPunct="1">
              <a:lnSpc>
                <a:spcPct val="80000"/>
              </a:lnSpc>
              <a:spcBef>
                <a:spcPct val="0"/>
              </a:spcBef>
            </a:pPr>
            <a:endParaRPr lang="en-GB" dirty="0" smtClean="0"/>
          </a:p>
          <a:p>
            <a:pPr eaLnBrk="1" hangingPunct="1">
              <a:lnSpc>
                <a:spcPct val="80000"/>
              </a:lnSpc>
              <a:spcBef>
                <a:spcPct val="0"/>
              </a:spcBef>
            </a:pPr>
            <a:r>
              <a:rPr lang="en-GB" baseline="0" dirty="0" smtClean="0"/>
              <a:t>Groups </a:t>
            </a:r>
            <a:r>
              <a:rPr lang="en-GB" baseline="0" dirty="0" smtClean="0"/>
              <a:t>to feedback on their designs. </a:t>
            </a:r>
            <a:endParaRPr lang="en-GB" dirty="0"/>
          </a:p>
        </p:txBody>
      </p:sp>
      <p:sp>
        <p:nvSpPr>
          <p:cNvPr id="4" name="Slide Number Placeholder 3"/>
          <p:cNvSpPr>
            <a:spLocks noGrp="1"/>
          </p:cNvSpPr>
          <p:nvPr>
            <p:ph type="sldNum" sz="quarter" idx="10"/>
          </p:nvPr>
        </p:nvSpPr>
        <p:spPr/>
        <p:txBody>
          <a:bodyPr/>
          <a:lstStyle/>
          <a:p>
            <a:fld id="{1DAB71CB-E8B8-4016-8658-0A8858F1EA5B}" type="slidenum">
              <a:rPr lang="en-GB" smtClean="0"/>
              <a:t>7</a:t>
            </a:fld>
            <a:endParaRPr lang="en-GB"/>
          </a:p>
        </p:txBody>
      </p:sp>
    </p:spTree>
    <p:extLst>
      <p:ext uri="{BB962C8B-B14F-4D97-AF65-F5344CB8AC3E}">
        <p14:creationId xmlns:p14="http://schemas.microsoft.com/office/powerpoint/2010/main" val="2615863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Here’s our attempt.  A very basic image, but captures the simplicity of how to structure a piece of academic writing. </a:t>
            </a:r>
          </a:p>
          <a:p>
            <a:endParaRPr lang="en-GB" dirty="0" smtClean="0"/>
          </a:p>
          <a:p>
            <a:r>
              <a:rPr lang="en-GB" dirty="0" smtClean="0"/>
              <a:t>However, there is meaning behind these deceptively</a:t>
            </a:r>
            <a:r>
              <a:rPr lang="en-GB" baseline="0" dirty="0" smtClean="0"/>
              <a:t> simple shapes.  </a:t>
            </a:r>
            <a:endParaRPr lang="en-GB" dirty="0"/>
          </a:p>
        </p:txBody>
      </p:sp>
      <p:sp>
        <p:nvSpPr>
          <p:cNvPr id="4" name="Slide Number Placeholder 3"/>
          <p:cNvSpPr>
            <a:spLocks noGrp="1"/>
          </p:cNvSpPr>
          <p:nvPr>
            <p:ph type="sldNum" sz="quarter" idx="10"/>
          </p:nvPr>
        </p:nvSpPr>
        <p:spPr/>
        <p:txBody>
          <a:bodyPr/>
          <a:lstStyle/>
          <a:p>
            <a:fld id="{1DAB71CB-E8B8-4016-8658-0A8858F1EA5B}" type="slidenum">
              <a:rPr lang="en-GB" smtClean="0"/>
              <a:t>8</a:t>
            </a:fld>
            <a:endParaRPr lang="en-GB"/>
          </a:p>
        </p:txBody>
      </p:sp>
    </p:spTree>
    <p:extLst>
      <p:ext uri="{BB962C8B-B14F-4D97-AF65-F5344CB8AC3E}">
        <p14:creationId xmlns:p14="http://schemas.microsoft.com/office/powerpoint/2010/main" val="2064708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10B025B-BCED-46D3-A2CA-288CAF2881CC}" type="slidenum">
              <a:rPr lang="en-GB" altLang="en-US" smtClean="0">
                <a:latin typeface="Verdana" pitchFamily="34" charset="0"/>
              </a:rPr>
              <a:pPr eaLnBrk="1" hangingPunct="1">
                <a:spcBef>
                  <a:spcPct val="0"/>
                </a:spcBef>
              </a:pPr>
              <a:t>9</a:t>
            </a:fld>
            <a:endParaRPr lang="en-GB" altLang="en-US" smtClean="0">
              <a:latin typeface="Verdana" pitchFamily="34" charset="0"/>
            </a:endParaRPr>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222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GB" altLang="en-US" sz="800" dirty="0" smtClean="0"/>
              <a:t>Previous model in more depth. </a:t>
            </a:r>
          </a:p>
          <a:p>
            <a:pPr eaLnBrk="1" hangingPunct="1">
              <a:lnSpc>
                <a:spcPct val="80000"/>
              </a:lnSpc>
              <a:spcBef>
                <a:spcPct val="0"/>
              </a:spcBef>
            </a:pPr>
            <a:endParaRPr lang="en-GB" altLang="en-US" sz="800" dirty="0" smtClean="0"/>
          </a:p>
          <a:p>
            <a:pPr eaLnBrk="1" hangingPunct="1">
              <a:lnSpc>
                <a:spcPct val="80000"/>
              </a:lnSpc>
              <a:spcBef>
                <a:spcPct val="0"/>
              </a:spcBef>
            </a:pPr>
            <a:r>
              <a:rPr lang="en-GB" altLang="en-US" sz="800" dirty="0" smtClean="0"/>
              <a:t>This model can be applied to short essays</a:t>
            </a:r>
            <a:r>
              <a:rPr lang="en-GB" altLang="en-US" sz="800" baseline="0" dirty="0" smtClean="0"/>
              <a:t> and longer essays.  It is the amount of sub-points, or depth of your analysis in your sub-points, that dictate the length of the essay. This basic structure holds true regardless of the length of the essay.</a:t>
            </a:r>
            <a:endParaRPr lang="en-GB" altLang="en-US" sz="800" dirty="0" smtClean="0"/>
          </a:p>
          <a:p>
            <a:pPr eaLnBrk="1" hangingPunct="1">
              <a:lnSpc>
                <a:spcPct val="80000"/>
              </a:lnSpc>
              <a:spcBef>
                <a:spcPct val="0"/>
              </a:spcBef>
            </a:pPr>
            <a:endParaRPr lang="en-GB" altLang="en-US" sz="800" dirty="0" smtClean="0"/>
          </a:p>
          <a:p>
            <a:pPr eaLnBrk="1" hangingPunct="1">
              <a:lnSpc>
                <a:spcPct val="80000"/>
              </a:lnSpc>
              <a:spcBef>
                <a:spcPct val="0"/>
              </a:spcBef>
            </a:pPr>
            <a:r>
              <a:rPr lang="en-GB" altLang="en-US" sz="800" b="1" dirty="0" smtClean="0"/>
              <a:t>INTRODUCTION</a:t>
            </a:r>
          </a:p>
          <a:p>
            <a:pPr eaLnBrk="1" hangingPunct="1">
              <a:lnSpc>
                <a:spcPct val="80000"/>
              </a:lnSpc>
              <a:spcBef>
                <a:spcPct val="0"/>
              </a:spcBef>
              <a:buFontTx/>
              <a:buChar char="•"/>
            </a:pPr>
            <a:r>
              <a:rPr lang="en-GB" altLang="en-US" sz="800" dirty="0" smtClean="0"/>
              <a:t>Should ‘set the scene’, i.e. show where the topic sits in a wider </a:t>
            </a:r>
            <a:r>
              <a:rPr lang="en-GB" altLang="en-US" sz="800" b="1" dirty="0" smtClean="0"/>
              <a:t>context</a:t>
            </a:r>
            <a:r>
              <a:rPr lang="en-GB" altLang="en-US" sz="800" dirty="0" smtClean="0"/>
              <a:t>.  </a:t>
            </a:r>
          </a:p>
          <a:p>
            <a:pPr eaLnBrk="1" hangingPunct="1">
              <a:lnSpc>
                <a:spcPct val="80000"/>
              </a:lnSpc>
              <a:spcBef>
                <a:spcPct val="0"/>
              </a:spcBef>
              <a:buFontTx/>
              <a:buChar char="•"/>
            </a:pPr>
            <a:r>
              <a:rPr lang="en-GB" altLang="en-US" sz="800" dirty="0" smtClean="0"/>
              <a:t>Begin to narrow it down.  You can not write </a:t>
            </a:r>
            <a:r>
              <a:rPr lang="en-GB" altLang="en-US" sz="800" i="1" dirty="0" smtClean="0"/>
              <a:t>everything</a:t>
            </a:r>
            <a:r>
              <a:rPr lang="en-GB" altLang="en-US" sz="800" dirty="0" smtClean="0"/>
              <a:t> there is to know about the topic of the essay.</a:t>
            </a:r>
            <a:r>
              <a:rPr lang="en-GB" altLang="en-US" sz="800" baseline="0" dirty="0" smtClean="0"/>
              <a:t> That is why you need to be discerning: </a:t>
            </a:r>
            <a:r>
              <a:rPr lang="en-GB" altLang="en-US" sz="800" dirty="0" smtClean="0"/>
              <a:t>What are the specific areas that your essay will focus</a:t>
            </a:r>
            <a:r>
              <a:rPr lang="en-GB" altLang="en-US" sz="800" baseline="0" dirty="0" smtClean="0"/>
              <a:t> on?</a:t>
            </a:r>
            <a:r>
              <a:rPr lang="en-GB" altLang="en-US" sz="800" dirty="0" smtClean="0"/>
              <a:t>  State your intentions and tell your reader exactly where you are going.  Leave no surprises to the end. </a:t>
            </a:r>
          </a:p>
          <a:p>
            <a:pPr eaLnBrk="1" hangingPunct="1">
              <a:lnSpc>
                <a:spcPct val="80000"/>
              </a:lnSpc>
              <a:spcBef>
                <a:spcPct val="0"/>
              </a:spcBef>
              <a:buFontTx/>
              <a:buChar char="•"/>
            </a:pPr>
            <a:r>
              <a:rPr lang="en-GB" altLang="en-US" sz="800" dirty="0" smtClean="0"/>
              <a:t>‘Signpost’ the discussion that will follow in your main body.</a:t>
            </a:r>
          </a:p>
          <a:p>
            <a:pPr eaLnBrk="1" hangingPunct="1">
              <a:lnSpc>
                <a:spcPct val="80000"/>
              </a:lnSpc>
              <a:spcBef>
                <a:spcPct val="0"/>
              </a:spcBef>
            </a:pPr>
            <a:r>
              <a:rPr lang="en-GB" altLang="en-US" sz="800" dirty="0" smtClean="0"/>
              <a:t>In</a:t>
            </a:r>
            <a:r>
              <a:rPr lang="en-GB" altLang="en-US" sz="800" baseline="0" dirty="0" smtClean="0"/>
              <a:t> light of this</a:t>
            </a:r>
            <a:r>
              <a:rPr lang="en-GB" altLang="en-US" sz="800" dirty="0" smtClean="0"/>
              <a:t>, it is often a good idea to craft your introduction after the main body.  At least be prepared to revise it to make sure it fits with what you have written.</a:t>
            </a:r>
          </a:p>
          <a:p>
            <a:pPr eaLnBrk="1" hangingPunct="1">
              <a:lnSpc>
                <a:spcPct val="80000"/>
              </a:lnSpc>
              <a:spcBef>
                <a:spcPct val="0"/>
              </a:spcBef>
            </a:pPr>
            <a:endParaRPr lang="en-GB" altLang="en-US" sz="800" dirty="0" smtClean="0"/>
          </a:p>
          <a:p>
            <a:pPr eaLnBrk="1" hangingPunct="1">
              <a:lnSpc>
                <a:spcPct val="80000"/>
              </a:lnSpc>
              <a:spcBef>
                <a:spcPct val="0"/>
              </a:spcBef>
            </a:pPr>
            <a:r>
              <a:rPr lang="en-GB" altLang="en-US" sz="800" b="1" dirty="0" smtClean="0"/>
              <a:t>MAIN BODY</a:t>
            </a:r>
          </a:p>
          <a:p>
            <a:pPr eaLnBrk="1" hangingPunct="1">
              <a:lnSpc>
                <a:spcPct val="80000"/>
              </a:lnSpc>
              <a:spcBef>
                <a:spcPct val="0"/>
              </a:spcBef>
            </a:pPr>
            <a:r>
              <a:rPr lang="en-GB" altLang="en-US" sz="800" dirty="0" smtClean="0"/>
              <a:t>Order your themes logically.  The structure of each of these themes (or sub points) follows the same structure albeit on a micro scale.  E.g. Each paragraph should have an introductory sentence, followed by a development of the theme or argument, followed by a mini conclusion.  MORE ON THIS LATER in the PowerPoint.</a:t>
            </a:r>
          </a:p>
          <a:p>
            <a:pPr eaLnBrk="1" hangingPunct="1">
              <a:lnSpc>
                <a:spcPct val="80000"/>
              </a:lnSpc>
              <a:spcBef>
                <a:spcPct val="0"/>
              </a:spcBef>
            </a:pPr>
            <a:endParaRPr lang="en-GB" altLang="en-US" sz="800" dirty="0" smtClean="0"/>
          </a:p>
          <a:p>
            <a:pPr eaLnBrk="1" hangingPunct="1">
              <a:lnSpc>
                <a:spcPct val="80000"/>
              </a:lnSpc>
              <a:spcBef>
                <a:spcPct val="0"/>
              </a:spcBef>
            </a:pPr>
            <a:r>
              <a:rPr lang="en-GB" altLang="en-US" sz="800" b="1" dirty="0" smtClean="0"/>
              <a:t>CONCLUSION</a:t>
            </a:r>
          </a:p>
          <a:p>
            <a:pPr eaLnBrk="1" hangingPunct="1">
              <a:lnSpc>
                <a:spcPct val="80000"/>
              </a:lnSpc>
              <a:spcBef>
                <a:spcPct val="0"/>
              </a:spcBef>
              <a:buFontTx/>
              <a:buChar char="•"/>
            </a:pPr>
            <a:r>
              <a:rPr lang="en-GB" altLang="en-US" sz="800" dirty="0" smtClean="0"/>
              <a:t>Refer back to your intentions</a:t>
            </a:r>
          </a:p>
          <a:p>
            <a:pPr eaLnBrk="1" hangingPunct="1">
              <a:lnSpc>
                <a:spcPct val="80000"/>
              </a:lnSpc>
              <a:spcBef>
                <a:spcPct val="0"/>
              </a:spcBef>
              <a:buFontTx/>
              <a:buChar char="•"/>
            </a:pPr>
            <a:r>
              <a:rPr lang="en-GB" altLang="en-US" sz="800" dirty="0" smtClean="0"/>
              <a:t>Sum up the mini conclusions from your sub-points.</a:t>
            </a:r>
          </a:p>
          <a:p>
            <a:pPr eaLnBrk="1" hangingPunct="1">
              <a:lnSpc>
                <a:spcPct val="80000"/>
              </a:lnSpc>
              <a:spcBef>
                <a:spcPct val="0"/>
              </a:spcBef>
              <a:buFontTx/>
              <a:buChar char="•"/>
            </a:pPr>
            <a:r>
              <a:rPr lang="en-GB" altLang="en-US" sz="800" dirty="0" smtClean="0"/>
              <a:t>Draw it back out in to the wider context again.</a:t>
            </a:r>
          </a:p>
          <a:p>
            <a:pPr eaLnBrk="1" hangingPunct="1">
              <a:lnSpc>
                <a:spcPct val="80000"/>
              </a:lnSpc>
              <a:spcBef>
                <a:spcPct val="0"/>
              </a:spcBef>
            </a:pPr>
            <a:endParaRPr lang="en-GB" altLang="en-US" sz="800" dirty="0" smtClean="0"/>
          </a:p>
          <a:p>
            <a:pPr eaLnBrk="1" hangingPunct="1">
              <a:lnSpc>
                <a:spcPct val="80000"/>
              </a:lnSpc>
              <a:spcBef>
                <a:spcPct val="0"/>
              </a:spcBef>
            </a:pPr>
            <a:r>
              <a:rPr lang="en-GB" altLang="en-US" sz="800" dirty="0" smtClean="0"/>
              <a:t>A conclusion should </a:t>
            </a:r>
            <a:r>
              <a:rPr lang="en-GB" altLang="en-US" sz="800" b="1" dirty="0" smtClean="0"/>
              <a:t>not</a:t>
            </a:r>
            <a:r>
              <a:rPr lang="en-GB" altLang="en-US" sz="800" dirty="0" smtClean="0"/>
              <a:t> contain any new information, ideas</a:t>
            </a:r>
            <a:r>
              <a:rPr lang="en-GB" altLang="en-US" sz="800" baseline="0" dirty="0" smtClean="0"/>
              <a:t> or </a:t>
            </a:r>
            <a:r>
              <a:rPr lang="en-GB" altLang="en-US" sz="800" dirty="0" smtClean="0"/>
              <a:t>analysis.  E.g. Don’t put in quotes by authors that haven’t appeared elsewhere in the essay.  If you find yourself doing this, STOP and ask yourself if it’s worthy.  If it is, work it into the main body.  If it isn’t, leave it out.</a:t>
            </a:r>
          </a:p>
          <a:p>
            <a:pPr eaLnBrk="1" hangingPunct="1">
              <a:lnSpc>
                <a:spcPct val="80000"/>
              </a:lnSpc>
              <a:spcBef>
                <a:spcPct val="0"/>
              </a:spcBef>
            </a:pPr>
            <a:endParaRPr lang="en-GB" altLang="en-US" sz="800" dirty="0" smtClean="0"/>
          </a:p>
          <a:p>
            <a:pPr eaLnBrk="1" hangingPunct="1">
              <a:lnSpc>
                <a:spcPct val="80000"/>
              </a:lnSpc>
              <a:spcBef>
                <a:spcPct val="0"/>
              </a:spcBef>
            </a:pPr>
            <a:r>
              <a:rPr lang="en-GB" altLang="en-US" sz="800" dirty="0" smtClean="0"/>
              <a:t>A conclusion is </a:t>
            </a:r>
            <a:r>
              <a:rPr lang="en-GB" altLang="en-US" sz="800" b="1" dirty="0" smtClean="0"/>
              <a:t>not </a:t>
            </a:r>
            <a:r>
              <a:rPr lang="en-GB" altLang="en-US" sz="800" dirty="0" smtClean="0"/>
              <a:t>the place to carry out your analysis.  Many students write purely descriptive essays then bank up all their analysis to the last paragraph or two.  This is not how to do it.  Critical analysis and evaluation should be build in to each stage in the main body.</a:t>
            </a:r>
          </a:p>
          <a:p>
            <a:pPr eaLnBrk="1" hangingPunct="1">
              <a:lnSpc>
                <a:spcPct val="80000"/>
              </a:lnSpc>
              <a:spcBef>
                <a:spcPct val="0"/>
              </a:spcBef>
            </a:pPr>
            <a:endParaRPr lang="en-GB" altLang="en-US" sz="800" dirty="0" smtClean="0"/>
          </a:p>
          <a:p>
            <a:pPr eaLnBrk="1" hangingPunct="1">
              <a:lnSpc>
                <a:spcPct val="80000"/>
              </a:lnSpc>
              <a:spcBef>
                <a:spcPct val="0"/>
              </a:spcBef>
            </a:pPr>
            <a:endParaRPr lang="en-GB" altLang="en-US" sz="800" dirty="0" smtClean="0"/>
          </a:p>
          <a:p>
            <a:pPr eaLnBrk="1" hangingPunct="1">
              <a:lnSpc>
                <a:spcPct val="80000"/>
              </a:lnSpc>
              <a:spcBef>
                <a:spcPct val="0"/>
              </a:spcBef>
            </a:pPr>
            <a:r>
              <a:rPr lang="en-GB" altLang="en-US" sz="800" dirty="0" smtClean="0"/>
              <a:t>Moving on to CONTENT…</a:t>
            </a:r>
          </a:p>
        </p:txBody>
      </p:sp>
    </p:spTree>
    <p:extLst>
      <p:ext uri="{BB962C8B-B14F-4D97-AF65-F5344CB8AC3E}">
        <p14:creationId xmlns:p14="http://schemas.microsoft.com/office/powerpoint/2010/main" val="1155311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a:t>
            </a:r>
            <a:r>
              <a:rPr lang="en-GB" baseline="0" dirty="0" smtClean="0"/>
              <a:t> are typical comments that students often receive in their feedback. But what do these comments actually mean, and what can you do to prevent your essays receiving such comments?</a:t>
            </a:r>
            <a:endParaRPr lang="en-GB" dirty="0"/>
          </a:p>
        </p:txBody>
      </p:sp>
      <p:sp>
        <p:nvSpPr>
          <p:cNvPr id="4" name="Slide Number Placeholder 3"/>
          <p:cNvSpPr>
            <a:spLocks noGrp="1"/>
          </p:cNvSpPr>
          <p:nvPr>
            <p:ph type="sldNum" sz="quarter" idx="10"/>
          </p:nvPr>
        </p:nvSpPr>
        <p:spPr/>
        <p:txBody>
          <a:bodyPr/>
          <a:lstStyle/>
          <a:p>
            <a:fld id="{1DAB71CB-E8B8-4016-8658-0A8858F1EA5B}" type="slidenum">
              <a:rPr lang="en-GB" smtClean="0"/>
              <a:t>10</a:t>
            </a:fld>
            <a:endParaRPr lang="en-GB"/>
          </a:p>
        </p:txBody>
      </p:sp>
    </p:spTree>
    <p:extLst>
      <p:ext uri="{BB962C8B-B14F-4D97-AF65-F5344CB8AC3E}">
        <p14:creationId xmlns:p14="http://schemas.microsoft.com/office/powerpoint/2010/main" val="793002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BE99647-D2E8-4704-9B53-8E85B16C486D}" type="datetimeFigureOut">
              <a:rPr lang="en-GB" smtClean="0"/>
              <a:t>09/11/2017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9F4A4C-94F9-4EF1-93A5-0220BCBB354D}" type="slidenum">
              <a:rPr lang="en-GB" smtClean="0"/>
              <a:t>‹#›</a:t>
            </a:fld>
            <a:endParaRPr lang="en-GB"/>
          </a:p>
        </p:txBody>
      </p:sp>
    </p:spTree>
    <p:extLst>
      <p:ext uri="{BB962C8B-B14F-4D97-AF65-F5344CB8AC3E}">
        <p14:creationId xmlns:p14="http://schemas.microsoft.com/office/powerpoint/2010/main" val="1726045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E99647-D2E8-4704-9B53-8E85B16C486D}" type="datetimeFigureOut">
              <a:rPr lang="en-GB" smtClean="0"/>
              <a:t>09/11/2017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9F4A4C-94F9-4EF1-93A5-0220BCBB354D}" type="slidenum">
              <a:rPr lang="en-GB" smtClean="0"/>
              <a:t>‹#›</a:t>
            </a:fld>
            <a:endParaRPr lang="en-GB"/>
          </a:p>
        </p:txBody>
      </p:sp>
    </p:spTree>
    <p:extLst>
      <p:ext uri="{BB962C8B-B14F-4D97-AF65-F5344CB8AC3E}">
        <p14:creationId xmlns:p14="http://schemas.microsoft.com/office/powerpoint/2010/main" val="129438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E99647-D2E8-4704-9B53-8E85B16C486D}" type="datetimeFigureOut">
              <a:rPr lang="en-GB" smtClean="0"/>
              <a:t>09/11/2017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9F4A4C-94F9-4EF1-93A5-0220BCBB354D}" type="slidenum">
              <a:rPr lang="en-GB" smtClean="0"/>
              <a:t>‹#›</a:t>
            </a:fld>
            <a:endParaRPr lang="en-GB"/>
          </a:p>
        </p:txBody>
      </p:sp>
    </p:spTree>
    <p:extLst>
      <p:ext uri="{BB962C8B-B14F-4D97-AF65-F5344CB8AC3E}">
        <p14:creationId xmlns:p14="http://schemas.microsoft.com/office/powerpoint/2010/main" val="1724407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 Main">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smtClean="0"/>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smtClean="0"/>
              <a:t>Drag picture to placeholder or click icon to add</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smtClean="0"/>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smtClean="0"/>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7"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5" name="Group 4"/>
          <p:cNvGrpSpPr>
            <a:grpSpLocks noChangeAspect="1"/>
          </p:cNvGrpSpPr>
          <p:nvPr userDrawn="1"/>
        </p:nvGrpSpPr>
        <p:grpSpPr bwMode="auto">
          <a:xfrm>
            <a:off x="3312000" y="2337323"/>
            <a:ext cx="1130642" cy="444393"/>
            <a:chOff x="1931" y="1786"/>
            <a:chExt cx="1898" cy="746"/>
          </a:xfrm>
          <a:solidFill>
            <a:schemeClr val="accent1"/>
          </a:solidFill>
        </p:grpSpPr>
        <p:sp>
          <p:nvSpPr>
            <p:cNvPr id="36" name="Freeform 5"/>
            <p:cNvSpPr>
              <a:spLocks noEditPoints="1"/>
            </p:cNvSpPr>
            <p:nvPr userDrawn="1"/>
          </p:nvSpPr>
          <p:spPr bwMode="auto">
            <a:xfrm>
              <a:off x="1931" y="2220"/>
              <a:ext cx="1896" cy="312"/>
            </a:xfrm>
            <a:custGeom>
              <a:avLst/>
              <a:gdLst>
                <a:gd name="T0" fmla="*/ 897 w 921"/>
                <a:gd name="T1" fmla="*/ 82 h 151"/>
                <a:gd name="T2" fmla="*/ 873 w 921"/>
                <a:gd name="T3" fmla="*/ 59 h 151"/>
                <a:gd name="T4" fmla="*/ 823 w 921"/>
                <a:gd name="T5" fmla="*/ 95 h 151"/>
                <a:gd name="T6" fmla="*/ 918 w 921"/>
                <a:gd name="T7" fmla="*/ 122 h 151"/>
                <a:gd name="T8" fmla="*/ 874 w 921"/>
                <a:gd name="T9" fmla="*/ 130 h 151"/>
                <a:gd name="T10" fmla="*/ 920 w 921"/>
                <a:gd name="T11" fmla="*/ 98 h 151"/>
                <a:gd name="T12" fmla="*/ 874 w 921"/>
                <a:gd name="T13" fmla="*/ 40 h 151"/>
                <a:gd name="T14" fmla="*/ 785 w 921"/>
                <a:gd name="T15" fmla="*/ 82 h 151"/>
                <a:gd name="T16" fmla="*/ 761 w 921"/>
                <a:gd name="T17" fmla="*/ 59 h 151"/>
                <a:gd name="T18" fmla="*/ 711 w 921"/>
                <a:gd name="T19" fmla="*/ 95 h 151"/>
                <a:gd name="T20" fmla="*/ 806 w 921"/>
                <a:gd name="T21" fmla="*/ 122 h 151"/>
                <a:gd name="T22" fmla="*/ 762 w 921"/>
                <a:gd name="T23" fmla="*/ 130 h 151"/>
                <a:gd name="T24" fmla="*/ 808 w 921"/>
                <a:gd name="T25" fmla="*/ 98 h 151"/>
                <a:gd name="T26" fmla="*/ 762 w 921"/>
                <a:gd name="T27" fmla="*/ 40 h 151"/>
                <a:gd name="T28" fmla="*/ 612 w 921"/>
                <a:gd name="T29" fmla="*/ 95 h 151"/>
                <a:gd name="T30" fmla="*/ 670 w 921"/>
                <a:gd name="T31" fmla="*/ 89 h 151"/>
                <a:gd name="T32" fmla="*/ 640 w 921"/>
                <a:gd name="T33" fmla="*/ 130 h 151"/>
                <a:gd name="T34" fmla="*/ 670 w 921"/>
                <a:gd name="T35" fmla="*/ 55 h 151"/>
                <a:gd name="T36" fmla="*/ 636 w 921"/>
                <a:gd name="T37" fmla="*/ 40 h 151"/>
                <a:gd name="T38" fmla="*/ 636 w 921"/>
                <a:gd name="T39" fmla="*/ 150 h 151"/>
                <a:gd name="T40" fmla="*/ 670 w 921"/>
                <a:gd name="T41" fmla="*/ 135 h 151"/>
                <a:gd name="T42" fmla="*/ 692 w 921"/>
                <a:gd name="T43" fmla="*/ 148 h 151"/>
                <a:gd name="T44" fmla="*/ 670 w 921"/>
                <a:gd name="T45" fmla="*/ 3 h 151"/>
                <a:gd name="T46" fmla="*/ 503 w 921"/>
                <a:gd name="T47" fmla="*/ 56 h 151"/>
                <a:gd name="T48" fmla="*/ 500 w 921"/>
                <a:gd name="T49" fmla="*/ 43 h 151"/>
                <a:gd name="T50" fmla="*/ 479 w 921"/>
                <a:gd name="T51" fmla="*/ 148 h 151"/>
                <a:gd name="T52" fmla="*/ 501 w 921"/>
                <a:gd name="T53" fmla="*/ 93 h 151"/>
                <a:gd name="T54" fmla="*/ 528 w 921"/>
                <a:gd name="T55" fmla="*/ 60 h 151"/>
                <a:gd name="T56" fmla="*/ 549 w 921"/>
                <a:gd name="T57" fmla="*/ 148 h 151"/>
                <a:gd name="T58" fmla="*/ 571 w 921"/>
                <a:gd name="T59" fmla="*/ 78 h 151"/>
                <a:gd name="T60" fmla="*/ 431 w 921"/>
                <a:gd name="T61" fmla="*/ 43 h 151"/>
                <a:gd name="T62" fmla="*/ 425 w 921"/>
                <a:gd name="T63" fmla="*/ 121 h 151"/>
                <a:gd name="T64" fmla="*/ 384 w 921"/>
                <a:gd name="T65" fmla="*/ 105 h 151"/>
                <a:gd name="T66" fmla="*/ 362 w 921"/>
                <a:gd name="T67" fmla="*/ 43 h 151"/>
                <a:gd name="T68" fmla="*/ 399 w 921"/>
                <a:gd name="T69" fmla="*/ 151 h 151"/>
                <a:gd name="T70" fmla="*/ 432 w 921"/>
                <a:gd name="T71" fmla="*/ 135 h 151"/>
                <a:gd name="T72" fmla="*/ 454 w 921"/>
                <a:gd name="T73" fmla="*/ 148 h 151"/>
                <a:gd name="T74" fmla="*/ 431 w 921"/>
                <a:gd name="T75" fmla="*/ 43 h 151"/>
                <a:gd name="T76" fmla="*/ 267 w 921"/>
                <a:gd name="T77" fmla="*/ 30 h 151"/>
                <a:gd name="T78" fmla="*/ 267 w 921"/>
                <a:gd name="T79" fmla="*/ 127 h 151"/>
                <a:gd name="T80" fmla="*/ 249 w 921"/>
                <a:gd name="T81" fmla="*/ 30 h 151"/>
                <a:gd name="T82" fmla="*/ 225 w 921"/>
                <a:gd name="T83" fmla="*/ 10 h 151"/>
                <a:gd name="T84" fmla="*/ 268 w 921"/>
                <a:gd name="T85" fmla="*/ 148 h 151"/>
                <a:gd name="T86" fmla="*/ 268 w 921"/>
                <a:gd name="T87" fmla="*/ 10 h 151"/>
                <a:gd name="T88" fmla="*/ 175 w 921"/>
                <a:gd name="T89" fmla="*/ 28 h 151"/>
                <a:gd name="T90" fmla="*/ 161 w 921"/>
                <a:gd name="T91" fmla="*/ 7 h 151"/>
                <a:gd name="T92" fmla="*/ 124 w 921"/>
                <a:gd name="T93" fmla="*/ 49 h 151"/>
                <a:gd name="T94" fmla="*/ 108 w 921"/>
                <a:gd name="T95" fmla="*/ 66 h 151"/>
                <a:gd name="T96" fmla="*/ 124 w 921"/>
                <a:gd name="T97" fmla="*/ 148 h 151"/>
                <a:gd name="T98" fmla="*/ 145 w 921"/>
                <a:gd name="T99" fmla="*/ 66 h 151"/>
                <a:gd name="T100" fmla="*/ 171 w 921"/>
                <a:gd name="T101" fmla="*/ 49 h 151"/>
                <a:gd name="T102" fmla="*/ 145 w 921"/>
                <a:gd name="T103" fmla="*/ 47 h 151"/>
                <a:gd name="T104" fmla="*/ 76 w 921"/>
                <a:gd name="T105" fmla="*/ 98 h 151"/>
                <a:gd name="T106" fmla="*/ 21 w 921"/>
                <a:gd name="T107" fmla="*/ 98 h 151"/>
                <a:gd name="T108" fmla="*/ 76 w 921"/>
                <a:gd name="T109" fmla="*/ 98 h 151"/>
                <a:gd name="T110" fmla="*/ 48 w 921"/>
                <a:gd name="T111" fmla="*/ 46 h 151"/>
                <a:gd name="T112" fmla="*/ 48 w 921"/>
                <a:gd name="T113" fmla="*/ 15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1" h="151">
                  <a:moveTo>
                    <a:pt x="873" y="59"/>
                  </a:moveTo>
                  <a:cubicBezTo>
                    <a:pt x="887" y="59"/>
                    <a:pt x="896" y="68"/>
                    <a:pt x="897" y="82"/>
                  </a:cubicBezTo>
                  <a:cubicBezTo>
                    <a:pt x="846" y="82"/>
                    <a:pt x="846" y="82"/>
                    <a:pt x="846" y="82"/>
                  </a:cubicBezTo>
                  <a:cubicBezTo>
                    <a:pt x="849" y="68"/>
                    <a:pt x="859" y="59"/>
                    <a:pt x="873" y="59"/>
                  </a:cubicBezTo>
                  <a:moveTo>
                    <a:pt x="874" y="40"/>
                  </a:moveTo>
                  <a:cubicBezTo>
                    <a:pt x="843" y="40"/>
                    <a:pt x="823" y="62"/>
                    <a:pt x="823" y="95"/>
                  </a:cubicBezTo>
                  <a:cubicBezTo>
                    <a:pt x="823" y="129"/>
                    <a:pt x="844" y="150"/>
                    <a:pt x="874" y="150"/>
                  </a:cubicBezTo>
                  <a:cubicBezTo>
                    <a:pt x="895" y="150"/>
                    <a:pt x="913" y="137"/>
                    <a:pt x="918" y="122"/>
                  </a:cubicBezTo>
                  <a:cubicBezTo>
                    <a:pt x="899" y="112"/>
                    <a:pt x="899" y="112"/>
                    <a:pt x="899" y="112"/>
                  </a:cubicBezTo>
                  <a:cubicBezTo>
                    <a:pt x="895" y="125"/>
                    <a:pt x="885" y="130"/>
                    <a:pt x="874" y="130"/>
                  </a:cubicBezTo>
                  <a:cubicBezTo>
                    <a:pt x="858" y="130"/>
                    <a:pt x="847" y="119"/>
                    <a:pt x="845" y="98"/>
                  </a:cubicBezTo>
                  <a:cubicBezTo>
                    <a:pt x="920" y="98"/>
                    <a:pt x="920" y="98"/>
                    <a:pt x="920" y="98"/>
                  </a:cubicBezTo>
                  <a:cubicBezTo>
                    <a:pt x="920" y="92"/>
                    <a:pt x="920" y="92"/>
                    <a:pt x="920" y="92"/>
                  </a:cubicBezTo>
                  <a:cubicBezTo>
                    <a:pt x="921" y="63"/>
                    <a:pt x="903" y="40"/>
                    <a:pt x="874" y="40"/>
                  </a:cubicBezTo>
                  <a:moveTo>
                    <a:pt x="761" y="59"/>
                  </a:moveTo>
                  <a:cubicBezTo>
                    <a:pt x="775" y="59"/>
                    <a:pt x="784" y="68"/>
                    <a:pt x="785" y="82"/>
                  </a:cubicBezTo>
                  <a:cubicBezTo>
                    <a:pt x="734" y="82"/>
                    <a:pt x="734" y="82"/>
                    <a:pt x="734" y="82"/>
                  </a:cubicBezTo>
                  <a:cubicBezTo>
                    <a:pt x="737" y="68"/>
                    <a:pt x="747" y="59"/>
                    <a:pt x="761" y="59"/>
                  </a:cubicBezTo>
                  <a:moveTo>
                    <a:pt x="762" y="40"/>
                  </a:moveTo>
                  <a:cubicBezTo>
                    <a:pt x="731" y="40"/>
                    <a:pt x="711" y="62"/>
                    <a:pt x="711" y="95"/>
                  </a:cubicBezTo>
                  <a:cubicBezTo>
                    <a:pt x="711" y="129"/>
                    <a:pt x="733" y="150"/>
                    <a:pt x="762" y="150"/>
                  </a:cubicBezTo>
                  <a:cubicBezTo>
                    <a:pt x="784" y="150"/>
                    <a:pt x="801" y="137"/>
                    <a:pt x="806" y="122"/>
                  </a:cubicBezTo>
                  <a:cubicBezTo>
                    <a:pt x="787" y="112"/>
                    <a:pt x="787" y="112"/>
                    <a:pt x="787" y="112"/>
                  </a:cubicBezTo>
                  <a:cubicBezTo>
                    <a:pt x="783" y="125"/>
                    <a:pt x="773" y="130"/>
                    <a:pt x="762" y="130"/>
                  </a:cubicBezTo>
                  <a:cubicBezTo>
                    <a:pt x="746" y="130"/>
                    <a:pt x="735" y="119"/>
                    <a:pt x="733" y="98"/>
                  </a:cubicBezTo>
                  <a:cubicBezTo>
                    <a:pt x="808" y="98"/>
                    <a:pt x="808" y="98"/>
                    <a:pt x="808" y="98"/>
                  </a:cubicBezTo>
                  <a:cubicBezTo>
                    <a:pt x="808" y="92"/>
                    <a:pt x="808" y="92"/>
                    <a:pt x="808" y="92"/>
                  </a:cubicBezTo>
                  <a:cubicBezTo>
                    <a:pt x="809" y="63"/>
                    <a:pt x="792" y="40"/>
                    <a:pt x="762" y="40"/>
                  </a:cubicBezTo>
                  <a:moveTo>
                    <a:pt x="640" y="130"/>
                  </a:moveTo>
                  <a:cubicBezTo>
                    <a:pt x="623" y="130"/>
                    <a:pt x="612" y="117"/>
                    <a:pt x="612" y="95"/>
                  </a:cubicBezTo>
                  <a:cubicBezTo>
                    <a:pt x="612" y="72"/>
                    <a:pt x="623" y="60"/>
                    <a:pt x="640" y="60"/>
                  </a:cubicBezTo>
                  <a:cubicBezTo>
                    <a:pt x="656" y="60"/>
                    <a:pt x="668" y="70"/>
                    <a:pt x="670" y="89"/>
                  </a:cubicBezTo>
                  <a:cubicBezTo>
                    <a:pt x="670" y="100"/>
                    <a:pt x="670" y="100"/>
                    <a:pt x="670" y="100"/>
                  </a:cubicBezTo>
                  <a:cubicBezTo>
                    <a:pt x="668" y="120"/>
                    <a:pt x="656" y="130"/>
                    <a:pt x="640" y="130"/>
                  </a:cubicBezTo>
                  <a:moveTo>
                    <a:pt x="670" y="3"/>
                  </a:moveTo>
                  <a:cubicBezTo>
                    <a:pt x="670" y="55"/>
                    <a:pt x="670" y="55"/>
                    <a:pt x="670" y="55"/>
                  </a:cubicBezTo>
                  <a:cubicBezTo>
                    <a:pt x="668" y="55"/>
                    <a:pt x="668" y="55"/>
                    <a:pt x="668" y="55"/>
                  </a:cubicBezTo>
                  <a:cubicBezTo>
                    <a:pt x="662" y="46"/>
                    <a:pt x="652" y="40"/>
                    <a:pt x="636" y="40"/>
                  </a:cubicBezTo>
                  <a:cubicBezTo>
                    <a:pt x="611" y="40"/>
                    <a:pt x="589" y="60"/>
                    <a:pt x="589" y="95"/>
                  </a:cubicBezTo>
                  <a:cubicBezTo>
                    <a:pt x="589" y="129"/>
                    <a:pt x="611" y="150"/>
                    <a:pt x="636" y="150"/>
                  </a:cubicBezTo>
                  <a:cubicBezTo>
                    <a:pt x="652" y="150"/>
                    <a:pt x="662" y="143"/>
                    <a:pt x="668" y="135"/>
                  </a:cubicBezTo>
                  <a:cubicBezTo>
                    <a:pt x="670" y="135"/>
                    <a:pt x="670" y="135"/>
                    <a:pt x="670" y="135"/>
                  </a:cubicBezTo>
                  <a:cubicBezTo>
                    <a:pt x="670" y="148"/>
                    <a:pt x="670" y="148"/>
                    <a:pt x="670" y="148"/>
                  </a:cubicBezTo>
                  <a:cubicBezTo>
                    <a:pt x="692" y="148"/>
                    <a:pt x="692" y="148"/>
                    <a:pt x="692" y="148"/>
                  </a:cubicBezTo>
                  <a:cubicBezTo>
                    <a:pt x="692" y="0"/>
                    <a:pt x="692" y="0"/>
                    <a:pt x="692" y="0"/>
                  </a:cubicBezTo>
                  <a:lnTo>
                    <a:pt x="670" y="3"/>
                  </a:lnTo>
                  <a:close/>
                  <a:moveTo>
                    <a:pt x="534" y="40"/>
                  </a:moveTo>
                  <a:cubicBezTo>
                    <a:pt x="520" y="40"/>
                    <a:pt x="508" y="47"/>
                    <a:pt x="503" y="56"/>
                  </a:cubicBezTo>
                  <a:cubicBezTo>
                    <a:pt x="501" y="56"/>
                    <a:pt x="501" y="56"/>
                    <a:pt x="501" y="56"/>
                  </a:cubicBezTo>
                  <a:cubicBezTo>
                    <a:pt x="500" y="43"/>
                    <a:pt x="500" y="43"/>
                    <a:pt x="500" y="43"/>
                  </a:cubicBezTo>
                  <a:cubicBezTo>
                    <a:pt x="479" y="43"/>
                    <a:pt x="479" y="43"/>
                    <a:pt x="479" y="43"/>
                  </a:cubicBezTo>
                  <a:cubicBezTo>
                    <a:pt x="479" y="148"/>
                    <a:pt x="479" y="148"/>
                    <a:pt x="479" y="148"/>
                  </a:cubicBezTo>
                  <a:cubicBezTo>
                    <a:pt x="501" y="148"/>
                    <a:pt x="501" y="148"/>
                    <a:pt x="501" y="148"/>
                  </a:cubicBezTo>
                  <a:cubicBezTo>
                    <a:pt x="501" y="93"/>
                    <a:pt x="501" y="93"/>
                    <a:pt x="501" y="93"/>
                  </a:cubicBezTo>
                  <a:cubicBezTo>
                    <a:pt x="501" y="82"/>
                    <a:pt x="504" y="74"/>
                    <a:pt x="508" y="69"/>
                  </a:cubicBezTo>
                  <a:cubicBezTo>
                    <a:pt x="513" y="63"/>
                    <a:pt x="521" y="60"/>
                    <a:pt x="528" y="60"/>
                  </a:cubicBezTo>
                  <a:cubicBezTo>
                    <a:pt x="542" y="60"/>
                    <a:pt x="549" y="67"/>
                    <a:pt x="549" y="86"/>
                  </a:cubicBezTo>
                  <a:cubicBezTo>
                    <a:pt x="549" y="148"/>
                    <a:pt x="549" y="148"/>
                    <a:pt x="549" y="148"/>
                  </a:cubicBezTo>
                  <a:cubicBezTo>
                    <a:pt x="571" y="148"/>
                    <a:pt x="571" y="148"/>
                    <a:pt x="571" y="148"/>
                  </a:cubicBezTo>
                  <a:cubicBezTo>
                    <a:pt x="571" y="78"/>
                    <a:pt x="571" y="78"/>
                    <a:pt x="571" y="78"/>
                  </a:cubicBezTo>
                  <a:cubicBezTo>
                    <a:pt x="571" y="49"/>
                    <a:pt x="554" y="40"/>
                    <a:pt x="534" y="40"/>
                  </a:cubicBezTo>
                  <a:moveTo>
                    <a:pt x="431" y="43"/>
                  </a:moveTo>
                  <a:cubicBezTo>
                    <a:pt x="431" y="97"/>
                    <a:pt x="431" y="97"/>
                    <a:pt x="431" y="97"/>
                  </a:cubicBezTo>
                  <a:cubicBezTo>
                    <a:pt x="431" y="109"/>
                    <a:pt x="429" y="116"/>
                    <a:pt x="425" y="121"/>
                  </a:cubicBezTo>
                  <a:cubicBezTo>
                    <a:pt x="420" y="127"/>
                    <a:pt x="412" y="130"/>
                    <a:pt x="404" y="130"/>
                  </a:cubicBezTo>
                  <a:cubicBezTo>
                    <a:pt x="391" y="130"/>
                    <a:pt x="384" y="123"/>
                    <a:pt x="384" y="105"/>
                  </a:cubicBezTo>
                  <a:cubicBezTo>
                    <a:pt x="384" y="43"/>
                    <a:pt x="384" y="43"/>
                    <a:pt x="384" y="43"/>
                  </a:cubicBezTo>
                  <a:cubicBezTo>
                    <a:pt x="362" y="43"/>
                    <a:pt x="362" y="43"/>
                    <a:pt x="362" y="43"/>
                  </a:cubicBezTo>
                  <a:cubicBezTo>
                    <a:pt x="362" y="113"/>
                    <a:pt x="362" y="113"/>
                    <a:pt x="362" y="113"/>
                  </a:cubicBezTo>
                  <a:cubicBezTo>
                    <a:pt x="362" y="141"/>
                    <a:pt x="379" y="151"/>
                    <a:pt x="399" y="151"/>
                  </a:cubicBezTo>
                  <a:cubicBezTo>
                    <a:pt x="413" y="151"/>
                    <a:pt x="425" y="143"/>
                    <a:pt x="430" y="135"/>
                  </a:cubicBezTo>
                  <a:cubicBezTo>
                    <a:pt x="432" y="135"/>
                    <a:pt x="432" y="135"/>
                    <a:pt x="432" y="135"/>
                  </a:cubicBezTo>
                  <a:cubicBezTo>
                    <a:pt x="433" y="148"/>
                    <a:pt x="433" y="148"/>
                    <a:pt x="433" y="148"/>
                  </a:cubicBezTo>
                  <a:cubicBezTo>
                    <a:pt x="454" y="148"/>
                    <a:pt x="454" y="148"/>
                    <a:pt x="454" y="148"/>
                  </a:cubicBezTo>
                  <a:cubicBezTo>
                    <a:pt x="454" y="43"/>
                    <a:pt x="454" y="43"/>
                    <a:pt x="454" y="43"/>
                  </a:cubicBezTo>
                  <a:lnTo>
                    <a:pt x="431" y="43"/>
                  </a:lnTo>
                  <a:close/>
                  <a:moveTo>
                    <a:pt x="249" y="30"/>
                  </a:moveTo>
                  <a:cubicBezTo>
                    <a:pt x="267" y="30"/>
                    <a:pt x="267" y="30"/>
                    <a:pt x="267" y="30"/>
                  </a:cubicBezTo>
                  <a:cubicBezTo>
                    <a:pt x="305" y="30"/>
                    <a:pt x="318" y="47"/>
                    <a:pt x="318" y="78"/>
                  </a:cubicBezTo>
                  <a:cubicBezTo>
                    <a:pt x="318" y="110"/>
                    <a:pt x="305" y="127"/>
                    <a:pt x="267" y="127"/>
                  </a:cubicBezTo>
                  <a:cubicBezTo>
                    <a:pt x="249" y="127"/>
                    <a:pt x="249" y="127"/>
                    <a:pt x="249" y="127"/>
                  </a:cubicBezTo>
                  <a:lnTo>
                    <a:pt x="249" y="30"/>
                  </a:lnTo>
                  <a:close/>
                  <a:moveTo>
                    <a:pt x="268" y="10"/>
                  </a:moveTo>
                  <a:cubicBezTo>
                    <a:pt x="225" y="10"/>
                    <a:pt x="225" y="10"/>
                    <a:pt x="225" y="10"/>
                  </a:cubicBezTo>
                  <a:cubicBezTo>
                    <a:pt x="225" y="148"/>
                    <a:pt x="225" y="148"/>
                    <a:pt x="225" y="148"/>
                  </a:cubicBezTo>
                  <a:cubicBezTo>
                    <a:pt x="268" y="148"/>
                    <a:pt x="268" y="148"/>
                    <a:pt x="268" y="148"/>
                  </a:cubicBezTo>
                  <a:cubicBezTo>
                    <a:pt x="319" y="148"/>
                    <a:pt x="342" y="121"/>
                    <a:pt x="342" y="78"/>
                  </a:cubicBezTo>
                  <a:cubicBezTo>
                    <a:pt x="342" y="36"/>
                    <a:pt x="319" y="10"/>
                    <a:pt x="268" y="10"/>
                  </a:cubicBezTo>
                  <a:moveTo>
                    <a:pt x="163" y="26"/>
                  </a:moveTo>
                  <a:cubicBezTo>
                    <a:pt x="167" y="26"/>
                    <a:pt x="172" y="27"/>
                    <a:pt x="175" y="28"/>
                  </a:cubicBezTo>
                  <a:cubicBezTo>
                    <a:pt x="175" y="8"/>
                    <a:pt x="175" y="8"/>
                    <a:pt x="175" y="8"/>
                  </a:cubicBezTo>
                  <a:cubicBezTo>
                    <a:pt x="171" y="7"/>
                    <a:pt x="167" y="7"/>
                    <a:pt x="161" y="7"/>
                  </a:cubicBezTo>
                  <a:cubicBezTo>
                    <a:pt x="143" y="7"/>
                    <a:pt x="124" y="15"/>
                    <a:pt x="124" y="45"/>
                  </a:cubicBezTo>
                  <a:cubicBezTo>
                    <a:pt x="124" y="49"/>
                    <a:pt x="124" y="49"/>
                    <a:pt x="124" y="49"/>
                  </a:cubicBezTo>
                  <a:cubicBezTo>
                    <a:pt x="108" y="49"/>
                    <a:pt x="108" y="49"/>
                    <a:pt x="108" y="49"/>
                  </a:cubicBezTo>
                  <a:cubicBezTo>
                    <a:pt x="108" y="66"/>
                    <a:pt x="108" y="66"/>
                    <a:pt x="108" y="66"/>
                  </a:cubicBezTo>
                  <a:cubicBezTo>
                    <a:pt x="124" y="66"/>
                    <a:pt x="124" y="66"/>
                    <a:pt x="124" y="66"/>
                  </a:cubicBezTo>
                  <a:cubicBezTo>
                    <a:pt x="124" y="148"/>
                    <a:pt x="124" y="148"/>
                    <a:pt x="124" y="148"/>
                  </a:cubicBezTo>
                  <a:cubicBezTo>
                    <a:pt x="145" y="148"/>
                    <a:pt x="145" y="148"/>
                    <a:pt x="145" y="148"/>
                  </a:cubicBezTo>
                  <a:cubicBezTo>
                    <a:pt x="145" y="66"/>
                    <a:pt x="145" y="66"/>
                    <a:pt x="145" y="66"/>
                  </a:cubicBezTo>
                  <a:cubicBezTo>
                    <a:pt x="171" y="66"/>
                    <a:pt x="171" y="66"/>
                    <a:pt x="171" y="66"/>
                  </a:cubicBezTo>
                  <a:cubicBezTo>
                    <a:pt x="171" y="49"/>
                    <a:pt x="171" y="49"/>
                    <a:pt x="171" y="49"/>
                  </a:cubicBezTo>
                  <a:cubicBezTo>
                    <a:pt x="145" y="49"/>
                    <a:pt x="145" y="49"/>
                    <a:pt x="145" y="49"/>
                  </a:cubicBezTo>
                  <a:cubicBezTo>
                    <a:pt x="145" y="47"/>
                    <a:pt x="145" y="47"/>
                    <a:pt x="145" y="47"/>
                  </a:cubicBezTo>
                  <a:cubicBezTo>
                    <a:pt x="145" y="33"/>
                    <a:pt x="151" y="26"/>
                    <a:pt x="163" y="26"/>
                  </a:cubicBezTo>
                  <a:moveTo>
                    <a:pt x="76" y="98"/>
                  </a:moveTo>
                  <a:cubicBezTo>
                    <a:pt x="76" y="119"/>
                    <a:pt x="66" y="131"/>
                    <a:pt x="48" y="131"/>
                  </a:cubicBezTo>
                  <a:cubicBezTo>
                    <a:pt x="32" y="131"/>
                    <a:pt x="21" y="119"/>
                    <a:pt x="21" y="98"/>
                  </a:cubicBezTo>
                  <a:cubicBezTo>
                    <a:pt x="21" y="77"/>
                    <a:pt x="32" y="64"/>
                    <a:pt x="48" y="64"/>
                  </a:cubicBezTo>
                  <a:cubicBezTo>
                    <a:pt x="66" y="64"/>
                    <a:pt x="76" y="77"/>
                    <a:pt x="76" y="98"/>
                  </a:cubicBezTo>
                  <a:moveTo>
                    <a:pt x="97" y="98"/>
                  </a:moveTo>
                  <a:cubicBezTo>
                    <a:pt x="97" y="66"/>
                    <a:pt x="77" y="46"/>
                    <a:pt x="48" y="46"/>
                  </a:cubicBezTo>
                  <a:cubicBezTo>
                    <a:pt x="20" y="46"/>
                    <a:pt x="0" y="66"/>
                    <a:pt x="0" y="98"/>
                  </a:cubicBezTo>
                  <a:cubicBezTo>
                    <a:pt x="0" y="130"/>
                    <a:pt x="20" y="150"/>
                    <a:pt x="48" y="150"/>
                  </a:cubicBezTo>
                  <a:cubicBezTo>
                    <a:pt x="77" y="150"/>
                    <a:pt x="97" y="130"/>
                    <a:pt x="97" y="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6"/>
            <p:cNvSpPr>
              <a:spLocks noEditPoints="1"/>
            </p:cNvSpPr>
            <p:nvPr userDrawn="1"/>
          </p:nvSpPr>
          <p:spPr bwMode="auto">
            <a:xfrm>
              <a:off x="1937" y="1786"/>
              <a:ext cx="1892" cy="395"/>
            </a:xfrm>
            <a:custGeom>
              <a:avLst/>
              <a:gdLst>
                <a:gd name="T0" fmla="*/ 895 w 919"/>
                <a:gd name="T1" fmla="*/ 46 h 191"/>
                <a:gd name="T2" fmla="*/ 840 w 919"/>
                <a:gd name="T3" fmla="*/ 46 h 191"/>
                <a:gd name="T4" fmla="*/ 855 w 919"/>
                <a:gd name="T5" fmla="*/ 152 h 191"/>
                <a:gd name="T6" fmla="*/ 864 w 919"/>
                <a:gd name="T7" fmla="*/ 191 h 191"/>
                <a:gd name="T8" fmla="*/ 910 w 919"/>
                <a:gd name="T9" fmla="*/ 68 h 191"/>
                <a:gd name="T10" fmla="*/ 780 w 919"/>
                <a:gd name="T11" fmla="*/ 111 h 191"/>
                <a:gd name="T12" fmla="*/ 805 w 919"/>
                <a:gd name="T13" fmla="*/ 65 h 191"/>
                <a:gd name="T14" fmla="*/ 780 w 919"/>
                <a:gd name="T15" fmla="*/ 46 h 191"/>
                <a:gd name="T16" fmla="*/ 757 w 919"/>
                <a:gd name="T17" fmla="*/ 20 h 191"/>
                <a:gd name="T18" fmla="*/ 743 w 919"/>
                <a:gd name="T19" fmla="*/ 46 h 191"/>
                <a:gd name="T20" fmla="*/ 757 w 919"/>
                <a:gd name="T21" fmla="*/ 65 h 191"/>
                <a:gd name="T22" fmla="*/ 795 w 919"/>
                <a:gd name="T23" fmla="*/ 153 h 191"/>
                <a:gd name="T24" fmla="*/ 811 w 919"/>
                <a:gd name="T25" fmla="*/ 130 h 191"/>
                <a:gd name="T26" fmla="*/ 780 w 919"/>
                <a:gd name="T27" fmla="*/ 111 h 191"/>
                <a:gd name="T28" fmla="*/ 702 w 919"/>
                <a:gd name="T29" fmla="*/ 46 h 191"/>
                <a:gd name="T30" fmla="*/ 725 w 919"/>
                <a:gd name="T31" fmla="*/ 151 h 191"/>
                <a:gd name="T32" fmla="*/ 728 w 919"/>
                <a:gd name="T33" fmla="*/ 15 h 191"/>
                <a:gd name="T34" fmla="*/ 699 w 919"/>
                <a:gd name="T35" fmla="*/ 15 h 191"/>
                <a:gd name="T36" fmla="*/ 728 w 919"/>
                <a:gd name="T37" fmla="*/ 15 h 191"/>
                <a:gd name="T38" fmla="*/ 596 w 919"/>
                <a:gd name="T39" fmla="*/ 133 h 191"/>
                <a:gd name="T40" fmla="*/ 679 w 919"/>
                <a:gd name="T41" fmla="*/ 120 h 191"/>
                <a:gd name="T42" fmla="*/ 622 w 919"/>
                <a:gd name="T43" fmla="*/ 73 h 191"/>
                <a:gd name="T44" fmla="*/ 667 w 919"/>
                <a:gd name="T45" fmla="*/ 76 h 191"/>
                <a:gd name="T46" fmla="*/ 638 w 919"/>
                <a:gd name="T47" fmla="*/ 43 h 191"/>
                <a:gd name="T48" fmla="*/ 635 w 919"/>
                <a:gd name="T49" fmla="*/ 107 h 191"/>
                <a:gd name="T50" fmla="*/ 638 w 919"/>
                <a:gd name="T51" fmla="*/ 135 h 191"/>
                <a:gd name="T52" fmla="*/ 581 w 919"/>
                <a:gd name="T53" fmla="*/ 44 h 191"/>
                <a:gd name="T54" fmla="*/ 551 w 919"/>
                <a:gd name="T55" fmla="*/ 62 h 191"/>
                <a:gd name="T56" fmla="*/ 529 w 919"/>
                <a:gd name="T57" fmla="*/ 47 h 191"/>
                <a:gd name="T58" fmla="*/ 552 w 919"/>
                <a:gd name="T59" fmla="*/ 151 h 191"/>
                <a:gd name="T60" fmla="*/ 578 w 919"/>
                <a:gd name="T61" fmla="*/ 65 h 191"/>
                <a:gd name="T62" fmla="*/ 588 w 919"/>
                <a:gd name="T63" fmla="*/ 44 h 191"/>
                <a:gd name="T64" fmla="*/ 460 w 919"/>
                <a:gd name="T65" fmla="*/ 63 h 191"/>
                <a:gd name="T66" fmla="*/ 433 w 919"/>
                <a:gd name="T67" fmla="*/ 86 h 191"/>
                <a:gd name="T68" fmla="*/ 460 w 919"/>
                <a:gd name="T69" fmla="*/ 43 h 191"/>
                <a:gd name="T70" fmla="*/ 461 w 919"/>
                <a:gd name="T71" fmla="*/ 153 h 191"/>
                <a:gd name="T72" fmla="*/ 486 w 919"/>
                <a:gd name="T73" fmla="*/ 116 h 191"/>
                <a:gd name="T74" fmla="*/ 432 w 919"/>
                <a:gd name="T75" fmla="*/ 102 h 191"/>
                <a:gd name="T76" fmla="*/ 507 w 919"/>
                <a:gd name="T77" fmla="*/ 96 h 191"/>
                <a:gd name="T78" fmla="*/ 378 w 919"/>
                <a:gd name="T79" fmla="*/ 46 h 191"/>
                <a:gd name="T80" fmla="*/ 324 w 919"/>
                <a:gd name="T81" fmla="*/ 46 h 191"/>
                <a:gd name="T82" fmla="*/ 338 w 919"/>
                <a:gd name="T83" fmla="*/ 151 h 191"/>
                <a:gd name="T84" fmla="*/ 402 w 919"/>
                <a:gd name="T85" fmla="*/ 46 h 191"/>
                <a:gd name="T86" fmla="*/ 281 w 919"/>
                <a:gd name="T87" fmla="*/ 46 h 191"/>
                <a:gd name="T88" fmla="*/ 258 w 919"/>
                <a:gd name="T89" fmla="*/ 151 h 191"/>
                <a:gd name="T90" fmla="*/ 281 w 919"/>
                <a:gd name="T91" fmla="*/ 46 h 191"/>
                <a:gd name="T92" fmla="*/ 269 w 919"/>
                <a:gd name="T93" fmla="*/ 0 h 191"/>
                <a:gd name="T94" fmla="*/ 269 w 919"/>
                <a:gd name="T95" fmla="*/ 29 h 191"/>
                <a:gd name="T96" fmla="*/ 193 w 919"/>
                <a:gd name="T97" fmla="*/ 43 h 191"/>
                <a:gd name="T98" fmla="*/ 160 w 919"/>
                <a:gd name="T99" fmla="*/ 60 h 191"/>
                <a:gd name="T100" fmla="*/ 138 w 919"/>
                <a:gd name="T101" fmla="*/ 46 h 191"/>
                <a:gd name="T102" fmla="*/ 161 w 919"/>
                <a:gd name="T103" fmla="*/ 151 h 191"/>
                <a:gd name="T104" fmla="*/ 167 w 919"/>
                <a:gd name="T105" fmla="*/ 73 h 191"/>
                <a:gd name="T106" fmla="*/ 208 w 919"/>
                <a:gd name="T107" fmla="*/ 89 h 191"/>
                <a:gd name="T108" fmla="*/ 230 w 919"/>
                <a:gd name="T109" fmla="*/ 151 h 191"/>
                <a:gd name="T110" fmla="*/ 193 w 919"/>
                <a:gd name="T111" fmla="*/ 43 h 191"/>
                <a:gd name="T112" fmla="*/ 24 w 919"/>
                <a:gd name="T113" fmla="*/ 14 h 191"/>
                <a:gd name="T114" fmla="*/ 0 w 919"/>
                <a:gd name="T115" fmla="*/ 96 h 191"/>
                <a:gd name="T116" fmla="*/ 111 w 919"/>
                <a:gd name="T117" fmla="*/ 96 h 191"/>
                <a:gd name="T118" fmla="*/ 87 w 919"/>
                <a:gd name="T119" fmla="*/ 14 h 191"/>
                <a:gd name="T120" fmla="*/ 55 w 919"/>
                <a:gd name="T121" fmla="*/ 13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9" h="191">
                  <a:moveTo>
                    <a:pt x="919" y="46"/>
                  </a:moveTo>
                  <a:cubicBezTo>
                    <a:pt x="895" y="46"/>
                    <a:pt x="895" y="46"/>
                    <a:pt x="895" y="46"/>
                  </a:cubicBezTo>
                  <a:cubicBezTo>
                    <a:pt x="867" y="127"/>
                    <a:pt x="867" y="127"/>
                    <a:pt x="867" y="127"/>
                  </a:cubicBezTo>
                  <a:cubicBezTo>
                    <a:pt x="840" y="46"/>
                    <a:pt x="840" y="46"/>
                    <a:pt x="840" y="46"/>
                  </a:cubicBezTo>
                  <a:cubicBezTo>
                    <a:pt x="814" y="46"/>
                    <a:pt x="814" y="46"/>
                    <a:pt x="814" y="46"/>
                  </a:cubicBezTo>
                  <a:cubicBezTo>
                    <a:pt x="855" y="152"/>
                    <a:pt x="855" y="152"/>
                    <a:pt x="855" y="152"/>
                  </a:cubicBezTo>
                  <a:cubicBezTo>
                    <a:pt x="840" y="191"/>
                    <a:pt x="840" y="191"/>
                    <a:pt x="840" y="191"/>
                  </a:cubicBezTo>
                  <a:cubicBezTo>
                    <a:pt x="864" y="191"/>
                    <a:pt x="864" y="191"/>
                    <a:pt x="864" y="191"/>
                  </a:cubicBezTo>
                  <a:cubicBezTo>
                    <a:pt x="911" y="68"/>
                    <a:pt x="911" y="68"/>
                    <a:pt x="911" y="68"/>
                  </a:cubicBezTo>
                  <a:cubicBezTo>
                    <a:pt x="910" y="68"/>
                    <a:pt x="910" y="68"/>
                    <a:pt x="910" y="68"/>
                  </a:cubicBezTo>
                  <a:lnTo>
                    <a:pt x="919" y="46"/>
                  </a:lnTo>
                  <a:close/>
                  <a:moveTo>
                    <a:pt x="780" y="111"/>
                  </a:moveTo>
                  <a:cubicBezTo>
                    <a:pt x="780" y="65"/>
                    <a:pt x="780" y="65"/>
                    <a:pt x="780" y="65"/>
                  </a:cubicBezTo>
                  <a:cubicBezTo>
                    <a:pt x="805" y="65"/>
                    <a:pt x="805" y="65"/>
                    <a:pt x="805" y="65"/>
                  </a:cubicBezTo>
                  <a:cubicBezTo>
                    <a:pt x="805" y="46"/>
                    <a:pt x="805" y="46"/>
                    <a:pt x="805" y="46"/>
                  </a:cubicBezTo>
                  <a:cubicBezTo>
                    <a:pt x="780" y="46"/>
                    <a:pt x="780" y="46"/>
                    <a:pt x="780" y="46"/>
                  </a:cubicBezTo>
                  <a:cubicBezTo>
                    <a:pt x="780" y="17"/>
                    <a:pt x="780" y="17"/>
                    <a:pt x="780" y="17"/>
                  </a:cubicBezTo>
                  <a:cubicBezTo>
                    <a:pt x="757" y="20"/>
                    <a:pt x="757" y="20"/>
                    <a:pt x="757" y="20"/>
                  </a:cubicBezTo>
                  <a:cubicBezTo>
                    <a:pt x="757" y="46"/>
                    <a:pt x="757" y="46"/>
                    <a:pt x="757" y="46"/>
                  </a:cubicBezTo>
                  <a:cubicBezTo>
                    <a:pt x="743" y="46"/>
                    <a:pt x="743" y="46"/>
                    <a:pt x="743" y="46"/>
                  </a:cubicBezTo>
                  <a:cubicBezTo>
                    <a:pt x="743" y="65"/>
                    <a:pt x="743" y="65"/>
                    <a:pt x="743" y="65"/>
                  </a:cubicBezTo>
                  <a:cubicBezTo>
                    <a:pt x="757" y="65"/>
                    <a:pt x="757" y="65"/>
                    <a:pt x="757" y="65"/>
                  </a:cubicBezTo>
                  <a:cubicBezTo>
                    <a:pt x="757" y="113"/>
                    <a:pt x="757" y="113"/>
                    <a:pt x="757" y="113"/>
                  </a:cubicBezTo>
                  <a:cubicBezTo>
                    <a:pt x="757" y="144"/>
                    <a:pt x="777" y="153"/>
                    <a:pt x="795" y="153"/>
                  </a:cubicBezTo>
                  <a:cubicBezTo>
                    <a:pt x="802" y="153"/>
                    <a:pt x="807" y="152"/>
                    <a:pt x="811" y="151"/>
                  </a:cubicBezTo>
                  <a:cubicBezTo>
                    <a:pt x="811" y="130"/>
                    <a:pt x="811" y="130"/>
                    <a:pt x="811" y="130"/>
                  </a:cubicBezTo>
                  <a:cubicBezTo>
                    <a:pt x="807" y="131"/>
                    <a:pt x="802" y="132"/>
                    <a:pt x="798" y="132"/>
                  </a:cubicBezTo>
                  <a:cubicBezTo>
                    <a:pt x="786" y="132"/>
                    <a:pt x="780" y="125"/>
                    <a:pt x="780" y="111"/>
                  </a:cubicBezTo>
                  <a:moveTo>
                    <a:pt x="725" y="46"/>
                  </a:moveTo>
                  <a:cubicBezTo>
                    <a:pt x="702" y="46"/>
                    <a:pt x="702" y="46"/>
                    <a:pt x="702" y="46"/>
                  </a:cubicBezTo>
                  <a:cubicBezTo>
                    <a:pt x="702" y="151"/>
                    <a:pt x="702" y="151"/>
                    <a:pt x="702" y="151"/>
                  </a:cubicBezTo>
                  <a:cubicBezTo>
                    <a:pt x="725" y="151"/>
                    <a:pt x="725" y="151"/>
                    <a:pt x="725" y="151"/>
                  </a:cubicBezTo>
                  <a:lnTo>
                    <a:pt x="725" y="46"/>
                  </a:lnTo>
                  <a:close/>
                  <a:moveTo>
                    <a:pt x="728" y="15"/>
                  </a:moveTo>
                  <a:cubicBezTo>
                    <a:pt x="728" y="6"/>
                    <a:pt x="722" y="0"/>
                    <a:pt x="714" y="0"/>
                  </a:cubicBezTo>
                  <a:cubicBezTo>
                    <a:pt x="705" y="0"/>
                    <a:pt x="699" y="6"/>
                    <a:pt x="699" y="15"/>
                  </a:cubicBezTo>
                  <a:cubicBezTo>
                    <a:pt x="699" y="23"/>
                    <a:pt x="705" y="29"/>
                    <a:pt x="714" y="29"/>
                  </a:cubicBezTo>
                  <a:cubicBezTo>
                    <a:pt x="722" y="29"/>
                    <a:pt x="728" y="23"/>
                    <a:pt x="728" y="15"/>
                  </a:cubicBezTo>
                  <a:moveTo>
                    <a:pt x="607" y="118"/>
                  </a:moveTo>
                  <a:cubicBezTo>
                    <a:pt x="596" y="133"/>
                    <a:pt x="596" y="133"/>
                    <a:pt x="596" y="133"/>
                  </a:cubicBezTo>
                  <a:cubicBezTo>
                    <a:pt x="603" y="144"/>
                    <a:pt x="617" y="153"/>
                    <a:pt x="638" y="153"/>
                  </a:cubicBezTo>
                  <a:cubicBezTo>
                    <a:pt x="663" y="153"/>
                    <a:pt x="679" y="140"/>
                    <a:pt x="679" y="120"/>
                  </a:cubicBezTo>
                  <a:cubicBezTo>
                    <a:pt x="679" y="100"/>
                    <a:pt x="663" y="93"/>
                    <a:pt x="645" y="88"/>
                  </a:cubicBezTo>
                  <a:cubicBezTo>
                    <a:pt x="632" y="85"/>
                    <a:pt x="622" y="82"/>
                    <a:pt x="622" y="73"/>
                  </a:cubicBezTo>
                  <a:cubicBezTo>
                    <a:pt x="622" y="67"/>
                    <a:pt x="627" y="62"/>
                    <a:pt x="638" y="62"/>
                  </a:cubicBezTo>
                  <a:cubicBezTo>
                    <a:pt x="649" y="62"/>
                    <a:pt x="661" y="69"/>
                    <a:pt x="667" y="76"/>
                  </a:cubicBezTo>
                  <a:cubicBezTo>
                    <a:pt x="678" y="60"/>
                    <a:pt x="678" y="60"/>
                    <a:pt x="678" y="60"/>
                  </a:cubicBezTo>
                  <a:cubicBezTo>
                    <a:pt x="669" y="50"/>
                    <a:pt x="655" y="43"/>
                    <a:pt x="638" y="43"/>
                  </a:cubicBezTo>
                  <a:cubicBezTo>
                    <a:pt x="615" y="43"/>
                    <a:pt x="599" y="55"/>
                    <a:pt x="599" y="74"/>
                  </a:cubicBezTo>
                  <a:cubicBezTo>
                    <a:pt x="599" y="94"/>
                    <a:pt x="615" y="102"/>
                    <a:pt x="635" y="107"/>
                  </a:cubicBezTo>
                  <a:cubicBezTo>
                    <a:pt x="649" y="110"/>
                    <a:pt x="657" y="114"/>
                    <a:pt x="657" y="122"/>
                  </a:cubicBezTo>
                  <a:cubicBezTo>
                    <a:pt x="657" y="130"/>
                    <a:pt x="650" y="135"/>
                    <a:pt x="638" y="135"/>
                  </a:cubicBezTo>
                  <a:cubicBezTo>
                    <a:pt x="624" y="135"/>
                    <a:pt x="612" y="126"/>
                    <a:pt x="607" y="118"/>
                  </a:cubicBezTo>
                  <a:moveTo>
                    <a:pt x="581" y="44"/>
                  </a:moveTo>
                  <a:cubicBezTo>
                    <a:pt x="569" y="44"/>
                    <a:pt x="558" y="51"/>
                    <a:pt x="553" y="62"/>
                  </a:cubicBezTo>
                  <a:cubicBezTo>
                    <a:pt x="551" y="62"/>
                    <a:pt x="551" y="62"/>
                    <a:pt x="551" y="62"/>
                  </a:cubicBezTo>
                  <a:cubicBezTo>
                    <a:pt x="550" y="47"/>
                    <a:pt x="550" y="47"/>
                    <a:pt x="550" y="47"/>
                  </a:cubicBezTo>
                  <a:cubicBezTo>
                    <a:pt x="529" y="47"/>
                    <a:pt x="529" y="47"/>
                    <a:pt x="529" y="47"/>
                  </a:cubicBezTo>
                  <a:cubicBezTo>
                    <a:pt x="529" y="151"/>
                    <a:pt x="529" y="151"/>
                    <a:pt x="529" y="151"/>
                  </a:cubicBezTo>
                  <a:cubicBezTo>
                    <a:pt x="552" y="151"/>
                    <a:pt x="552" y="151"/>
                    <a:pt x="552" y="151"/>
                  </a:cubicBezTo>
                  <a:cubicBezTo>
                    <a:pt x="552" y="93"/>
                    <a:pt x="552" y="93"/>
                    <a:pt x="552" y="93"/>
                  </a:cubicBezTo>
                  <a:cubicBezTo>
                    <a:pt x="552" y="75"/>
                    <a:pt x="563" y="65"/>
                    <a:pt x="578" y="65"/>
                  </a:cubicBezTo>
                  <a:cubicBezTo>
                    <a:pt x="582" y="65"/>
                    <a:pt x="584" y="66"/>
                    <a:pt x="586" y="66"/>
                  </a:cubicBezTo>
                  <a:cubicBezTo>
                    <a:pt x="588" y="44"/>
                    <a:pt x="588" y="44"/>
                    <a:pt x="588" y="44"/>
                  </a:cubicBezTo>
                  <a:cubicBezTo>
                    <a:pt x="586" y="44"/>
                    <a:pt x="584" y="44"/>
                    <a:pt x="581" y="44"/>
                  </a:cubicBezTo>
                  <a:moveTo>
                    <a:pt x="460" y="63"/>
                  </a:moveTo>
                  <a:cubicBezTo>
                    <a:pt x="474" y="63"/>
                    <a:pt x="483" y="72"/>
                    <a:pt x="484" y="86"/>
                  </a:cubicBezTo>
                  <a:cubicBezTo>
                    <a:pt x="433" y="86"/>
                    <a:pt x="433" y="86"/>
                    <a:pt x="433" y="86"/>
                  </a:cubicBezTo>
                  <a:cubicBezTo>
                    <a:pt x="436" y="71"/>
                    <a:pt x="446" y="63"/>
                    <a:pt x="460" y="63"/>
                  </a:cubicBezTo>
                  <a:moveTo>
                    <a:pt x="460" y="43"/>
                  </a:moveTo>
                  <a:cubicBezTo>
                    <a:pt x="430" y="43"/>
                    <a:pt x="410" y="66"/>
                    <a:pt x="410" y="98"/>
                  </a:cubicBezTo>
                  <a:cubicBezTo>
                    <a:pt x="410" y="133"/>
                    <a:pt x="431" y="153"/>
                    <a:pt x="461" y="153"/>
                  </a:cubicBezTo>
                  <a:cubicBezTo>
                    <a:pt x="482" y="153"/>
                    <a:pt x="500" y="141"/>
                    <a:pt x="504" y="126"/>
                  </a:cubicBezTo>
                  <a:cubicBezTo>
                    <a:pt x="486" y="116"/>
                    <a:pt x="486" y="116"/>
                    <a:pt x="486" y="116"/>
                  </a:cubicBezTo>
                  <a:cubicBezTo>
                    <a:pt x="482" y="128"/>
                    <a:pt x="472" y="134"/>
                    <a:pt x="461" y="134"/>
                  </a:cubicBezTo>
                  <a:cubicBezTo>
                    <a:pt x="445" y="134"/>
                    <a:pt x="434" y="122"/>
                    <a:pt x="432" y="102"/>
                  </a:cubicBezTo>
                  <a:cubicBezTo>
                    <a:pt x="507" y="102"/>
                    <a:pt x="507" y="102"/>
                    <a:pt x="507" y="102"/>
                  </a:cubicBezTo>
                  <a:cubicBezTo>
                    <a:pt x="507" y="96"/>
                    <a:pt x="507" y="96"/>
                    <a:pt x="507" y="96"/>
                  </a:cubicBezTo>
                  <a:cubicBezTo>
                    <a:pt x="507" y="66"/>
                    <a:pt x="490" y="43"/>
                    <a:pt x="460" y="43"/>
                  </a:cubicBezTo>
                  <a:moveTo>
                    <a:pt x="378" y="46"/>
                  </a:moveTo>
                  <a:cubicBezTo>
                    <a:pt x="351" y="127"/>
                    <a:pt x="351" y="127"/>
                    <a:pt x="351" y="127"/>
                  </a:cubicBezTo>
                  <a:cubicBezTo>
                    <a:pt x="324" y="46"/>
                    <a:pt x="324" y="46"/>
                    <a:pt x="324" y="46"/>
                  </a:cubicBezTo>
                  <a:cubicBezTo>
                    <a:pt x="298" y="46"/>
                    <a:pt x="298" y="46"/>
                    <a:pt x="298" y="46"/>
                  </a:cubicBezTo>
                  <a:cubicBezTo>
                    <a:pt x="338" y="151"/>
                    <a:pt x="338" y="151"/>
                    <a:pt x="338" y="151"/>
                  </a:cubicBezTo>
                  <a:cubicBezTo>
                    <a:pt x="362" y="151"/>
                    <a:pt x="362" y="151"/>
                    <a:pt x="362" y="151"/>
                  </a:cubicBezTo>
                  <a:cubicBezTo>
                    <a:pt x="402" y="46"/>
                    <a:pt x="402" y="46"/>
                    <a:pt x="402" y="46"/>
                  </a:cubicBezTo>
                  <a:lnTo>
                    <a:pt x="378" y="46"/>
                  </a:lnTo>
                  <a:close/>
                  <a:moveTo>
                    <a:pt x="281" y="46"/>
                  </a:moveTo>
                  <a:cubicBezTo>
                    <a:pt x="258" y="46"/>
                    <a:pt x="258" y="46"/>
                    <a:pt x="258" y="46"/>
                  </a:cubicBezTo>
                  <a:cubicBezTo>
                    <a:pt x="258" y="151"/>
                    <a:pt x="258" y="151"/>
                    <a:pt x="258" y="151"/>
                  </a:cubicBezTo>
                  <a:cubicBezTo>
                    <a:pt x="281" y="151"/>
                    <a:pt x="281" y="151"/>
                    <a:pt x="281" y="151"/>
                  </a:cubicBezTo>
                  <a:lnTo>
                    <a:pt x="281" y="46"/>
                  </a:lnTo>
                  <a:close/>
                  <a:moveTo>
                    <a:pt x="284" y="15"/>
                  </a:moveTo>
                  <a:cubicBezTo>
                    <a:pt x="284" y="6"/>
                    <a:pt x="277" y="0"/>
                    <a:pt x="269" y="0"/>
                  </a:cubicBezTo>
                  <a:cubicBezTo>
                    <a:pt x="261" y="0"/>
                    <a:pt x="255" y="6"/>
                    <a:pt x="255" y="15"/>
                  </a:cubicBezTo>
                  <a:cubicBezTo>
                    <a:pt x="255" y="23"/>
                    <a:pt x="261" y="29"/>
                    <a:pt x="269" y="29"/>
                  </a:cubicBezTo>
                  <a:cubicBezTo>
                    <a:pt x="277" y="29"/>
                    <a:pt x="284" y="23"/>
                    <a:pt x="284" y="15"/>
                  </a:cubicBezTo>
                  <a:moveTo>
                    <a:pt x="193" y="43"/>
                  </a:moveTo>
                  <a:cubicBezTo>
                    <a:pt x="179" y="43"/>
                    <a:pt x="167" y="51"/>
                    <a:pt x="162" y="60"/>
                  </a:cubicBezTo>
                  <a:cubicBezTo>
                    <a:pt x="160" y="60"/>
                    <a:pt x="160" y="60"/>
                    <a:pt x="160" y="60"/>
                  </a:cubicBezTo>
                  <a:cubicBezTo>
                    <a:pt x="159" y="46"/>
                    <a:pt x="159" y="46"/>
                    <a:pt x="159" y="46"/>
                  </a:cubicBezTo>
                  <a:cubicBezTo>
                    <a:pt x="138" y="46"/>
                    <a:pt x="138" y="46"/>
                    <a:pt x="138" y="46"/>
                  </a:cubicBezTo>
                  <a:cubicBezTo>
                    <a:pt x="138" y="151"/>
                    <a:pt x="138" y="151"/>
                    <a:pt x="138" y="151"/>
                  </a:cubicBezTo>
                  <a:cubicBezTo>
                    <a:pt x="161" y="151"/>
                    <a:pt x="161" y="151"/>
                    <a:pt x="161" y="151"/>
                  </a:cubicBezTo>
                  <a:cubicBezTo>
                    <a:pt x="161" y="97"/>
                    <a:pt x="161" y="97"/>
                    <a:pt x="161" y="97"/>
                  </a:cubicBezTo>
                  <a:cubicBezTo>
                    <a:pt x="161" y="85"/>
                    <a:pt x="163" y="78"/>
                    <a:pt x="167" y="73"/>
                  </a:cubicBezTo>
                  <a:cubicBezTo>
                    <a:pt x="172" y="67"/>
                    <a:pt x="180" y="64"/>
                    <a:pt x="188" y="64"/>
                  </a:cubicBezTo>
                  <a:cubicBezTo>
                    <a:pt x="201" y="64"/>
                    <a:pt x="208" y="71"/>
                    <a:pt x="208" y="89"/>
                  </a:cubicBezTo>
                  <a:cubicBezTo>
                    <a:pt x="208" y="151"/>
                    <a:pt x="208" y="151"/>
                    <a:pt x="208" y="151"/>
                  </a:cubicBezTo>
                  <a:cubicBezTo>
                    <a:pt x="230" y="151"/>
                    <a:pt x="230" y="151"/>
                    <a:pt x="230" y="151"/>
                  </a:cubicBezTo>
                  <a:cubicBezTo>
                    <a:pt x="230" y="82"/>
                    <a:pt x="230" y="82"/>
                    <a:pt x="230" y="82"/>
                  </a:cubicBezTo>
                  <a:cubicBezTo>
                    <a:pt x="230" y="53"/>
                    <a:pt x="213" y="43"/>
                    <a:pt x="193" y="43"/>
                  </a:cubicBezTo>
                  <a:moveTo>
                    <a:pt x="24" y="95"/>
                  </a:moveTo>
                  <a:cubicBezTo>
                    <a:pt x="24" y="14"/>
                    <a:pt x="24" y="14"/>
                    <a:pt x="24" y="14"/>
                  </a:cubicBezTo>
                  <a:cubicBezTo>
                    <a:pt x="0" y="14"/>
                    <a:pt x="0" y="14"/>
                    <a:pt x="0" y="14"/>
                  </a:cubicBezTo>
                  <a:cubicBezTo>
                    <a:pt x="0" y="96"/>
                    <a:pt x="0" y="96"/>
                    <a:pt x="0" y="96"/>
                  </a:cubicBezTo>
                  <a:cubicBezTo>
                    <a:pt x="0" y="133"/>
                    <a:pt x="18" y="155"/>
                    <a:pt x="55" y="155"/>
                  </a:cubicBezTo>
                  <a:cubicBezTo>
                    <a:pt x="92" y="155"/>
                    <a:pt x="111" y="134"/>
                    <a:pt x="111" y="96"/>
                  </a:cubicBezTo>
                  <a:cubicBezTo>
                    <a:pt x="111" y="14"/>
                    <a:pt x="111" y="14"/>
                    <a:pt x="111" y="14"/>
                  </a:cubicBezTo>
                  <a:cubicBezTo>
                    <a:pt x="87" y="14"/>
                    <a:pt x="87" y="14"/>
                    <a:pt x="87" y="14"/>
                  </a:cubicBezTo>
                  <a:cubicBezTo>
                    <a:pt x="87" y="95"/>
                    <a:pt x="87" y="95"/>
                    <a:pt x="87" y="95"/>
                  </a:cubicBezTo>
                  <a:cubicBezTo>
                    <a:pt x="87" y="121"/>
                    <a:pt x="78" y="134"/>
                    <a:pt x="55" y="134"/>
                  </a:cubicBezTo>
                  <a:cubicBezTo>
                    <a:pt x="32" y="134"/>
                    <a:pt x="24" y="121"/>
                    <a:pt x="24"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1752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1"/>
            <a:ext cx="10668000" cy="12160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55651" y="1752600"/>
            <a:ext cx="5232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1251" y="1752600"/>
            <a:ext cx="5232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12800" y="6245225"/>
            <a:ext cx="2641600" cy="476250"/>
          </a:xfrm>
          <a:prstGeom prst="rect">
            <a:avLst/>
          </a:prstGeom>
        </p:spPr>
        <p:txBody>
          <a:bodyPr/>
          <a:lstStyle>
            <a:lvl1pPr>
              <a:defRPr/>
            </a:lvl1pPr>
          </a:lstStyle>
          <a:p>
            <a:pPr>
              <a:defRPr/>
            </a:pPr>
            <a:fld id="{94E2F725-7A5B-446B-B53E-DAE9B9083AC0}" type="datetime1">
              <a:rPr lang="en-GB" altLang="en-US" smtClean="0"/>
              <a:t>09/11/2017</a:t>
            </a:fld>
            <a:endParaRPr lang="en-GB" alt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r>
              <a:rPr lang="en-US" altLang="en-US" smtClean="0"/>
              <a:t>CASTLE. University of Dundee, 2017</a:t>
            </a:r>
            <a:endParaRPr lang="en-GB" altLang="en-US"/>
          </a:p>
        </p:txBody>
      </p:sp>
      <p:sp>
        <p:nvSpPr>
          <p:cNvPr id="7" name="Slide Number Placeholder 6"/>
          <p:cNvSpPr>
            <a:spLocks noGrp="1"/>
          </p:cNvSpPr>
          <p:nvPr>
            <p:ph type="sldNum" sz="quarter" idx="12"/>
          </p:nvPr>
        </p:nvSpPr>
        <p:spPr>
          <a:xfrm>
            <a:off x="8737600" y="6245225"/>
            <a:ext cx="2641600" cy="476250"/>
          </a:xfrm>
        </p:spPr>
        <p:txBody>
          <a:bodyPr/>
          <a:lstStyle>
            <a:lvl1pPr>
              <a:defRPr/>
            </a:lvl1pPr>
          </a:lstStyle>
          <a:p>
            <a:pPr>
              <a:defRPr/>
            </a:pPr>
            <a:fld id="{89B963DB-5257-46EC-9186-07FD9B15990B}" type="slidenum">
              <a:rPr lang="en-GB" altLang="en-US"/>
              <a:pPr>
                <a:defRPr/>
              </a:pPr>
              <a:t>‹#›</a:t>
            </a:fld>
            <a:endParaRPr lang="en-GB" altLang="en-US"/>
          </a:p>
        </p:txBody>
      </p:sp>
    </p:spTree>
    <p:extLst>
      <p:ext uri="{BB962C8B-B14F-4D97-AF65-F5344CB8AC3E}">
        <p14:creationId xmlns:p14="http://schemas.microsoft.com/office/powerpoint/2010/main" val="29145437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End Slide - Full Logo">
    <p:spTree>
      <p:nvGrpSpPr>
        <p:cNvPr id="1" name=""/>
        <p:cNvGrpSpPr/>
        <p:nvPr/>
      </p:nvGrpSpPr>
      <p:grpSpPr>
        <a:xfrm>
          <a:off x="0" y="0"/>
          <a:ext cx="0" cy="0"/>
          <a:chOff x="0" y="0"/>
          <a:chExt cx="0" cy="0"/>
        </a:xfrm>
      </p:grpSpPr>
      <p:sp>
        <p:nvSpPr>
          <p:cNvPr id="10" name="Text Placeholder 2"/>
          <p:cNvSpPr>
            <a:spLocks noGrp="1"/>
          </p:cNvSpPr>
          <p:nvPr>
            <p:ph type="body" sz="quarter" idx="11" hasCustomPrompt="1"/>
          </p:nvPr>
        </p:nvSpPr>
        <p:spPr>
          <a:xfrm>
            <a:off x="516467" y="4142424"/>
            <a:ext cx="11159067" cy="612775"/>
          </a:xfrm>
        </p:spPr>
        <p:txBody>
          <a:bodyPr anchor="ctr" anchorCtr="0">
            <a:normAutofit/>
          </a:bodyPr>
          <a:lstStyle>
            <a:lvl1pPr algn="ctr">
              <a:defRPr sz="2400" b="1">
                <a:solidFill>
                  <a:schemeClr val="accent1"/>
                </a:solidFill>
              </a:defRPr>
            </a:lvl1pPr>
            <a:lvl2pPr marL="0" indent="0">
              <a:buNone/>
              <a:defRPr/>
            </a:lvl2pPr>
          </a:lstStyle>
          <a:p>
            <a:pPr lvl="0"/>
            <a:r>
              <a:rPr lang="en-US" dirty="0"/>
              <a:t>Insert URL</a:t>
            </a:r>
          </a:p>
        </p:txBody>
      </p:sp>
      <p:grpSp>
        <p:nvGrpSpPr>
          <p:cNvPr id="11" name="Group 4"/>
          <p:cNvGrpSpPr>
            <a:grpSpLocks noChangeAspect="1"/>
          </p:cNvGrpSpPr>
          <p:nvPr userDrawn="1"/>
        </p:nvGrpSpPr>
        <p:grpSpPr bwMode="auto">
          <a:xfrm>
            <a:off x="3905917" y="2437825"/>
            <a:ext cx="4380166" cy="1469462"/>
            <a:chOff x="706" y="1431"/>
            <a:chExt cx="4346" cy="1458"/>
          </a:xfrm>
        </p:grpSpPr>
        <p:sp>
          <p:nvSpPr>
            <p:cNvPr id="12" name="Freeform 5"/>
            <p:cNvSpPr>
              <a:spLocks noEditPoints="1"/>
            </p:cNvSpPr>
            <p:nvPr userDrawn="1"/>
          </p:nvSpPr>
          <p:spPr bwMode="auto">
            <a:xfrm>
              <a:off x="706" y="1472"/>
              <a:ext cx="1041" cy="1417"/>
            </a:xfrm>
            <a:custGeom>
              <a:avLst/>
              <a:gdLst>
                <a:gd name="T0" fmla="*/ 372 w 507"/>
                <a:gd name="T1" fmla="*/ 598 h 688"/>
                <a:gd name="T2" fmla="*/ 135 w 507"/>
                <a:gd name="T3" fmla="*/ 598 h 688"/>
                <a:gd name="T4" fmla="*/ 254 w 507"/>
                <a:gd name="T5" fmla="*/ 438 h 688"/>
                <a:gd name="T6" fmla="*/ 494 w 507"/>
                <a:gd name="T7" fmla="*/ 254 h 688"/>
                <a:gd name="T8" fmla="*/ 411 w 507"/>
                <a:gd name="T9" fmla="*/ 559 h 688"/>
                <a:gd name="T10" fmla="*/ 34 w 507"/>
                <a:gd name="T11" fmla="*/ 88 h 688"/>
                <a:gd name="T12" fmla="*/ 67 w 507"/>
                <a:gd name="T13" fmla="*/ 118 h 688"/>
                <a:gd name="T14" fmla="*/ 109 w 507"/>
                <a:gd name="T15" fmla="*/ 132 h 688"/>
                <a:gd name="T16" fmla="*/ 84 w 507"/>
                <a:gd name="T17" fmla="*/ 152 h 688"/>
                <a:gd name="T18" fmla="*/ 84 w 507"/>
                <a:gd name="T19" fmla="*/ 175 h 688"/>
                <a:gd name="T20" fmla="*/ 83 w 507"/>
                <a:gd name="T21" fmla="*/ 175 h 688"/>
                <a:gd name="T22" fmla="*/ 34 w 507"/>
                <a:gd name="T23" fmla="*/ 88 h 688"/>
                <a:gd name="T24" fmla="*/ 140 w 507"/>
                <a:gd name="T25" fmla="*/ 91 h 688"/>
                <a:gd name="T26" fmla="*/ 139 w 507"/>
                <a:gd name="T27" fmla="*/ 65 h 688"/>
                <a:gd name="T28" fmla="*/ 157 w 507"/>
                <a:gd name="T29" fmla="*/ 66 h 688"/>
                <a:gd name="T30" fmla="*/ 182 w 507"/>
                <a:gd name="T31" fmla="*/ 80 h 688"/>
                <a:gd name="T32" fmla="*/ 191 w 507"/>
                <a:gd name="T33" fmla="*/ 96 h 688"/>
                <a:gd name="T34" fmla="*/ 168 w 507"/>
                <a:gd name="T35" fmla="*/ 107 h 688"/>
                <a:gd name="T36" fmla="*/ 171 w 507"/>
                <a:gd name="T37" fmla="*/ 140 h 688"/>
                <a:gd name="T38" fmla="*/ 153 w 507"/>
                <a:gd name="T39" fmla="*/ 140 h 688"/>
                <a:gd name="T40" fmla="*/ 126 w 507"/>
                <a:gd name="T41" fmla="*/ 118 h 688"/>
                <a:gd name="T42" fmla="*/ 117 w 507"/>
                <a:gd name="T43" fmla="*/ 103 h 688"/>
                <a:gd name="T44" fmla="*/ 228 w 507"/>
                <a:gd name="T45" fmla="*/ 73 h 688"/>
                <a:gd name="T46" fmla="*/ 239 w 507"/>
                <a:gd name="T47" fmla="*/ 72 h 688"/>
                <a:gd name="T48" fmla="*/ 234 w 507"/>
                <a:gd name="T49" fmla="*/ 59 h 688"/>
                <a:gd name="T50" fmla="*/ 254 w 507"/>
                <a:gd name="T51" fmla="*/ 30 h 688"/>
                <a:gd name="T52" fmla="*/ 268 w 507"/>
                <a:gd name="T53" fmla="*/ 72 h 688"/>
                <a:gd name="T54" fmla="*/ 298 w 507"/>
                <a:gd name="T55" fmla="*/ 105 h 688"/>
                <a:gd name="T56" fmla="*/ 266 w 507"/>
                <a:gd name="T57" fmla="*/ 110 h 688"/>
                <a:gd name="T58" fmla="*/ 254 w 507"/>
                <a:gd name="T59" fmla="*/ 130 h 688"/>
                <a:gd name="T60" fmla="*/ 241 w 507"/>
                <a:gd name="T61" fmla="*/ 110 h 688"/>
                <a:gd name="T62" fmla="*/ 209 w 507"/>
                <a:gd name="T63" fmla="*/ 105 h 688"/>
                <a:gd name="T64" fmla="*/ 316 w 507"/>
                <a:gd name="T65" fmla="*/ 96 h 688"/>
                <a:gd name="T66" fmla="*/ 325 w 507"/>
                <a:gd name="T67" fmla="*/ 80 h 688"/>
                <a:gd name="T68" fmla="*/ 350 w 507"/>
                <a:gd name="T69" fmla="*/ 66 h 688"/>
                <a:gd name="T70" fmla="*/ 369 w 507"/>
                <a:gd name="T71" fmla="*/ 65 h 688"/>
                <a:gd name="T72" fmla="*/ 367 w 507"/>
                <a:gd name="T73" fmla="*/ 91 h 688"/>
                <a:gd name="T74" fmla="*/ 390 w 507"/>
                <a:gd name="T75" fmla="*/ 103 h 688"/>
                <a:gd name="T76" fmla="*/ 381 w 507"/>
                <a:gd name="T77" fmla="*/ 118 h 688"/>
                <a:gd name="T78" fmla="*/ 354 w 507"/>
                <a:gd name="T79" fmla="*/ 140 h 688"/>
                <a:gd name="T80" fmla="*/ 336 w 507"/>
                <a:gd name="T81" fmla="*/ 140 h 688"/>
                <a:gd name="T82" fmla="*/ 339 w 507"/>
                <a:gd name="T83" fmla="*/ 107 h 688"/>
                <a:gd name="T84" fmla="*/ 316 w 507"/>
                <a:gd name="T85" fmla="*/ 96 h 688"/>
                <a:gd name="T86" fmla="*/ 398 w 507"/>
                <a:gd name="T87" fmla="*/ 220 h 688"/>
                <a:gd name="T88" fmla="*/ 109 w 507"/>
                <a:gd name="T89" fmla="*/ 220 h 688"/>
                <a:gd name="T90" fmla="*/ 254 w 507"/>
                <a:gd name="T91" fmla="*/ 146 h 688"/>
                <a:gd name="T92" fmla="*/ 398 w 507"/>
                <a:gd name="T93" fmla="*/ 132 h 688"/>
                <a:gd name="T94" fmla="*/ 440 w 507"/>
                <a:gd name="T95" fmla="*/ 118 h 688"/>
                <a:gd name="T96" fmla="*/ 473 w 507"/>
                <a:gd name="T97" fmla="*/ 88 h 688"/>
                <a:gd name="T98" fmla="*/ 474 w 507"/>
                <a:gd name="T99" fmla="*/ 90 h 688"/>
                <a:gd name="T100" fmla="*/ 423 w 507"/>
                <a:gd name="T101" fmla="*/ 175 h 688"/>
                <a:gd name="T102" fmla="*/ 419 w 507"/>
                <a:gd name="T103" fmla="*/ 157 h 688"/>
                <a:gd name="T104" fmla="*/ 398 w 507"/>
                <a:gd name="T105" fmla="*/ 133 h 688"/>
                <a:gd name="T106" fmla="*/ 0 w 507"/>
                <a:gd name="T107" fmla="*/ 0 h 688"/>
                <a:gd name="T108" fmla="*/ 254 w 507"/>
                <a:gd name="T109" fmla="*/ 688 h 688"/>
                <a:gd name="T110" fmla="*/ 507 w 507"/>
                <a:gd name="T111"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7" h="688">
                  <a:moveTo>
                    <a:pt x="411" y="559"/>
                  </a:moveTo>
                  <a:cubicBezTo>
                    <a:pt x="399" y="572"/>
                    <a:pt x="386" y="585"/>
                    <a:pt x="372" y="598"/>
                  </a:cubicBezTo>
                  <a:cubicBezTo>
                    <a:pt x="321" y="643"/>
                    <a:pt x="269" y="667"/>
                    <a:pt x="254" y="674"/>
                  </a:cubicBezTo>
                  <a:cubicBezTo>
                    <a:pt x="238" y="668"/>
                    <a:pt x="187" y="644"/>
                    <a:pt x="135" y="598"/>
                  </a:cubicBezTo>
                  <a:cubicBezTo>
                    <a:pt x="121" y="586"/>
                    <a:pt x="108" y="573"/>
                    <a:pt x="97" y="559"/>
                  </a:cubicBezTo>
                  <a:cubicBezTo>
                    <a:pt x="254" y="438"/>
                    <a:pt x="254" y="438"/>
                    <a:pt x="254" y="438"/>
                  </a:cubicBezTo>
                  <a:cubicBezTo>
                    <a:pt x="13" y="254"/>
                    <a:pt x="13" y="254"/>
                    <a:pt x="13" y="254"/>
                  </a:cubicBezTo>
                  <a:cubicBezTo>
                    <a:pt x="494" y="254"/>
                    <a:pt x="494" y="254"/>
                    <a:pt x="494" y="254"/>
                  </a:cubicBezTo>
                  <a:cubicBezTo>
                    <a:pt x="254" y="438"/>
                    <a:pt x="254" y="438"/>
                    <a:pt x="254" y="438"/>
                  </a:cubicBezTo>
                  <a:lnTo>
                    <a:pt x="411" y="559"/>
                  </a:lnTo>
                  <a:close/>
                  <a:moveTo>
                    <a:pt x="34" y="88"/>
                  </a:moveTo>
                  <a:cubicBezTo>
                    <a:pt x="34" y="88"/>
                    <a:pt x="34" y="88"/>
                    <a:pt x="34" y="88"/>
                  </a:cubicBezTo>
                  <a:cubicBezTo>
                    <a:pt x="57" y="90"/>
                    <a:pt x="65" y="104"/>
                    <a:pt x="65" y="104"/>
                  </a:cubicBezTo>
                  <a:cubicBezTo>
                    <a:pt x="67" y="108"/>
                    <a:pt x="68" y="113"/>
                    <a:pt x="67" y="118"/>
                  </a:cubicBezTo>
                  <a:cubicBezTo>
                    <a:pt x="70" y="116"/>
                    <a:pt x="73" y="114"/>
                    <a:pt x="77" y="113"/>
                  </a:cubicBezTo>
                  <a:cubicBezTo>
                    <a:pt x="90" y="111"/>
                    <a:pt x="103" y="121"/>
                    <a:pt x="109" y="132"/>
                  </a:cubicBezTo>
                  <a:cubicBezTo>
                    <a:pt x="110" y="132"/>
                    <a:pt x="110" y="133"/>
                    <a:pt x="109" y="133"/>
                  </a:cubicBezTo>
                  <a:cubicBezTo>
                    <a:pt x="100" y="148"/>
                    <a:pt x="89" y="151"/>
                    <a:pt x="84" y="152"/>
                  </a:cubicBezTo>
                  <a:cubicBezTo>
                    <a:pt x="86" y="153"/>
                    <a:pt x="87" y="155"/>
                    <a:pt x="88" y="157"/>
                  </a:cubicBezTo>
                  <a:cubicBezTo>
                    <a:pt x="92" y="163"/>
                    <a:pt x="90" y="171"/>
                    <a:pt x="84" y="175"/>
                  </a:cubicBezTo>
                  <a:cubicBezTo>
                    <a:pt x="84" y="175"/>
                    <a:pt x="84" y="175"/>
                    <a:pt x="84" y="175"/>
                  </a:cubicBezTo>
                  <a:cubicBezTo>
                    <a:pt x="84" y="176"/>
                    <a:pt x="83" y="175"/>
                    <a:pt x="83" y="175"/>
                  </a:cubicBezTo>
                  <a:cubicBezTo>
                    <a:pt x="34" y="90"/>
                    <a:pt x="34" y="90"/>
                    <a:pt x="34" y="90"/>
                  </a:cubicBezTo>
                  <a:cubicBezTo>
                    <a:pt x="33" y="89"/>
                    <a:pt x="33" y="89"/>
                    <a:pt x="34" y="88"/>
                  </a:cubicBezTo>
                  <a:moveTo>
                    <a:pt x="121" y="97"/>
                  </a:moveTo>
                  <a:cubicBezTo>
                    <a:pt x="140" y="91"/>
                    <a:pt x="140" y="91"/>
                    <a:pt x="140" y="91"/>
                  </a:cubicBezTo>
                  <a:cubicBezTo>
                    <a:pt x="135" y="71"/>
                    <a:pt x="135" y="71"/>
                    <a:pt x="135" y="71"/>
                  </a:cubicBezTo>
                  <a:cubicBezTo>
                    <a:pt x="134" y="69"/>
                    <a:pt x="136" y="66"/>
                    <a:pt x="139" y="65"/>
                  </a:cubicBezTo>
                  <a:cubicBezTo>
                    <a:pt x="151" y="62"/>
                    <a:pt x="151" y="62"/>
                    <a:pt x="151" y="62"/>
                  </a:cubicBezTo>
                  <a:cubicBezTo>
                    <a:pt x="153" y="61"/>
                    <a:pt x="156" y="63"/>
                    <a:pt x="157" y="66"/>
                  </a:cubicBezTo>
                  <a:cubicBezTo>
                    <a:pt x="162" y="85"/>
                    <a:pt x="162" y="85"/>
                    <a:pt x="162" y="85"/>
                  </a:cubicBezTo>
                  <a:cubicBezTo>
                    <a:pt x="182" y="80"/>
                    <a:pt x="182" y="80"/>
                    <a:pt x="182" y="80"/>
                  </a:cubicBezTo>
                  <a:cubicBezTo>
                    <a:pt x="184" y="79"/>
                    <a:pt x="187" y="81"/>
                    <a:pt x="188" y="84"/>
                  </a:cubicBezTo>
                  <a:cubicBezTo>
                    <a:pt x="191" y="96"/>
                    <a:pt x="191" y="96"/>
                    <a:pt x="191" y="96"/>
                  </a:cubicBezTo>
                  <a:cubicBezTo>
                    <a:pt x="192" y="98"/>
                    <a:pt x="190" y="101"/>
                    <a:pt x="188" y="102"/>
                  </a:cubicBezTo>
                  <a:cubicBezTo>
                    <a:pt x="168" y="107"/>
                    <a:pt x="168" y="107"/>
                    <a:pt x="168" y="107"/>
                  </a:cubicBezTo>
                  <a:cubicBezTo>
                    <a:pt x="175" y="134"/>
                    <a:pt x="175" y="134"/>
                    <a:pt x="175" y="134"/>
                  </a:cubicBezTo>
                  <a:cubicBezTo>
                    <a:pt x="176" y="137"/>
                    <a:pt x="174" y="139"/>
                    <a:pt x="171" y="140"/>
                  </a:cubicBezTo>
                  <a:cubicBezTo>
                    <a:pt x="159" y="143"/>
                    <a:pt x="159" y="143"/>
                    <a:pt x="159" y="143"/>
                  </a:cubicBezTo>
                  <a:cubicBezTo>
                    <a:pt x="157" y="144"/>
                    <a:pt x="154" y="142"/>
                    <a:pt x="153" y="140"/>
                  </a:cubicBezTo>
                  <a:cubicBezTo>
                    <a:pt x="146" y="113"/>
                    <a:pt x="146" y="113"/>
                    <a:pt x="146" y="113"/>
                  </a:cubicBezTo>
                  <a:cubicBezTo>
                    <a:pt x="126" y="118"/>
                    <a:pt x="126" y="118"/>
                    <a:pt x="126" y="118"/>
                  </a:cubicBezTo>
                  <a:cubicBezTo>
                    <a:pt x="124" y="119"/>
                    <a:pt x="121" y="117"/>
                    <a:pt x="120" y="115"/>
                  </a:cubicBezTo>
                  <a:cubicBezTo>
                    <a:pt x="117" y="103"/>
                    <a:pt x="117" y="103"/>
                    <a:pt x="117" y="103"/>
                  </a:cubicBezTo>
                  <a:cubicBezTo>
                    <a:pt x="116" y="100"/>
                    <a:pt x="118" y="97"/>
                    <a:pt x="121" y="97"/>
                  </a:cubicBezTo>
                  <a:moveTo>
                    <a:pt x="228" y="73"/>
                  </a:moveTo>
                  <a:cubicBezTo>
                    <a:pt x="231" y="71"/>
                    <a:pt x="235" y="71"/>
                    <a:pt x="239" y="72"/>
                  </a:cubicBezTo>
                  <a:cubicBezTo>
                    <a:pt x="239" y="72"/>
                    <a:pt x="239" y="72"/>
                    <a:pt x="239" y="72"/>
                  </a:cubicBezTo>
                  <a:cubicBezTo>
                    <a:pt x="239" y="72"/>
                    <a:pt x="239" y="72"/>
                    <a:pt x="239" y="72"/>
                  </a:cubicBezTo>
                  <a:cubicBezTo>
                    <a:pt x="236" y="68"/>
                    <a:pt x="234" y="64"/>
                    <a:pt x="234" y="59"/>
                  </a:cubicBezTo>
                  <a:cubicBezTo>
                    <a:pt x="234" y="58"/>
                    <a:pt x="233" y="42"/>
                    <a:pt x="253" y="30"/>
                  </a:cubicBezTo>
                  <a:cubicBezTo>
                    <a:pt x="253" y="29"/>
                    <a:pt x="254" y="29"/>
                    <a:pt x="254" y="30"/>
                  </a:cubicBezTo>
                  <a:cubicBezTo>
                    <a:pt x="274" y="42"/>
                    <a:pt x="273" y="58"/>
                    <a:pt x="273" y="59"/>
                  </a:cubicBezTo>
                  <a:cubicBezTo>
                    <a:pt x="273" y="64"/>
                    <a:pt x="272" y="68"/>
                    <a:pt x="268" y="72"/>
                  </a:cubicBezTo>
                  <a:cubicBezTo>
                    <a:pt x="272" y="71"/>
                    <a:pt x="276" y="71"/>
                    <a:pt x="280" y="73"/>
                  </a:cubicBezTo>
                  <a:cubicBezTo>
                    <a:pt x="292" y="77"/>
                    <a:pt x="298" y="92"/>
                    <a:pt x="298" y="105"/>
                  </a:cubicBezTo>
                  <a:cubicBezTo>
                    <a:pt x="298" y="106"/>
                    <a:pt x="298" y="106"/>
                    <a:pt x="298" y="106"/>
                  </a:cubicBezTo>
                  <a:cubicBezTo>
                    <a:pt x="282" y="115"/>
                    <a:pt x="271" y="112"/>
                    <a:pt x="266" y="110"/>
                  </a:cubicBezTo>
                  <a:cubicBezTo>
                    <a:pt x="267" y="112"/>
                    <a:pt x="267" y="114"/>
                    <a:pt x="267" y="116"/>
                  </a:cubicBezTo>
                  <a:cubicBezTo>
                    <a:pt x="267" y="124"/>
                    <a:pt x="261" y="130"/>
                    <a:pt x="254" y="130"/>
                  </a:cubicBezTo>
                  <a:cubicBezTo>
                    <a:pt x="246" y="130"/>
                    <a:pt x="240" y="124"/>
                    <a:pt x="240" y="116"/>
                  </a:cubicBezTo>
                  <a:cubicBezTo>
                    <a:pt x="240" y="114"/>
                    <a:pt x="240" y="112"/>
                    <a:pt x="241" y="110"/>
                  </a:cubicBezTo>
                  <a:cubicBezTo>
                    <a:pt x="236" y="112"/>
                    <a:pt x="225" y="115"/>
                    <a:pt x="210" y="106"/>
                  </a:cubicBezTo>
                  <a:cubicBezTo>
                    <a:pt x="209" y="106"/>
                    <a:pt x="209" y="106"/>
                    <a:pt x="209" y="105"/>
                  </a:cubicBezTo>
                  <a:cubicBezTo>
                    <a:pt x="209" y="92"/>
                    <a:pt x="215" y="77"/>
                    <a:pt x="228" y="73"/>
                  </a:cubicBezTo>
                  <a:moveTo>
                    <a:pt x="316" y="96"/>
                  </a:moveTo>
                  <a:cubicBezTo>
                    <a:pt x="319" y="84"/>
                    <a:pt x="319" y="84"/>
                    <a:pt x="319" y="84"/>
                  </a:cubicBezTo>
                  <a:cubicBezTo>
                    <a:pt x="320" y="81"/>
                    <a:pt x="323" y="79"/>
                    <a:pt x="325" y="80"/>
                  </a:cubicBezTo>
                  <a:cubicBezTo>
                    <a:pt x="345" y="85"/>
                    <a:pt x="345" y="85"/>
                    <a:pt x="345" y="85"/>
                  </a:cubicBezTo>
                  <a:cubicBezTo>
                    <a:pt x="350" y="66"/>
                    <a:pt x="350" y="66"/>
                    <a:pt x="350" y="66"/>
                  </a:cubicBezTo>
                  <a:cubicBezTo>
                    <a:pt x="351" y="63"/>
                    <a:pt x="354" y="61"/>
                    <a:pt x="357" y="62"/>
                  </a:cubicBezTo>
                  <a:cubicBezTo>
                    <a:pt x="369" y="65"/>
                    <a:pt x="369" y="65"/>
                    <a:pt x="369" y="65"/>
                  </a:cubicBezTo>
                  <a:cubicBezTo>
                    <a:pt x="371" y="66"/>
                    <a:pt x="373" y="69"/>
                    <a:pt x="372" y="71"/>
                  </a:cubicBezTo>
                  <a:cubicBezTo>
                    <a:pt x="367" y="91"/>
                    <a:pt x="367" y="91"/>
                    <a:pt x="367" y="91"/>
                  </a:cubicBezTo>
                  <a:cubicBezTo>
                    <a:pt x="387" y="97"/>
                    <a:pt x="387" y="97"/>
                    <a:pt x="387" y="97"/>
                  </a:cubicBezTo>
                  <a:cubicBezTo>
                    <a:pt x="389" y="97"/>
                    <a:pt x="391" y="100"/>
                    <a:pt x="390" y="103"/>
                  </a:cubicBezTo>
                  <a:cubicBezTo>
                    <a:pt x="387" y="115"/>
                    <a:pt x="387" y="115"/>
                    <a:pt x="387" y="115"/>
                  </a:cubicBezTo>
                  <a:cubicBezTo>
                    <a:pt x="386" y="117"/>
                    <a:pt x="383" y="119"/>
                    <a:pt x="381" y="118"/>
                  </a:cubicBezTo>
                  <a:cubicBezTo>
                    <a:pt x="361" y="113"/>
                    <a:pt x="361" y="113"/>
                    <a:pt x="361" y="113"/>
                  </a:cubicBezTo>
                  <a:cubicBezTo>
                    <a:pt x="354" y="140"/>
                    <a:pt x="354" y="140"/>
                    <a:pt x="354" y="140"/>
                  </a:cubicBezTo>
                  <a:cubicBezTo>
                    <a:pt x="353" y="142"/>
                    <a:pt x="350" y="144"/>
                    <a:pt x="348" y="143"/>
                  </a:cubicBezTo>
                  <a:cubicBezTo>
                    <a:pt x="336" y="140"/>
                    <a:pt x="336" y="140"/>
                    <a:pt x="336" y="140"/>
                  </a:cubicBezTo>
                  <a:cubicBezTo>
                    <a:pt x="333" y="139"/>
                    <a:pt x="331" y="137"/>
                    <a:pt x="332" y="134"/>
                  </a:cubicBezTo>
                  <a:cubicBezTo>
                    <a:pt x="339" y="107"/>
                    <a:pt x="339" y="107"/>
                    <a:pt x="339" y="107"/>
                  </a:cubicBezTo>
                  <a:cubicBezTo>
                    <a:pt x="320" y="102"/>
                    <a:pt x="320" y="102"/>
                    <a:pt x="320" y="102"/>
                  </a:cubicBezTo>
                  <a:cubicBezTo>
                    <a:pt x="317" y="101"/>
                    <a:pt x="315" y="98"/>
                    <a:pt x="316" y="96"/>
                  </a:cubicBezTo>
                  <a:moveTo>
                    <a:pt x="416" y="189"/>
                  </a:moveTo>
                  <a:cubicBezTo>
                    <a:pt x="398" y="220"/>
                    <a:pt x="398" y="220"/>
                    <a:pt x="398" y="220"/>
                  </a:cubicBezTo>
                  <a:cubicBezTo>
                    <a:pt x="354" y="195"/>
                    <a:pt x="304" y="181"/>
                    <a:pt x="254" y="181"/>
                  </a:cubicBezTo>
                  <a:cubicBezTo>
                    <a:pt x="203" y="181"/>
                    <a:pt x="153" y="195"/>
                    <a:pt x="109" y="220"/>
                  </a:cubicBezTo>
                  <a:cubicBezTo>
                    <a:pt x="91" y="189"/>
                    <a:pt x="91" y="189"/>
                    <a:pt x="91" y="189"/>
                  </a:cubicBezTo>
                  <a:cubicBezTo>
                    <a:pt x="140" y="161"/>
                    <a:pt x="196" y="146"/>
                    <a:pt x="254" y="146"/>
                  </a:cubicBezTo>
                  <a:cubicBezTo>
                    <a:pt x="311" y="146"/>
                    <a:pt x="367" y="161"/>
                    <a:pt x="416" y="189"/>
                  </a:cubicBezTo>
                  <a:moveTo>
                    <a:pt x="398" y="132"/>
                  </a:moveTo>
                  <a:cubicBezTo>
                    <a:pt x="404" y="121"/>
                    <a:pt x="417" y="111"/>
                    <a:pt x="430" y="113"/>
                  </a:cubicBezTo>
                  <a:cubicBezTo>
                    <a:pt x="434" y="114"/>
                    <a:pt x="438" y="116"/>
                    <a:pt x="440" y="118"/>
                  </a:cubicBezTo>
                  <a:cubicBezTo>
                    <a:pt x="439" y="113"/>
                    <a:pt x="440" y="108"/>
                    <a:pt x="442" y="104"/>
                  </a:cubicBezTo>
                  <a:cubicBezTo>
                    <a:pt x="443" y="104"/>
                    <a:pt x="450" y="90"/>
                    <a:pt x="473" y="88"/>
                  </a:cubicBezTo>
                  <a:cubicBezTo>
                    <a:pt x="473" y="88"/>
                    <a:pt x="473" y="88"/>
                    <a:pt x="473" y="88"/>
                  </a:cubicBezTo>
                  <a:cubicBezTo>
                    <a:pt x="474" y="89"/>
                    <a:pt x="474" y="89"/>
                    <a:pt x="474" y="90"/>
                  </a:cubicBezTo>
                  <a:cubicBezTo>
                    <a:pt x="424" y="175"/>
                    <a:pt x="424" y="175"/>
                    <a:pt x="424" y="175"/>
                  </a:cubicBezTo>
                  <a:cubicBezTo>
                    <a:pt x="424" y="175"/>
                    <a:pt x="424" y="176"/>
                    <a:pt x="423" y="175"/>
                  </a:cubicBezTo>
                  <a:cubicBezTo>
                    <a:pt x="423" y="175"/>
                    <a:pt x="423" y="175"/>
                    <a:pt x="423" y="175"/>
                  </a:cubicBezTo>
                  <a:cubicBezTo>
                    <a:pt x="417" y="171"/>
                    <a:pt x="415" y="163"/>
                    <a:pt x="419" y="157"/>
                  </a:cubicBezTo>
                  <a:cubicBezTo>
                    <a:pt x="420" y="155"/>
                    <a:pt x="421" y="153"/>
                    <a:pt x="423" y="152"/>
                  </a:cubicBezTo>
                  <a:cubicBezTo>
                    <a:pt x="418" y="151"/>
                    <a:pt x="407" y="148"/>
                    <a:pt x="398" y="133"/>
                  </a:cubicBezTo>
                  <a:cubicBezTo>
                    <a:pt x="397" y="133"/>
                    <a:pt x="397" y="132"/>
                    <a:pt x="398" y="132"/>
                  </a:cubicBezTo>
                  <a:moveTo>
                    <a:pt x="0" y="0"/>
                  </a:moveTo>
                  <a:cubicBezTo>
                    <a:pt x="0" y="0"/>
                    <a:pt x="0" y="80"/>
                    <a:pt x="0" y="334"/>
                  </a:cubicBezTo>
                  <a:cubicBezTo>
                    <a:pt x="0" y="592"/>
                    <a:pt x="254" y="688"/>
                    <a:pt x="254" y="688"/>
                  </a:cubicBezTo>
                  <a:cubicBezTo>
                    <a:pt x="254" y="688"/>
                    <a:pt x="507" y="592"/>
                    <a:pt x="507" y="334"/>
                  </a:cubicBezTo>
                  <a:cubicBezTo>
                    <a:pt x="507" y="80"/>
                    <a:pt x="507" y="0"/>
                    <a:pt x="507"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6"/>
            <p:cNvSpPr>
              <a:spLocks noEditPoints="1"/>
            </p:cNvSpPr>
            <p:nvPr userDrawn="1"/>
          </p:nvSpPr>
          <p:spPr bwMode="auto">
            <a:xfrm>
              <a:off x="2234" y="2073"/>
              <a:ext cx="2816" cy="462"/>
            </a:xfrm>
            <a:custGeom>
              <a:avLst/>
              <a:gdLst>
                <a:gd name="T0" fmla="*/ 1336 w 1371"/>
                <a:gd name="T1" fmla="*/ 123 h 224"/>
                <a:gd name="T2" fmla="*/ 1300 w 1371"/>
                <a:gd name="T3" fmla="*/ 88 h 224"/>
                <a:gd name="T4" fmla="*/ 1225 w 1371"/>
                <a:gd name="T5" fmla="*/ 141 h 224"/>
                <a:gd name="T6" fmla="*/ 1366 w 1371"/>
                <a:gd name="T7" fmla="*/ 182 h 224"/>
                <a:gd name="T8" fmla="*/ 1301 w 1371"/>
                <a:gd name="T9" fmla="*/ 194 h 224"/>
                <a:gd name="T10" fmla="*/ 1370 w 1371"/>
                <a:gd name="T11" fmla="*/ 146 h 224"/>
                <a:gd name="T12" fmla="*/ 1301 w 1371"/>
                <a:gd name="T13" fmla="*/ 59 h 224"/>
                <a:gd name="T14" fmla="*/ 1169 w 1371"/>
                <a:gd name="T15" fmla="*/ 123 h 224"/>
                <a:gd name="T16" fmla="*/ 1133 w 1371"/>
                <a:gd name="T17" fmla="*/ 88 h 224"/>
                <a:gd name="T18" fmla="*/ 1059 w 1371"/>
                <a:gd name="T19" fmla="*/ 141 h 224"/>
                <a:gd name="T20" fmla="*/ 1200 w 1371"/>
                <a:gd name="T21" fmla="*/ 182 h 224"/>
                <a:gd name="T22" fmla="*/ 1135 w 1371"/>
                <a:gd name="T23" fmla="*/ 194 h 224"/>
                <a:gd name="T24" fmla="*/ 1204 w 1371"/>
                <a:gd name="T25" fmla="*/ 146 h 224"/>
                <a:gd name="T26" fmla="*/ 1134 w 1371"/>
                <a:gd name="T27" fmla="*/ 59 h 224"/>
                <a:gd name="T28" fmla="*/ 912 w 1371"/>
                <a:gd name="T29" fmla="*/ 141 h 224"/>
                <a:gd name="T30" fmla="*/ 997 w 1371"/>
                <a:gd name="T31" fmla="*/ 133 h 224"/>
                <a:gd name="T32" fmla="*/ 953 w 1371"/>
                <a:gd name="T33" fmla="*/ 193 h 224"/>
                <a:gd name="T34" fmla="*/ 997 w 1371"/>
                <a:gd name="T35" fmla="*/ 82 h 224"/>
                <a:gd name="T36" fmla="*/ 948 w 1371"/>
                <a:gd name="T37" fmla="*/ 59 h 224"/>
                <a:gd name="T38" fmla="*/ 948 w 1371"/>
                <a:gd name="T39" fmla="*/ 223 h 224"/>
                <a:gd name="T40" fmla="*/ 997 w 1371"/>
                <a:gd name="T41" fmla="*/ 200 h 224"/>
                <a:gd name="T42" fmla="*/ 1031 w 1371"/>
                <a:gd name="T43" fmla="*/ 220 h 224"/>
                <a:gd name="T44" fmla="*/ 997 w 1371"/>
                <a:gd name="T45" fmla="*/ 4 h 224"/>
                <a:gd name="T46" fmla="*/ 749 w 1371"/>
                <a:gd name="T47" fmla="*/ 83 h 224"/>
                <a:gd name="T48" fmla="*/ 744 w 1371"/>
                <a:gd name="T49" fmla="*/ 64 h 224"/>
                <a:gd name="T50" fmla="*/ 713 w 1371"/>
                <a:gd name="T51" fmla="*/ 220 h 224"/>
                <a:gd name="T52" fmla="*/ 747 w 1371"/>
                <a:gd name="T53" fmla="*/ 139 h 224"/>
                <a:gd name="T54" fmla="*/ 787 w 1371"/>
                <a:gd name="T55" fmla="*/ 90 h 224"/>
                <a:gd name="T56" fmla="*/ 817 w 1371"/>
                <a:gd name="T57" fmla="*/ 220 h 224"/>
                <a:gd name="T58" fmla="*/ 851 w 1371"/>
                <a:gd name="T59" fmla="*/ 116 h 224"/>
                <a:gd name="T60" fmla="*/ 642 w 1371"/>
                <a:gd name="T61" fmla="*/ 64 h 224"/>
                <a:gd name="T62" fmla="*/ 633 w 1371"/>
                <a:gd name="T63" fmla="*/ 180 h 224"/>
                <a:gd name="T64" fmla="*/ 572 w 1371"/>
                <a:gd name="T65" fmla="*/ 156 h 224"/>
                <a:gd name="T66" fmla="*/ 539 w 1371"/>
                <a:gd name="T67" fmla="*/ 64 h 224"/>
                <a:gd name="T68" fmla="*/ 594 w 1371"/>
                <a:gd name="T69" fmla="*/ 224 h 224"/>
                <a:gd name="T70" fmla="*/ 644 w 1371"/>
                <a:gd name="T71" fmla="*/ 200 h 224"/>
                <a:gd name="T72" fmla="*/ 676 w 1371"/>
                <a:gd name="T73" fmla="*/ 220 h 224"/>
                <a:gd name="T74" fmla="*/ 642 w 1371"/>
                <a:gd name="T75" fmla="*/ 64 h 224"/>
                <a:gd name="T76" fmla="*/ 398 w 1371"/>
                <a:gd name="T77" fmla="*/ 45 h 224"/>
                <a:gd name="T78" fmla="*/ 398 w 1371"/>
                <a:gd name="T79" fmla="*/ 189 h 224"/>
                <a:gd name="T80" fmla="*/ 370 w 1371"/>
                <a:gd name="T81" fmla="*/ 45 h 224"/>
                <a:gd name="T82" fmla="*/ 335 w 1371"/>
                <a:gd name="T83" fmla="*/ 15 h 224"/>
                <a:gd name="T84" fmla="*/ 399 w 1371"/>
                <a:gd name="T85" fmla="*/ 220 h 224"/>
                <a:gd name="T86" fmla="*/ 399 w 1371"/>
                <a:gd name="T87" fmla="*/ 15 h 224"/>
                <a:gd name="T88" fmla="*/ 261 w 1371"/>
                <a:gd name="T89" fmla="*/ 42 h 224"/>
                <a:gd name="T90" fmla="*/ 240 w 1371"/>
                <a:gd name="T91" fmla="*/ 10 h 224"/>
                <a:gd name="T92" fmla="*/ 184 w 1371"/>
                <a:gd name="T93" fmla="*/ 72 h 224"/>
                <a:gd name="T94" fmla="*/ 161 w 1371"/>
                <a:gd name="T95" fmla="*/ 98 h 224"/>
                <a:gd name="T96" fmla="*/ 184 w 1371"/>
                <a:gd name="T97" fmla="*/ 220 h 224"/>
                <a:gd name="T98" fmla="*/ 216 w 1371"/>
                <a:gd name="T99" fmla="*/ 98 h 224"/>
                <a:gd name="T100" fmla="*/ 255 w 1371"/>
                <a:gd name="T101" fmla="*/ 72 h 224"/>
                <a:gd name="T102" fmla="*/ 216 w 1371"/>
                <a:gd name="T103" fmla="*/ 70 h 224"/>
                <a:gd name="T104" fmla="*/ 113 w 1371"/>
                <a:gd name="T105" fmla="*/ 146 h 224"/>
                <a:gd name="T106" fmla="*/ 32 w 1371"/>
                <a:gd name="T107" fmla="*/ 146 h 224"/>
                <a:gd name="T108" fmla="*/ 113 w 1371"/>
                <a:gd name="T109" fmla="*/ 146 h 224"/>
                <a:gd name="T110" fmla="*/ 73 w 1371"/>
                <a:gd name="T111" fmla="*/ 68 h 224"/>
                <a:gd name="T112" fmla="*/ 73 w 1371"/>
                <a:gd name="T113" fmla="*/ 22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1" h="224">
                  <a:moveTo>
                    <a:pt x="1300" y="88"/>
                  </a:moveTo>
                  <a:cubicBezTo>
                    <a:pt x="1321" y="88"/>
                    <a:pt x="1334" y="102"/>
                    <a:pt x="1336" y="123"/>
                  </a:cubicBezTo>
                  <a:cubicBezTo>
                    <a:pt x="1260" y="123"/>
                    <a:pt x="1260" y="123"/>
                    <a:pt x="1260" y="123"/>
                  </a:cubicBezTo>
                  <a:cubicBezTo>
                    <a:pt x="1264" y="101"/>
                    <a:pt x="1279" y="88"/>
                    <a:pt x="1300" y="88"/>
                  </a:cubicBezTo>
                  <a:moveTo>
                    <a:pt x="1301" y="59"/>
                  </a:moveTo>
                  <a:cubicBezTo>
                    <a:pt x="1256" y="59"/>
                    <a:pt x="1225" y="93"/>
                    <a:pt x="1225" y="141"/>
                  </a:cubicBezTo>
                  <a:cubicBezTo>
                    <a:pt x="1225" y="192"/>
                    <a:pt x="1258" y="223"/>
                    <a:pt x="1302" y="223"/>
                  </a:cubicBezTo>
                  <a:cubicBezTo>
                    <a:pt x="1333" y="223"/>
                    <a:pt x="1359" y="205"/>
                    <a:pt x="1366" y="182"/>
                  </a:cubicBezTo>
                  <a:cubicBezTo>
                    <a:pt x="1339" y="167"/>
                    <a:pt x="1339" y="167"/>
                    <a:pt x="1339" y="167"/>
                  </a:cubicBezTo>
                  <a:cubicBezTo>
                    <a:pt x="1332" y="186"/>
                    <a:pt x="1318" y="194"/>
                    <a:pt x="1301" y="194"/>
                  </a:cubicBezTo>
                  <a:cubicBezTo>
                    <a:pt x="1278" y="194"/>
                    <a:pt x="1261" y="177"/>
                    <a:pt x="1259" y="146"/>
                  </a:cubicBezTo>
                  <a:cubicBezTo>
                    <a:pt x="1370" y="146"/>
                    <a:pt x="1370" y="146"/>
                    <a:pt x="1370" y="146"/>
                  </a:cubicBezTo>
                  <a:cubicBezTo>
                    <a:pt x="1370" y="137"/>
                    <a:pt x="1370" y="137"/>
                    <a:pt x="1370" y="137"/>
                  </a:cubicBezTo>
                  <a:cubicBezTo>
                    <a:pt x="1371" y="94"/>
                    <a:pt x="1345" y="59"/>
                    <a:pt x="1301" y="59"/>
                  </a:cubicBezTo>
                  <a:moveTo>
                    <a:pt x="1133" y="88"/>
                  </a:moveTo>
                  <a:cubicBezTo>
                    <a:pt x="1155" y="88"/>
                    <a:pt x="1167" y="102"/>
                    <a:pt x="1169" y="123"/>
                  </a:cubicBezTo>
                  <a:cubicBezTo>
                    <a:pt x="1094" y="123"/>
                    <a:pt x="1094" y="123"/>
                    <a:pt x="1094" y="123"/>
                  </a:cubicBezTo>
                  <a:cubicBezTo>
                    <a:pt x="1098" y="101"/>
                    <a:pt x="1113" y="88"/>
                    <a:pt x="1133" y="88"/>
                  </a:cubicBezTo>
                  <a:moveTo>
                    <a:pt x="1134" y="59"/>
                  </a:moveTo>
                  <a:cubicBezTo>
                    <a:pt x="1089" y="59"/>
                    <a:pt x="1059" y="93"/>
                    <a:pt x="1059" y="141"/>
                  </a:cubicBezTo>
                  <a:cubicBezTo>
                    <a:pt x="1059" y="192"/>
                    <a:pt x="1091" y="223"/>
                    <a:pt x="1135" y="223"/>
                  </a:cubicBezTo>
                  <a:cubicBezTo>
                    <a:pt x="1167" y="223"/>
                    <a:pt x="1193" y="205"/>
                    <a:pt x="1200" y="182"/>
                  </a:cubicBezTo>
                  <a:cubicBezTo>
                    <a:pt x="1173" y="167"/>
                    <a:pt x="1173" y="167"/>
                    <a:pt x="1173" y="167"/>
                  </a:cubicBezTo>
                  <a:cubicBezTo>
                    <a:pt x="1166" y="186"/>
                    <a:pt x="1152" y="194"/>
                    <a:pt x="1135" y="194"/>
                  </a:cubicBezTo>
                  <a:cubicBezTo>
                    <a:pt x="1112" y="194"/>
                    <a:pt x="1095" y="177"/>
                    <a:pt x="1092" y="146"/>
                  </a:cubicBezTo>
                  <a:cubicBezTo>
                    <a:pt x="1204" y="146"/>
                    <a:pt x="1204" y="146"/>
                    <a:pt x="1204" y="146"/>
                  </a:cubicBezTo>
                  <a:cubicBezTo>
                    <a:pt x="1204" y="137"/>
                    <a:pt x="1204" y="137"/>
                    <a:pt x="1204" y="137"/>
                  </a:cubicBezTo>
                  <a:cubicBezTo>
                    <a:pt x="1204" y="94"/>
                    <a:pt x="1179" y="59"/>
                    <a:pt x="1134" y="59"/>
                  </a:cubicBezTo>
                  <a:moveTo>
                    <a:pt x="953" y="193"/>
                  </a:moveTo>
                  <a:cubicBezTo>
                    <a:pt x="928" y="193"/>
                    <a:pt x="912" y="175"/>
                    <a:pt x="912" y="141"/>
                  </a:cubicBezTo>
                  <a:cubicBezTo>
                    <a:pt x="912" y="107"/>
                    <a:pt x="928" y="89"/>
                    <a:pt x="953" y="89"/>
                  </a:cubicBezTo>
                  <a:cubicBezTo>
                    <a:pt x="977" y="89"/>
                    <a:pt x="995" y="104"/>
                    <a:pt x="997" y="133"/>
                  </a:cubicBezTo>
                  <a:cubicBezTo>
                    <a:pt x="997" y="149"/>
                    <a:pt x="997" y="149"/>
                    <a:pt x="997" y="149"/>
                  </a:cubicBezTo>
                  <a:cubicBezTo>
                    <a:pt x="995" y="179"/>
                    <a:pt x="977" y="193"/>
                    <a:pt x="953" y="193"/>
                  </a:cubicBezTo>
                  <a:moveTo>
                    <a:pt x="997" y="4"/>
                  </a:moveTo>
                  <a:cubicBezTo>
                    <a:pt x="997" y="82"/>
                    <a:pt x="997" y="82"/>
                    <a:pt x="997" y="82"/>
                  </a:cubicBezTo>
                  <a:cubicBezTo>
                    <a:pt x="995" y="82"/>
                    <a:pt x="995" y="82"/>
                    <a:pt x="995" y="82"/>
                  </a:cubicBezTo>
                  <a:cubicBezTo>
                    <a:pt x="986" y="69"/>
                    <a:pt x="971" y="59"/>
                    <a:pt x="948" y="59"/>
                  </a:cubicBezTo>
                  <a:cubicBezTo>
                    <a:pt x="910" y="59"/>
                    <a:pt x="877" y="90"/>
                    <a:pt x="877" y="141"/>
                  </a:cubicBezTo>
                  <a:cubicBezTo>
                    <a:pt x="877" y="192"/>
                    <a:pt x="910" y="223"/>
                    <a:pt x="948" y="223"/>
                  </a:cubicBezTo>
                  <a:cubicBezTo>
                    <a:pt x="971" y="223"/>
                    <a:pt x="986" y="214"/>
                    <a:pt x="995" y="200"/>
                  </a:cubicBezTo>
                  <a:cubicBezTo>
                    <a:pt x="997" y="200"/>
                    <a:pt x="997" y="200"/>
                    <a:pt x="997" y="200"/>
                  </a:cubicBezTo>
                  <a:cubicBezTo>
                    <a:pt x="997" y="220"/>
                    <a:pt x="997" y="220"/>
                    <a:pt x="997" y="220"/>
                  </a:cubicBezTo>
                  <a:cubicBezTo>
                    <a:pt x="1031" y="220"/>
                    <a:pt x="1031" y="220"/>
                    <a:pt x="1031" y="220"/>
                  </a:cubicBezTo>
                  <a:cubicBezTo>
                    <a:pt x="1031" y="0"/>
                    <a:pt x="1031" y="0"/>
                    <a:pt x="1031" y="0"/>
                  </a:cubicBezTo>
                  <a:lnTo>
                    <a:pt x="997" y="4"/>
                  </a:lnTo>
                  <a:close/>
                  <a:moveTo>
                    <a:pt x="795" y="59"/>
                  </a:moveTo>
                  <a:cubicBezTo>
                    <a:pt x="774" y="59"/>
                    <a:pt x="757" y="70"/>
                    <a:pt x="749" y="83"/>
                  </a:cubicBezTo>
                  <a:cubicBezTo>
                    <a:pt x="746" y="83"/>
                    <a:pt x="746" y="83"/>
                    <a:pt x="746" y="83"/>
                  </a:cubicBezTo>
                  <a:cubicBezTo>
                    <a:pt x="744" y="64"/>
                    <a:pt x="744" y="64"/>
                    <a:pt x="744" y="64"/>
                  </a:cubicBezTo>
                  <a:cubicBezTo>
                    <a:pt x="713" y="64"/>
                    <a:pt x="713" y="64"/>
                    <a:pt x="713" y="64"/>
                  </a:cubicBezTo>
                  <a:cubicBezTo>
                    <a:pt x="713" y="220"/>
                    <a:pt x="713" y="220"/>
                    <a:pt x="713" y="220"/>
                  </a:cubicBezTo>
                  <a:cubicBezTo>
                    <a:pt x="747" y="220"/>
                    <a:pt x="747" y="220"/>
                    <a:pt x="747" y="220"/>
                  </a:cubicBezTo>
                  <a:cubicBezTo>
                    <a:pt x="747" y="139"/>
                    <a:pt x="747" y="139"/>
                    <a:pt x="747" y="139"/>
                  </a:cubicBezTo>
                  <a:cubicBezTo>
                    <a:pt x="747" y="122"/>
                    <a:pt x="751" y="110"/>
                    <a:pt x="757" y="103"/>
                  </a:cubicBezTo>
                  <a:cubicBezTo>
                    <a:pt x="764" y="95"/>
                    <a:pt x="775" y="90"/>
                    <a:pt x="787" y="90"/>
                  </a:cubicBezTo>
                  <a:cubicBezTo>
                    <a:pt x="807" y="90"/>
                    <a:pt x="817" y="100"/>
                    <a:pt x="817" y="128"/>
                  </a:cubicBezTo>
                  <a:cubicBezTo>
                    <a:pt x="817" y="220"/>
                    <a:pt x="817" y="220"/>
                    <a:pt x="817" y="220"/>
                  </a:cubicBezTo>
                  <a:cubicBezTo>
                    <a:pt x="851" y="220"/>
                    <a:pt x="851" y="220"/>
                    <a:pt x="851" y="220"/>
                  </a:cubicBezTo>
                  <a:cubicBezTo>
                    <a:pt x="851" y="116"/>
                    <a:pt x="851" y="116"/>
                    <a:pt x="851" y="116"/>
                  </a:cubicBezTo>
                  <a:cubicBezTo>
                    <a:pt x="851" y="73"/>
                    <a:pt x="825" y="59"/>
                    <a:pt x="795" y="59"/>
                  </a:cubicBezTo>
                  <a:moveTo>
                    <a:pt x="642" y="64"/>
                  </a:moveTo>
                  <a:cubicBezTo>
                    <a:pt x="642" y="145"/>
                    <a:pt x="642" y="145"/>
                    <a:pt x="642" y="145"/>
                  </a:cubicBezTo>
                  <a:cubicBezTo>
                    <a:pt x="642" y="162"/>
                    <a:pt x="639" y="173"/>
                    <a:pt x="633" y="180"/>
                  </a:cubicBezTo>
                  <a:cubicBezTo>
                    <a:pt x="625" y="189"/>
                    <a:pt x="614" y="194"/>
                    <a:pt x="602" y="194"/>
                  </a:cubicBezTo>
                  <a:cubicBezTo>
                    <a:pt x="583" y="194"/>
                    <a:pt x="572" y="184"/>
                    <a:pt x="572" y="156"/>
                  </a:cubicBezTo>
                  <a:cubicBezTo>
                    <a:pt x="572" y="64"/>
                    <a:pt x="572" y="64"/>
                    <a:pt x="572" y="64"/>
                  </a:cubicBezTo>
                  <a:cubicBezTo>
                    <a:pt x="539" y="64"/>
                    <a:pt x="539" y="64"/>
                    <a:pt x="539" y="64"/>
                  </a:cubicBezTo>
                  <a:cubicBezTo>
                    <a:pt x="539" y="168"/>
                    <a:pt x="539" y="168"/>
                    <a:pt x="539" y="168"/>
                  </a:cubicBezTo>
                  <a:cubicBezTo>
                    <a:pt x="539" y="210"/>
                    <a:pt x="565" y="224"/>
                    <a:pt x="594" y="224"/>
                  </a:cubicBezTo>
                  <a:cubicBezTo>
                    <a:pt x="615" y="224"/>
                    <a:pt x="633" y="214"/>
                    <a:pt x="641" y="200"/>
                  </a:cubicBezTo>
                  <a:cubicBezTo>
                    <a:pt x="644" y="200"/>
                    <a:pt x="644" y="200"/>
                    <a:pt x="644" y="200"/>
                  </a:cubicBezTo>
                  <a:cubicBezTo>
                    <a:pt x="645" y="220"/>
                    <a:pt x="645" y="220"/>
                    <a:pt x="645" y="220"/>
                  </a:cubicBezTo>
                  <a:cubicBezTo>
                    <a:pt x="676" y="220"/>
                    <a:pt x="676" y="220"/>
                    <a:pt x="676" y="220"/>
                  </a:cubicBezTo>
                  <a:cubicBezTo>
                    <a:pt x="676" y="64"/>
                    <a:pt x="676" y="64"/>
                    <a:pt x="676" y="64"/>
                  </a:cubicBezTo>
                  <a:lnTo>
                    <a:pt x="642" y="64"/>
                  </a:lnTo>
                  <a:close/>
                  <a:moveTo>
                    <a:pt x="370" y="45"/>
                  </a:moveTo>
                  <a:cubicBezTo>
                    <a:pt x="398" y="45"/>
                    <a:pt x="398" y="45"/>
                    <a:pt x="398" y="45"/>
                  </a:cubicBezTo>
                  <a:cubicBezTo>
                    <a:pt x="454" y="45"/>
                    <a:pt x="474" y="70"/>
                    <a:pt x="474" y="117"/>
                  </a:cubicBezTo>
                  <a:cubicBezTo>
                    <a:pt x="474" y="164"/>
                    <a:pt x="454" y="189"/>
                    <a:pt x="398" y="189"/>
                  </a:cubicBezTo>
                  <a:cubicBezTo>
                    <a:pt x="370" y="189"/>
                    <a:pt x="370" y="189"/>
                    <a:pt x="370" y="189"/>
                  </a:cubicBezTo>
                  <a:lnTo>
                    <a:pt x="370" y="45"/>
                  </a:lnTo>
                  <a:close/>
                  <a:moveTo>
                    <a:pt x="399" y="15"/>
                  </a:moveTo>
                  <a:cubicBezTo>
                    <a:pt x="335" y="15"/>
                    <a:pt x="335" y="15"/>
                    <a:pt x="335" y="15"/>
                  </a:cubicBezTo>
                  <a:cubicBezTo>
                    <a:pt x="335" y="220"/>
                    <a:pt x="335" y="220"/>
                    <a:pt x="335" y="220"/>
                  </a:cubicBezTo>
                  <a:cubicBezTo>
                    <a:pt x="399" y="220"/>
                    <a:pt x="399" y="220"/>
                    <a:pt x="399" y="220"/>
                  </a:cubicBezTo>
                  <a:cubicBezTo>
                    <a:pt x="475" y="220"/>
                    <a:pt x="510" y="180"/>
                    <a:pt x="510" y="117"/>
                  </a:cubicBezTo>
                  <a:cubicBezTo>
                    <a:pt x="510" y="54"/>
                    <a:pt x="475" y="15"/>
                    <a:pt x="399" y="15"/>
                  </a:cubicBezTo>
                  <a:moveTo>
                    <a:pt x="243" y="39"/>
                  </a:moveTo>
                  <a:cubicBezTo>
                    <a:pt x="249" y="39"/>
                    <a:pt x="256" y="40"/>
                    <a:pt x="261" y="42"/>
                  </a:cubicBezTo>
                  <a:cubicBezTo>
                    <a:pt x="261" y="13"/>
                    <a:pt x="261" y="13"/>
                    <a:pt x="261" y="13"/>
                  </a:cubicBezTo>
                  <a:cubicBezTo>
                    <a:pt x="256" y="11"/>
                    <a:pt x="249" y="10"/>
                    <a:pt x="240" y="10"/>
                  </a:cubicBezTo>
                  <a:cubicBezTo>
                    <a:pt x="214" y="10"/>
                    <a:pt x="184" y="23"/>
                    <a:pt x="184" y="67"/>
                  </a:cubicBezTo>
                  <a:cubicBezTo>
                    <a:pt x="184" y="72"/>
                    <a:pt x="184" y="72"/>
                    <a:pt x="184" y="72"/>
                  </a:cubicBezTo>
                  <a:cubicBezTo>
                    <a:pt x="161" y="72"/>
                    <a:pt x="161" y="72"/>
                    <a:pt x="161" y="72"/>
                  </a:cubicBezTo>
                  <a:cubicBezTo>
                    <a:pt x="161" y="98"/>
                    <a:pt x="161" y="98"/>
                    <a:pt x="161" y="98"/>
                  </a:cubicBezTo>
                  <a:cubicBezTo>
                    <a:pt x="184" y="98"/>
                    <a:pt x="184" y="98"/>
                    <a:pt x="184" y="98"/>
                  </a:cubicBezTo>
                  <a:cubicBezTo>
                    <a:pt x="184" y="220"/>
                    <a:pt x="184" y="220"/>
                    <a:pt x="184" y="220"/>
                  </a:cubicBezTo>
                  <a:cubicBezTo>
                    <a:pt x="216" y="220"/>
                    <a:pt x="216" y="220"/>
                    <a:pt x="216" y="220"/>
                  </a:cubicBezTo>
                  <a:cubicBezTo>
                    <a:pt x="216" y="98"/>
                    <a:pt x="216" y="98"/>
                    <a:pt x="216" y="98"/>
                  </a:cubicBezTo>
                  <a:cubicBezTo>
                    <a:pt x="255" y="98"/>
                    <a:pt x="255" y="98"/>
                    <a:pt x="255" y="98"/>
                  </a:cubicBezTo>
                  <a:cubicBezTo>
                    <a:pt x="255" y="72"/>
                    <a:pt x="255" y="72"/>
                    <a:pt x="255" y="72"/>
                  </a:cubicBezTo>
                  <a:cubicBezTo>
                    <a:pt x="216" y="72"/>
                    <a:pt x="216" y="72"/>
                    <a:pt x="216" y="72"/>
                  </a:cubicBezTo>
                  <a:cubicBezTo>
                    <a:pt x="216" y="70"/>
                    <a:pt x="216" y="70"/>
                    <a:pt x="216" y="70"/>
                  </a:cubicBezTo>
                  <a:cubicBezTo>
                    <a:pt x="216" y="49"/>
                    <a:pt x="225" y="39"/>
                    <a:pt x="243" y="39"/>
                  </a:cubicBezTo>
                  <a:moveTo>
                    <a:pt x="113" y="146"/>
                  </a:moveTo>
                  <a:cubicBezTo>
                    <a:pt x="113" y="177"/>
                    <a:pt x="98" y="195"/>
                    <a:pt x="73" y="195"/>
                  </a:cubicBezTo>
                  <a:cubicBezTo>
                    <a:pt x="48" y="195"/>
                    <a:pt x="32" y="177"/>
                    <a:pt x="32" y="146"/>
                  </a:cubicBezTo>
                  <a:cubicBezTo>
                    <a:pt x="32" y="114"/>
                    <a:pt x="48" y="96"/>
                    <a:pt x="73" y="96"/>
                  </a:cubicBezTo>
                  <a:cubicBezTo>
                    <a:pt x="98" y="96"/>
                    <a:pt x="113" y="114"/>
                    <a:pt x="113" y="146"/>
                  </a:cubicBezTo>
                  <a:moveTo>
                    <a:pt x="145" y="146"/>
                  </a:moveTo>
                  <a:cubicBezTo>
                    <a:pt x="145" y="98"/>
                    <a:pt x="116" y="68"/>
                    <a:pt x="73" y="68"/>
                  </a:cubicBezTo>
                  <a:cubicBezTo>
                    <a:pt x="30" y="68"/>
                    <a:pt x="0" y="98"/>
                    <a:pt x="0" y="146"/>
                  </a:cubicBezTo>
                  <a:cubicBezTo>
                    <a:pt x="0" y="193"/>
                    <a:pt x="30" y="223"/>
                    <a:pt x="73" y="223"/>
                  </a:cubicBezTo>
                  <a:cubicBezTo>
                    <a:pt x="116" y="223"/>
                    <a:pt x="145" y="193"/>
                    <a:pt x="145" y="146"/>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7"/>
            <p:cNvSpPr>
              <a:spLocks noEditPoints="1"/>
            </p:cNvSpPr>
            <p:nvPr userDrawn="1"/>
          </p:nvSpPr>
          <p:spPr bwMode="auto">
            <a:xfrm>
              <a:off x="2244" y="1431"/>
              <a:ext cx="2808" cy="585"/>
            </a:xfrm>
            <a:custGeom>
              <a:avLst/>
              <a:gdLst>
                <a:gd name="T0" fmla="*/ 1332 w 1367"/>
                <a:gd name="T1" fmla="*/ 69 h 284"/>
                <a:gd name="T2" fmla="*/ 1251 w 1367"/>
                <a:gd name="T3" fmla="*/ 69 h 284"/>
                <a:gd name="T4" fmla="*/ 1272 w 1367"/>
                <a:gd name="T5" fmla="*/ 226 h 284"/>
                <a:gd name="T6" fmla="*/ 1286 w 1367"/>
                <a:gd name="T7" fmla="*/ 284 h 284"/>
                <a:gd name="T8" fmla="*/ 1355 w 1367"/>
                <a:gd name="T9" fmla="*/ 100 h 284"/>
                <a:gd name="T10" fmla="*/ 1161 w 1367"/>
                <a:gd name="T11" fmla="*/ 164 h 284"/>
                <a:gd name="T12" fmla="*/ 1199 w 1367"/>
                <a:gd name="T13" fmla="*/ 96 h 284"/>
                <a:gd name="T14" fmla="*/ 1160 w 1367"/>
                <a:gd name="T15" fmla="*/ 69 h 284"/>
                <a:gd name="T16" fmla="*/ 1127 w 1367"/>
                <a:gd name="T17" fmla="*/ 29 h 284"/>
                <a:gd name="T18" fmla="*/ 1107 w 1367"/>
                <a:gd name="T19" fmla="*/ 69 h 284"/>
                <a:gd name="T20" fmla="*/ 1127 w 1367"/>
                <a:gd name="T21" fmla="*/ 96 h 284"/>
                <a:gd name="T22" fmla="*/ 1184 w 1367"/>
                <a:gd name="T23" fmla="*/ 227 h 284"/>
                <a:gd name="T24" fmla="*/ 1207 w 1367"/>
                <a:gd name="T25" fmla="*/ 194 h 284"/>
                <a:gd name="T26" fmla="*/ 1161 w 1367"/>
                <a:gd name="T27" fmla="*/ 164 h 284"/>
                <a:gd name="T28" fmla="*/ 1045 w 1367"/>
                <a:gd name="T29" fmla="*/ 69 h 284"/>
                <a:gd name="T30" fmla="*/ 1079 w 1367"/>
                <a:gd name="T31" fmla="*/ 225 h 284"/>
                <a:gd name="T32" fmla="*/ 1084 w 1367"/>
                <a:gd name="T33" fmla="*/ 22 h 284"/>
                <a:gd name="T34" fmla="*/ 1040 w 1367"/>
                <a:gd name="T35" fmla="*/ 22 h 284"/>
                <a:gd name="T36" fmla="*/ 1084 w 1367"/>
                <a:gd name="T37" fmla="*/ 22 h 284"/>
                <a:gd name="T38" fmla="*/ 887 w 1367"/>
                <a:gd name="T39" fmla="*/ 198 h 284"/>
                <a:gd name="T40" fmla="*/ 1011 w 1367"/>
                <a:gd name="T41" fmla="*/ 178 h 284"/>
                <a:gd name="T42" fmla="*/ 925 w 1367"/>
                <a:gd name="T43" fmla="*/ 108 h 284"/>
                <a:gd name="T44" fmla="*/ 992 w 1367"/>
                <a:gd name="T45" fmla="*/ 112 h 284"/>
                <a:gd name="T46" fmla="*/ 950 w 1367"/>
                <a:gd name="T47" fmla="*/ 64 h 284"/>
                <a:gd name="T48" fmla="*/ 945 w 1367"/>
                <a:gd name="T49" fmla="*/ 158 h 284"/>
                <a:gd name="T50" fmla="*/ 950 w 1367"/>
                <a:gd name="T51" fmla="*/ 200 h 284"/>
                <a:gd name="T52" fmla="*/ 864 w 1367"/>
                <a:gd name="T53" fmla="*/ 64 h 284"/>
                <a:gd name="T54" fmla="*/ 821 w 1367"/>
                <a:gd name="T55" fmla="*/ 92 h 284"/>
                <a:gd name="T56" fmla="*/ 788 w 1367"/>
                <a:gd name="T57" fmla="*/ 69 h 284"/>
                <a:gd name="T58" fmla="*/ 822 w 1367"/>
                <a:gd name="T59" fmla="*/ 225 h 284"/>
                <a:gd name="T60" fmla="*/ 860 w 1367"/>
                <a:gd name="T61" fmla="*/ 96 h 284"/>
                <a:gd name="T62" fmla="*/ 875 w 1367"/>
                <a:gd name="T63" fmla="*/ 66 h 284"/>
                <a:gd name="T64" fmla="*/ 684 w 1367"/>
                <a:gd name="T65" fmla="*/ 93 h 284"/>
                <a:gd name="T66" fmla="*/ 645 w 1367"/>
                <a:gd name="T67" fmla="*/ 128 h 284"/>
                <a:gd name="T68" fmla="*/ 685 w 1367"/>
                <a:gd name="T69" fmla="*/ 64 h 284"/>
                <a:gd name="T70" fmla="*/ 686 w 1367"/>
                <a:gd name="T71" fmla="*/ 228 h 284"/>
                <a:gd name="T72" fmla="*/ 724 w 1367"/>
                <a:gd name="T73" fmla="*/ 172 h 284"/>
                <a:gd name="T74" fmla="*/ 643 w 1367"/>
                <a:gd name="T75" fmla="*/ 151 h 284"/>
                <a:gd name="T76" fmla="*/ 755 w 1367"/>
                <a:gd name="T77" fmla="*/ 142 h 284"/>
                <a:gd name="T78" fmla="*/ 563 w 1367"/>
                <a:gd name="T79" fmla="*/ 69 h 284"/>
                <a:gd name="T80" fmla="*/ 482 w 1367"/>
                <a:gd name="T81" fmla="*/ 69 h 284"/>
                <a:gd name="T82" fmla="*/ 503 w 1367"/>
                <a:gd name="T83" fmla="*/ 225 h 284"/>
                <a:gd name="T84" fmla="*/ 599 w 1367"/>
                <a:gd name="T85" fmla="*/ 69 h 284"/>
                <a:gd name="T86" fmla="*/ 418 w 1367"/>
                <a:gd name="T87" fmla="*/ 69 h 284"/>
                <a:gd name="T88" fmla="*/ 384 w 1367"/>
                <a:gd name="T89" fmla="*/ 225 h 284"/>
                <a:gd name="T90" fmla="*/ 418 w 1367"/>
                <a:gd name="T91" fmla="*/ 69 h 284"/>
                <a:gd name="T92" fmla="*/ 401 w 1367"/>
                <a:gd name="T93" fmla="*/ 0 h 284"/>
                <a:gd name="T94" fmla="*/ 401 w 1367"/>
                <a:gd name="T95" fmla="*/ 43 h 284"/>
                <a:gd name="T96" fmla="*/ 287 w 1367"/>
                <a:gd name="T97" fmla="*/ 64 h 284"/>
                <a:gd name="T98" fmla="*/ 238 w 1367"/>
                <a:gd name="T99" fmla="*/ 88 h 284"/>
                <a:gd name="T100" fmla="*/ 205 w 1367"/>
                <a:gd name="T101" fmla="*/ 69 h 284"/>
                <a:gd name="T102" fmla="*/ 239 w 1367"/>
                <a:gd name="T103" fmla="*/ 225 h 284"/>
                <a:gd name="T104" fmla="*/ 249 w 1367"/>
                <a:gd name="T105" fmla="*/ 108 h 284"/>
                <a:gd name="T106" fmla="*/ 309 w 1367"/>
                <a:gd name="T107" fmla="*/ 133 h 284"/>
                <a:gd name="T108" fmla="*/ 343 w 1367"/>
                <a:gd name="T109" fmla="*/ 225 h 284"/>
                <a:gd name="T110" fmla="*/ 287 w 1367"/>
                <a:gd name="T111" fmla="*/ 64 h 284"/>
                <a:gd name="T112" fmla="*/ 36 w 1367"/>
                <a:gd name="T113" fmla="*/ 20 h 284"/>
                <a:gd name="T114" fmla="*/ 0 w 1367"/>
                <a:gd name="T115" fmla="*/ 142 h 284"/>
                <a:gd name="T116" fmla="*/ 165 w 1367"/>
                <a:gd name="T117" fmla="*/ 142 h 284"/>
                <a:gd name="T118" fmla="*/ 129 w 1367"/>
                <a:gd name="T119" fmla="*/ 20 h 284"/>
                <a:gd name="T120" fmla="*/ 82 w 1367"/>
                <a:gd name="T121" fmla="*/ 19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7" h="284">
                  <a:moveTo>
                    <a:pt x="1367" y="69"/>
                  </a:moveTo>
                  <a:cubicBezTo>
                    <a:pt x="1332" y="69"/>
                    <a:pt x="1332" y="69"/>
                    <a:pt x="1332" y="69"/>
                  </a:cubicBezTo>
                  <a:cubicBezTo>
                    <a:pt x="1291" y="189"/>
                    <a:pt x="1291" y="189"/>
                    <a:pt x="1291" y="189"/>
                  </a:cubicBezTo>
                  <a:cubicBezTo>
                    <a:pt x="1251" y="69"/>
                    <a:pt x="1251" y="69"/>
                    <a:pt x="1251" y="69"/>
                  </a:cubicBezTo>
                  <a:cubicBezTo>
                    <a:pt x="1212" y="69"/>
                    <a:pt x="1212" y="69"/>
                    <a:pt x="1212" y="69"/>
                  </a:cubicBezTo>
                  <a:cubicBezTo>
                    <a:pt x="1272" y="226"/>
                    <a:pt x="1272" y="226"/>
                    <a:pt x="1272" y="226"/>
                  </a:cubicBezTo>
                  <a:cubicBezTo>
                    <a:pt x="1251" y="284"/>
                    <a:pt x="1251" y="284"/>
                    <a:pt x="1251" y="284"/>
                  </a:cubicBezTo>
                  <a:cubicBezTo>
                    <a:pt x="1286" y="284"/>
                    <a:pt x="1286" y="284"/>
                    <a:pt x="1286" y="284"/>
                  </a:cubicBezTo>
                  <a:cubicBezTo>
                    <a:pt x="1355" y="100"/>
                    <a:pt x="1355" y="100"/>
                    <a:pt x="1355" y="100"/>
                  </a:cubicBezTo>
                  <a:cubicBezTo>
                    <a:pt x="1355" y="100"/>
                    <a:pt x="1355" y="100"/>
                    <a:pt x="1355" y="100"/>
                  </a:cubicBezTo>
                  <a:lnTo>
                    <a:pt x="1367" y="69"/>
                  </a:lnTo>
                  <a:close/>
                  <a:moveTo>
                    <a:pt x="1161" y="164"/>
                  </a:moveTo>
                  <a:cubicBezTo>
                    <a:pt x="1161" y="96"/>
                    <a:pt x="1161" y="96"/>
                    <a:pt x="1161" y="96"/>
                  </a:cubicBezTo>
                  <a:cubicBezTo>
                    <a:pt x="1199" y="96"/>
                    <a:pt x="1199" y="96"/>
                    <a:pt x="1199" y="96"/>
                  </a:cubicBezTo>
                  <a:cubicBezTo>
                    <a:pt x="1199" y="69"/>
                    <a:pt x="1199" y="69"/>
                    <a:pt x="1199" y="69"/>
                  </a:cubicBezTo>
                  <a:cubicBezTo>
                    <a:pt x="1160" y="69"/>
                    <a:pt x="1160" y="69"/>
                    <a:pt x="1160" y="69"/>
                  </a:cubicBezTo>
                  <a:cubicBezTo>
                    <a:pt x="1160" y="25"/>
                    <a:pt x="1160" y="25"/>
                    <a:pt x="1160" y="25"/>
                  </a:cubicBezTo>
                  <a:cubicBezTo>
                    <a:pt x="1127" y="29"/>
                    <a:pt x="1127" y="29"/>
                    <a:pt x="1127" y="29"/>
                  </a:cubicBezTo>
                  <a:cubicBezTo>
                    <a:pt x="1127" y="69"/>
                    <a:pt x="1127" y="69"/>
                    <a:pt x="1127" y="69"/>
                  </a:cubicBezTo>
                  <a:cubicBezTo>
                    <a:pt x="1107" y="69"/>
                    <a:pt x="1107" y="69"/>
                    <a:pt x="1107" y="69"/>
                  </a:cubicBezTo>
                  <a:cubicBezTo>
                    <a:pt x="1107" y="96"/>
                    <a:pt x="1107" y="96"/>
                    <a:pt x="1107" y="96"/>
                  </a:cubicBezTo>
                  <a:cubicBezTo>
                    <a:pt x="1127" y="96"/>
                    <a:pt x="1127" y="96"/>
                    <a:pt x="1127" y="96"/>
                  </a:cubicBezTo>
                  <a:cubicBezTo>
                    <a:pt x="1127" y="168"/>
                    <a:pt x="1127" y="168"/>
                    <a:pt x="1127" y="168"/>
                  </a:cubicBezTo>
                  <a:cubicBezTo>
                    <a:pt x="1127" y="214"/>
                    <a:pt x="1157" y="227"/>
                    <a:pt x="1184" y="227"/>
                  </a:cubicBezTo>
                  <a:cubicBezTo>
                    <a:pt x="1194" y="227"/>
                    <a:pt x="1200" y="226"/>
                    <a:pt x="1207" y="224"/>
                  </a:cubicBezTo>
                  <a:cubicBezTo>
                    <a:pt x="1207" y="194"/>
                    <a:pt x="1207" y="194"/>
                    <a:pt x="1207" y="194"/>
                  </a:cubicBezTo>
                  <a:cubicBezTo>
                    <a:pt x="1201" y="195"/>
                    <a:pt x="1194" y="196"/>
                    <a:pt x="1187" y="196"/>
                  </a:cubicBezTo>
                  <a:cubicBezTo>
                    <a:pt x="1170" y="196"/>
                    <a:pt x="1161" y="186"/>
                    <a:pt x="1161" y="164"/>
                  </a:cubicBezTo>
                  <a:moveTo>
                    <a:pt x="1079" y="69"/>
                  </a:moveTo>
                  <a:cubicBezTo>
                    <a:pt x="1045" y="69"/>
                    <a:pt x="1045" y="69"/>
                    <a:pt x="1045" y="69"/>
                  </a:cubicBezTo>
                  <a:cubicBezTo>
                    <a:pt x="1045" y="225"/>
                    <a:pt x="1045" y="225"/>
                    <a:pt x="1045" y="225"/>
                  </a:cubicBezTo>
                  <a:cubicBezTo>
                    <a:pt x="1079" y="225"/>
                    <a:pt x="1079" y="225"/>
                    <a:pt x="1079" y="225"/>
                  </a:cubicBezTo>
                  <a:lnTo>
                    <a:pt x="1079" y="69"/>
                  </a:lnTo>
                  <a:close/>
                  <a:moveTo>
                    <a:pt x="1084" y="22"/>
                  </a:moveTo>
                  <a:cubicBezTo>
                    <a:pt x="1084" y="9"/>
                    <a:pt x="1074" y="0"/>
                    <a:pt x="1062" y="0"/>
                  </a:cubicBezTo>
                  <a:cubicBezTo>
                    <a:pt x="1050" y="0"/>
                    <a:pt x="1040" y="9"/>
                    <a:pt x="1040" y="22"/>
                  </a:cubicBezTo>
                  <a:cubicBezTo>
                    <a:pt x="1040" y="34"/>
                    <a:pt x="1050" y="43"/>
                    <a:pt x="1062" y="43"/>
                  </a:cubicBezTo>
                  <a:cubicBezTo>
                    <a:pt x="1074" y="43"/>
                    <a:pt x="1084" y="34"/>
                    <a:pt x="1084" y="22"/>
                  </a:cubicBezTo>
                  <a:moveTo>
                    <a:pt x="904" y="175"/>
                  </a:moveTo>
                  <a:cubicBezTo>
                    <a:pt x="887" y="198"/>
                    <a:pt x="887" y="198"/>
                    <a:pt x="887" y="198"/>
                  </a:cubicBezTo>
                  <a:cubicBezTo>
                    <a:pt x="898" y="214"/>
                    <a:pt x="918" y="228"/>
                    <a:pt x="950" y="228"/>
                  </a:cubicBezTo>
                  <a:cubicBezTo>
                    <a:pt x="986" y="228"/>
                    <a:pt x="1011" y="208"/>
                    <a:pt x="1011" y="178"/>
                  </a:cubicBezTo>
                  <a:cubicBezTo>
                    <a:pt x="1011" y="149"/>
                    <a:pt x="987" y="138"/>
                    <a:pt x="959" y="130"/>
                  </a:cubicBezTo>
                  <a:cubicBezTo>
                    <a:pt x="940" y="125"/>
                    <a:pt x="925" y="121"/>
                    <a:pt x="925" y="108"/>
                  </a:cubicBezTo>
                  <a:cubicBezTo>
                    <a:pt x="925" y="99"/>
                    <a:pt x="934" y="92"/>
                    <a:pt x="950" y="92"/>
                  </a:cubicBezTo>
                  <a:cubicBezTo>
                    <a:pt x="967" y="92"/>
                    <a:pt x="984" y="102"/>
                    <a:pt x="992" y="112"/>
                  </a:cubicBezTo>
                  <a:cubicBezTo>
                    <a:pt x="1009" y="88"/>
                    <a:pt x="1009" y="88"/>
                    <a:pt x="1009" y="88"/>
                  </a:cubicBezTo>
                  <a:cubicBezTo>
                    <a:pt x="996" y="74"/>
                    <a:pt x="975" y="64"/>
                    <a:pt x="950" y="64"/>
                  </a:cubicBezTo>
                  <a:cubicBezTo>
                    <a:pt x="916" y="64"/>
                    <a:pt x="892" y="82"/>
                    <a:pt x="892" y="110"/>
                  </a:cubicBezTo>
                  <a:cubicBezTo>
                    <a:pt x="892" y="140"/>
                    <a:pt x="916" y="151"/>
                    <a:pt x="945" y="158"/>
                  </a:cubicBezTo>
                  <a:cubicBezTo>
                    <a:pt x="967" y="164"/>
                    <a:pt x="978" y="169"/>
                    <a:pt x="978" y="182"/>
                  </a:cubicBezTo>
                  <a:cubicBezTo>
                    <a:pt x="978" y="193"/>
                    <a:pt x="967" y="200"/>
                    <a:pt x="950" y="200"/>
                  </a:cubicBezTo>
                  <a:cubicBezTo>
                    <a:pt x="929" y="200"/>
                    <a:pt x="911" y="188"/>
                    <a:pt x="904" y="175"/>
                  </a:cubicBezTo>
                  <a:moveTo>
                    <a:pt x="864" y="64"/>
                  </a:moveTo>
                  <a:cubicBezTo>
                    <a:pt x="847" y="64"/>
                    <a:pt x="831" y="75"/>
                    <a:pt x="823" y="92"/>
                  </a:cubicBezTo>
                  <a:cubicBezTo>
                    <a:pt x="821" y="92"/>
                    <a:pt x="821" y="92"/>
                    <a:pt x="821" y="92"/>
                  </a:cubicBezTo>
                  <a:cubicBezTo>
                    <a:pt x="819" y="69"/>
                    <a:pt x="819" y="69"/>
                    <a:pt x="819" y="69"/>
                  </a:cubicBezTo>
                  <a:cubicBezTo>
                    <a:pt x="788" y="69"/>
                    <a:pt x="788" y="69"/>
                    <a:pt x="788" y="69"/>
                  </a:cubicBezTo>
                  <a:cubicBezTo>
                    <a:pt x="788" y="225"/>
                    <a:pt x="788" y="225"/>
                    <a:pt x="788" y="225"/>
                  </a:cubicBezTo>
                  <a:cubicBezTo>
                    <a:pt x="822" y="225"/>
                    <a:pt x="822" y="225"/>
                    <a:pt x="822" y="225"/>
                  </a:cubicBezTo>
                  <a:cubicBezTo>
                    <a:pt x="822" y="138"/>
                    <a:pt x="822" y="138"/>
                    <a:pt x="822" y="138"/>
                  </a:cubicBezTo>
                  <a:cubicBezTo>
                    <a:pt x="822" y="111"/>
                    <a:pt x="838" y="96"/>
                    <a:pt x="860" y="96"/>
                  </a:cubicBezTo>
                  <a:cubicBezTo>
                    <a:pt x="866" y="96"/>
                    <a:pt x="870" y="97"/>
                    <a:pt x="872" y="98"/>
                  </a:cubicBezTo>
                  <a:cubicBezTo>
                    <a:pt x="875" y="66"/>
                    <a:pt x="875" y="66"/>
                    <a:pt x="875" y="66"/>
                  </a:cubicBezTo>
                  <a:cubicBezTo>
                    <a:pt x="872" y="65"/>
                    <a:pt x="869" y="64"/>
                    <a:pt x="864" y="64"/>
                  </a:cubicBezTo>
                  <a:moveTo>
                    <a:pt x="684" y="93"/>
                  </a:moveTo>
                  <a:cubicBezTo>
                    <a:pt x="706" y="93"/>
                    <a:pt x="719" y="107"/>
                    <a:pt x="720" y="128"/>
                  </a:cubicBezTo>
                  <a:cubicBezTo>
                    <a:pt x="645" y="128"/>
                    <a:pt x="645" y="128"/>
                    <a:pt x="645" y="128"/>
                  </a:cubicBezTo>
                  <a:cubicBezTo>
                    <a:pt x="649" y="105"/>
                    <a:pt x="664" y="93"/>
                    <a:pt x="684" y="93"/>
                  </a:cubicBezTo>
                  <a:moveTo>
                    <a:pt x="685" y="64"/>
                  </a:moveTo>
                  <a:cubicBezTo>
                    <a:pt x="640" y="64"/>
                    <a:pt x="610" y="98"/>
                    <a:pt x="610" y="146"/>
                  </a:cubicBezTo>
                  <a:cubicBezTo>
                    <a:pt x="610" y="197"/>
                    <a:pt x="642" y="228"/>
                    <a:pt x="686" y="228"/>
                  </a:cubicBezTo>
                  <a:cubicBezTo>
                    <a:pt x="718" y="228"/>
                    <a:pt x="744" y="209"/>
                    <a:pt x="751" y="187"/>
                  </a:cubicBezTo>
                  <a:cubicBezTo>
                    <a:pt x="724" y="172"/>
                    <a:pt x="724" y="172"/>
                    <a:pt x="724" y="172"/>
                  </a:cubicBezTo>
                  <a:cubicBezTo>
                    <a:pt x="717" y="190"/>
                    <a:pt x="703" y="198"/>
                    <a:pt x="686" y="198"/>
                  </a:cubicBezTo>
                  <a:cubicBezTo>
                    <a:pt x="663" y="198"/>
                    <a:pt x="646" y="182"/>
                    <a:pt x="643" y="151"/>
                  </a:cubicBezTo>
                  <a:cubicBezTo>
                    <a:pt x="755" y="151"/>
                    <a:pt x="755" y="151"/>
                    <a:pt x="755" y="151"/>
                  </a:cubicBezTo>
                  <a:cubicBezTo>
                    <a:pt x="755" y="142"/>
                    <a:pt x="755" y="142"/>
                    <a:pt x="755" y="142"/>
                  </a:cubicBezTo>
                  <a:cubicBezTo>
                    <a:pt x="755" y="98"/>
                    <a:pt x="730" y="64"/>
                    <a:pt x="685" y="64"/>
                  </a:cubicBezTo>
                  <a:moveTo>
                    <a:pt x="563" y="69"/>
                  </a:moveTo>
                  <a:cubicBezTo>
                    <a:pt x="522" y="189"/>
                    <a:pt x="522" y="189"/>
                    <a:pt x="522" y="189"/>
                  </a:cubicBezTo>
                  <a:cubicBezTo>
                    <a:pt x="482" y="69"/>
                    <a:pt x="482" y="69"/>
                    <a:pt x="482" y="69"/>
                  </a:cubicBezTo>
                  <a:cubicBezTo>
                    <a:pt x="443" y="69"/>
                    <a:pt x="443" y="69"/>
                    <a:pt x="443" y="69"/>
                  </a:cubicBezTo>
                  <a:cubicBezTo>
                    <a:pt x="503" y="225"/>
                    <a:pt x="503" y="225"/>
                    <a:pt x="503" y="225"/>
                  </a:cubicBezTo>
                  <a:cubicBezTo>
                    <a:pt x="539" y="225"/>
                    <a:pt x="539" y="225"/>
                    <a:pt x="539" y="225"/>
                  </a:cubicBezTo>
                  <a:cubicBezTo>
                    <a:pt x="599" y="69"/>
                    <a:pt x="599" y="69"/>
                    <a:pt x="599" y="69"/>
                  </a:cubicBezTo>
                  <a:lnTo>
                    <a:pt x="563" y="69"/>
                  </a:lnTo>
                  <a:close/>
                  <a:moveTo>
                    <a:pt x="418" y="69"/>
                  </a:moveTo>
                  <a:cubicBezTo>
                    <a:pt x="384" y="69"/>
                    <a:pt x="384" y="69"/>
                    <a:pt x="384" y="69"/>
                  </a:cubicBezTo>
                  <a:cubicBezTo>
                    <a:pt x="384" y="225"/>
                    <a:pt x="384" y="225"/>
                    <a:pt x="384" y="225"/>
                  </a:cubicBezTo>
                  <a:cubicBezTo>
                    <a:pt x="418" y="225"/>
                    <a:pt x="418" y="225"/>
                    <a:pt x="418" y="225"/>
                  </a:cubicBezTo>
                  <a:lnTo>
                    <a:pt x="418" y="69"/>
                  </a:lnTo>
                  <a:close/>
                  <a:moveTo>
                    <a:pt x="422" y="22"/>
                  </a:moveTo>
                  <a:cubicBezTo>
                    <a:pt x="422" y="9"/>
                    <a:pt x="413" y="0"/>
                    <a:pt x="401" y="0"/>
                  </a:cubicBezTo>
                  <a:cubicBezTo>
                    <a:pt x="389" y="0"/>
                    <a:pt x="379" y="9"/>
                    <a:pt x="379" y="22"/>
                  </a:cubicBezTo>
                  <a:cubicBezTo>
                    <a:pt x="379" y="34"/>
                    <a:pt x="389" y="43"/>
                    <a:pt x="401" y="43"/>
                  </a:cubicBezTo>
                  <a:cubicBezTo>
                    <a:pt x="413" y="43"/>
                    <a:pt x="422" y="34"/>
                    <a:pt x="422" y="22"/>
                  </a:cubicBezTo>
                  <a:moveTo>
                    <a:pt x="287" y="64"/>
                  </a:moveTo>
                  <a:cubicBezTo>
                    <a:pt x="266" y="64"/>
                    <a:pt x="249" y="75"/>
                    <a:pt x="241" y="88"/>
                  </a:cubicBezTo>
                  <a:cubicBezTo>
                    <a:pt x="238" y="88"/>
                    <a:pt x="238" y="88"/>
                    <a:pt x="238" y="88"/>
                  </a:cubicBezTo>
                  <a:cubicBezTo>
                    <a:pt x="237" y="69"/>
                    <a:pt x="237" y="69"/>
                    <a:pt x="237" y="69"/>
                  </a:cubicBezTo>
                  <a:cubicBezTo>
                    <a:pt x="205" y="69"/>
                    <a:pt x="205" y="69"/>
                    <a:pt x="205" y="69"/>
                  </a:cubicBezTo>
                  <a:cubicBezTo>
                    <a:pt x="205" y="225"/>
                    <a:pt x="205" y="225"/>
                    <a:pt x="205" y="225"/>
                  </a:cubicBezTo>
                  <a:cubicBezTo>
                    <a:pt x="239" y="225"/>
                    <a:pt x="239" y="225"/>
                    <a:pt x="239" y="225"/>
                  </a:cubicBezTo>
                  <a:cubicBezTo>
                    <a:pt x="239" y="144"/>
                    <a:pt x="239" y="144"/>
                    <a:pt x="239" y="144"/>
                  </a:cubicBezTo>
                  <a:cubicBezTo>
                    <a:pt x="239" y="126"/>
                    <a:pt x="243" y="115"/>
                    <a:pt x="249" y="108"/>
                  </a:cubicBezTo>
                  <a:cubicBezTo>
                    <a:pt x="256" y="99"/>
                    <a:pt x="267" y="95"/>
                    <a:pt x="279" y="95"/>
                  </a:cubicBezTo>
                  <a:cubicBezTo>
                    <a:pt x="299" y="95"/>
                    <a:pt x="309" y="105"/>
                    <a:pt x="309" y="133"/>
                  </a:cubicBezTo>
                  <a:cubicBezTo>
                    <a:pt x="309" y="225"/>
                    <a:pt x="309" y="225"/>
                    <a:pt x="309" y="225"/>
                  </a:cubicBezTo>
                  <a:cubicBezTo>
                    <a:pt x="343" y="225"/>
                    <a:pt x="343" y="225"/>
                    <a:pt x="343" y="225"/>
                  </a:cubicBezTo>
                  <a:cubicBezTo>
                    <a:pt x="343" y="121"/>
                    <a:pt x="343" y="121"/>
                    <a:pt x="343" y="121"/>
                  </a:cubicBezTo>
                  <a:cubicBezTo>
                    <a:pt x="343" y="78"/>
                    <a:pt x="317" y="64"/>
                    <a:pt x="287" y="64"/>
                  </a:cubicBezTo>
                  <a:moveTo>
                    <a:pt x="36" y="141"/>
                  </a:moveTo>
                  <a:cubicBezTo>
                    <a:pt x="36" y="20"/>
                    <a:pt x="36" y="20"/>
                    <a:pt x="36" y="20"/>
                  </a:cubicBezTo>
                  <a:cubicBezTo>
                    <a:pt x="0" y="20"/>
                    <a:pt x="0" y="20"/>
                    <a:pt x="0" y="20"/>
                  </a:cubicBezTo>
                  <a:cubicBezTo>
                    <a:pt x="0" y="142"/>
                    <a:pt x="0" y="142"/>
                    <a:pt x="0" y="142"/>
                  </a:cubicBezTo>
                  <a:cubicBezTo>
                    <a:pt x="0" y="198"/>
                    <a:pt x="26" y="231"/>
                    <a:pt x="82" y="231"/>
                  </a:cubicBezTo>
                  <a:cubicBezTo>
                    <a:pt x="138" y="231"/>
                    <a:pt x="165" y="199"/>
                    <a:pt x="165" y="142"/>
                  </a:cubicBezTo>
                  <a:cubicBezTo>
                    <a:pt x="165" y="20"/>
                    <a:pt x="165" y="20"/>
                    <a:pt x="165" y="20"/>
                  </a:cubicBezTo>
                  <a:cubicBezTo>
                    <a:pt x="129" y="20"/>
                    <a:pt x="129" y="20"/>
                    <a:pt x="129" y="20"/>
                  </a:cubicBezTo>
                  <a:cubicBezTo>
                    <a:pt x="129" y="141"/>
                    <a:pt x="129" y="141"/>
                    <a:pt x="129" y="141"/>
                  </a:cubicBezTo>
                  <a:cubicBezTo>
                    <a:pt x="129" y="179"/>
                    <a:pt x="117" y="199"/>
                    <a:pt x="82" y="199"/>
                  </a:cubicBezTo>
                  <a:cubicBezTo>
                    <a:pt x="48" y="199"/>
                    <a:pt x="36" y="179"/>
                    <a:pt x="36" y="141"/>
                  </a:cubicBezTo>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07614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BE99647-D2E8-4704-9B53-8E85B16C486D}" type="datetimeFigureOut">
              <a:rPr lang="en-GB" smtClean="0"/>
              <a:t>09/11/2017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9F4A4C-94F9-4EF1-93A5-0220BCBB354D}" type="slidenum">
              <a:rPr lang="en-GB" smtClean="0"/>
              <a:t>‹#›</a:t>
            </a:fld>
            <a:endParaRPr lang="en-GB"/>
          </a:p>
        </p:txBody>
      </p:sp>
    </p:spTree>
    <p:extLst>
      <p:ext uri="{BB962C8B-B14F-4D97-AF65-F5344CB8AC3E}">
        <p14:creationId xmlns:p14="http://schemas.microsoft.com/office/powerpoint/2010/main" val="2154081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E99647-D2E8-4704-9B53-8E85B16C486D}" type="datetimeFigureOut">
              <a:rPr lang="en-GB" smtClean="0"/>
              <a:t>09/11/2017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9F4A4C-94F9-4EF1-93A5-0220BCBB354D}" type="slidenum">
              <a:rPr lang="en-GB" smtClean="0"/>
              <a:t>‹#›</a:t>
            </a:fld>
            <a:endParaRPr lang="en-GB"/>
          </a:p>
        </p:txBody>
      </p:sp>
    </p:spTree>
    <p:extLst>
      <p:ext uri="{BB962C8B-B14F-4D97-AF65-F5344CB8AC3E}">
        <p14:creationId xmlns:p14="http://schemas.microsoft.com/office/powerpoint/2010/main" val="3237422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BE99647-D2E8-4704-9B53-8E85B16C486D}" type="datetimeFigureOut">
              <a:rPr lang="en-GB" smtClean="0"/>
              <a:t>09/11/2017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9F4A4C-94F9-4EF1-93A5-0220BCBB354D}" type="slidenum">
              <a:rPr lang="en-GB" smtClean="0"/>
              <a:t>‹#›</a:t>
            </a:fld>
            <a:endParaRPr lang="en-GB"/>
          </a:p>
        </p:txBody>
      </p:sp>
    </p:spTree>
    <p:extLst>
      <p:ext uri="{BB962C8B-B14F-4D97-AF65-F5344CB8AC3E}">
        <p14:creationId xmlns:p14="http://schemas.microsoft.com/office/powerpoint/2010/main" val="1136845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BE99647-D2E8-4704-9B53-8E85B16C486D}" type="datetimeFigureOut">
              <a:rPr lang="en-GB" smtClean="0"/>
              <a:t>09/11/2017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9F4A4C-94F9-4EF1-93A5-0220BCBB354D}" type="slidenum">
              <a:rPr lang="en-GB" smtClean="0"/>
              <a:t>‹#›</a:t>
            </a:fld>
            <a:endParaRPr lang="en-GB"/>
          </a:p>
        </p:txBody>
      </p:sp>
    </p:spTree>
    <p:extLst>
      <p:ext uri="{BB962C8B-B14F-4D97-AF65-F5344CB8AC3E}">
        <p14:creationId xmlns:p14="http://schemas.microsoft.com/office/powerpoint/2010/main" val="260202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BE99647-D2E8-4704-9B53-8E85B16C486D}" type="datetimeFigureOut">
              <a:rPr lang="en-GB" smtClean="0"/>
              <a:t>09/11/2017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9F4A4C-94F9-4EF1-93A5-0220BCBB354D}" type="slidenum">
              <a:rPr lang="en-GB" smtClean="0"/>
              <a:t>‹#›</a:t>
            </a:fld>
            <a:endParaRPr lang="en-GB"/>
          </a:p>
        </p:txBody>
      </p:sp>
    </p:spTree>
    <p:extLst>
      <p:ext uri="{BB962C8B-B14F-4D97-AF65-F5344CB8AC3E}">
        <p14:creationId xmlns:p14="http://schemas.microsoft.com/office/powerpoint/2010/main" val="1699853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99647-D2E8-4704-9B53-8E85B16C486D}" type="datetimeFigureOut">
              <a:rPr lang="en-GB" smtClean="0"/>
              <a:t>09/11/2017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9F4A4C-94F9-4EF1-93A5-0220BCBB354D}" type="slidenum">
              <a:rPr lang="en-GB" smtClean="0"/>
              <a:t>‹#›</a:t>
            </a:fld>
            <a:endParaRPr lang="en-GB"/>
          </a:p>
        </p:txBody>
      </p:sp>
    </p:spTree>
    <p:extLst>
      <p:ext uri="{BB962C8B-B14F-4D97-AF65-F5344CB8AC3E}">
        <p14:creationId xmlns:p14="http://schemas.microsoft.com/office/powerpoint/2010/main" val="1843805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E99647-D2E8-4704-9B53-8E85B16C486D}" type="datetimeFigureOut">
              <a:rPr lang="en-GB" smtClean="0"/>
              <a:t>09/11/2017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9F4A4C-94F9-4EF1-93A5-0220BCBB354D}" type="slidenum">
              <a:rPr lang="en-GB" smtClean="0"/>
              <a:t>‹#›</a:t>
            </a:fld>
            <a:endParaRPr lang="en-GB"/>
          </a:p>
        </p:txBody>
      </p:sp>
    </p:spTree>
    <p:extLst>
      <p:ext uri="{BB962C8B-B14F-4D97-AF65-F5344CB8AC3E}">
        <p14:creationId xmlns:p14="http://schemas.microsoft.com/office/powerpoint/2010/main" val="1572164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E99647-D2E8-4704-9B53-8E85B16C486D}" type="datetimeFigureOut">
              <a:rPr lang="en-GB" smtClean="0"/>
              <a:t>09/11/2017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9F4A4C-94F9-4EF1-93A5-0220BCBB354D}" type="slidenum">
              <a:rPr lang="en-GB" smtClean="0"/>
              <a:t>‹#›</a:t>
            </a:fld>
            <a:endParaRPr lang="en-GB"/>
          </a:p>
        </p:txBody>
      </p:sp>
    </p:spTree>
    <p:extLst>
      <p:ext uri="{BB962C8B-B14F-4D97-AF65-F5344CB8AC3E}">
        <p14:creationId xmlns:p14="http://schemas.microsoft.com/office/powerpoint/2010/main" val="3361247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99647-D2E8-4704-9B53-8E85B16C486D}" type="datetimeFigureOut">
              <a:rPr lang="en-GB" smtClean="0"/>
              <a:t>09/11/2017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F4A4C-94F9-4EF1-93A5-0220BCBB354D}" type="slidenum">
              <a:rPr lang="en-GB" smtClean="0"/>
              <a:t>‹#›</a:t>
            </a:fld>
            <a:endParaRPr lang="en-GB"/>
          </a:p>
        </p:txBody>
      </p:sp>
    </p:spTree>
    <p:extLst>
      <p:ext uri="{BB962C8B-B14F-4D97-AF65-F5344CB8AC3E}">
        <p14:creationId xmlns:p14="http://schemas.microsoft.com/office/powerpoint/2010/main" val="257201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p:txBody>
          <a:bodyPr>
            <a:normAutofit fontScale="92500" lnSpcReduction="10000"/>
          </a:bodyPr>
          <a:lstStyle/>
          <a:p>
            <a:r>
              <a:rPr lang="en-GB" dirty="0"/>
              <a:t/>
            </a:r>
            <a:br>
              <a:rPr lang="en-GB" dirty="0"/>
            </a:br>
            <a:r>
              <a:rPr lang="en-GB" dirty="0" smtClean="0"/>
              <a:t>Amanda Whitehead</a:t>
            </a:r>
          </a:p>
          <a:p>
            <a:r>
              <a:rPr lang="en-GB" dirty="0" smtClean="0"/>
              <a:t>Academic Skills Centre, University of Dundee</a:t>
            </a:r>
            <a:endParaRPr lang="en-GB" dirty="0"/>
          </a:p>
        </p:txBody>
      </p:sp>
      <p:sp>
        <p:nvSpPr>
          <p:cNvPr id="9" name="Title 8"/>
          <p:cNvSpPr>
            <a:spLocks noGrp="1"/>
          </p:cNvSpPr>
          <p:nvPr>
            <p:ph type="ctrTitle"/>
          </p:nvPr>
        </p:nvSpPr>
        <p:spPr/>
        <p:txBody>
          <a:bodyPr>
            <a:normAutofit fontScale="90000"/>
          </a:bodyPr>
          <a:lstStyle/>
          <a:p>
            <a:r>
              <a:rPr lang="en-GB" dirty="0" smtClean="0"/>
              <a:t>SWAP East – Access to Nursing 2017/18</a:t>
            </a:r>
            <a:br>
              <a:rPr lang="en-GB" dirty="0" smtClean="0"/>
            </a:br>
            <a:r>
              <a:rPr lang="en-GB" dirty="0" smtClean="0"/>
              <a:t>Study Skills: Preparing for University</a:t>
            </a:r>
            <a:br>
              <a:rPr lang="en-GB" dirty="0" smtClean="0"/>
            </a:br>
            <a:r>
              <a:rPr lang="en-GB" dirty="0" smtClean="0"/>
              <a:t/>
            </a:r>
            <a:br>
              <a:rPr lang="en-GB" dirty="0" smtClean="0"/>
            </a:br>
            <a:r>
              <a:rPr lang="en-GB" b="1" dirty="0" smtClean="0"/>
              <a:t>Quick Guide to Essay Writing</a:t>
            </a:r>
            <a:endParaRPr lang="en-GB" b="1" dirty="0"/>
          </a:p>
        </p:txBody>
      </p:sp>
      <p:sp>
        <p:nvSpPr>
          <p:cNvPr id="12" name="Text Placeholder 11"/>
          <p:cNvSpPr>
            <a:spLocks noGrp="1"/>
          </p:cNvSpPr>
          <p:nvPr>
            <p:ph type="body" sz="quarter" idx="16"/>
          </p:nvPr>
        </p:nvSpPr>
        <p:spPr/>
        <p:txBody>
          <a:bodyPr>
            <a:normAutofit/>
          </a:bodyPr>
          <a:lstStyle/>
          <a:p>
            <a:r>
              <a:rPr lang="en-GB" dirty="0" smtClean="0"/>
              <a:t>08/11/17</a:t>
            </a:r>
            <a:endParaRPr lang="en-GB" dirty="0"/>
          </a:p>
        </p:txBody>
      </p:sp>
      <p:pic>
        <p:nvPicPr>
          <p:cNvPr id="3" name="Picture Placeholder 2"/>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t="10043" b="10043"/>
          <a:stretch>
            <a:fillRect/>
          </a:stretch>
        </p:blipFill>
        <p:spPr/>
      </p:pic>
      <p:pic>
        <p:nvPicPr>
          <p:cNvPr id="6" name="Picture Placeholder 5"/>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t="7801" b="7801"/>
          <a:stretch>
            <a:fillRect/>
          </a:stretch>
        </p:blipFill>
        <p:spPr>
          <a:xfrm>
            <a:off x="4124062" y="1754189"/>
            <a:ext cx="8067600" cy="4524375"/>
          </a:xfrm>
        </p:spPr>
      </p:pic>
      <p:sp>
        <p:nvSpPr>
          <p:cNvPr id="5" name="Slide Number Placeholder 4"/>
          <p:cNvSpPr>
            <a:spLocks noGrp="1"/>
          </p:cNvSpPr>
          <p:nvPr>
            <p:ph type="sldNum" sz="quarter" idx="12"/>
          </p:nvPr>
        </p:nvSpPr>
        <p:spPr/>
        <p:txBody>
          <a:bodyPr/>
          <a:lstStyle/>
          <a:p>
            <a:fld id="{E89BC60F-F4BF-4EE8-9F02-8A0093F1814F}" type="slidenum">
              <a:rPr lang="en-GB" smtClean="0"/>
              <a:t>1</a:t>
            </a:fld>
            <a:endParaRPr lang="en-GB"/>
          </a:p>
        </p:txBody>
      </p:sp>
      <p:sp>
        <p:nvSpPr>
          <p:cNvPr id="13" name="Text Placeholder 10"/>
          <p:cNvSpPr>
            <a:spLocks noGrp="1"/>
          </p:cNvSpPr>
          <p:nvPr>
            <p:ph type="body" sz="quarter" idx="15"/>
          </p:nvPr>
        </p:nvSpPr>
        <p:spPr>
          <a:xfrm>
            <a:off x="516466" y="474727"/>
            <a:ext cx="9635068" cy="196977"/>
          </a:xfrm>
        </p:spPr>
        <p:txBody>
          <a:bodyPr/>
          <a:lstStyle/>
          <a:p>
            <a:r>
              <a:rPr lang="en-GB" dirty="0"/>
              <a:t>Scottish University of the Year 2017</a:t>
            </a:r>
          </a:p>
        </p:txBody>
      </p:sp>
    </p:spTree>
    <p:extLst>
      <p:ext uri="{BB962C8B-B14F-4D97-AF65-F5344CB8AC3E}">
        <p14:creationId xmlns:p14="http://schemas.microsoft.com/office/powerpoint/2010/main" val="56521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960" y="0"/>
            <a:ext cx="7543800" cy="1342196"/>
          </a:xfrm>
        </p:spPr>
        <p:txBody>
          <a:bodyPr/>
          <a:lstStyle/>
          <a:p>
            <a:pPr algn="ctr"/>
            <a:endParaRPr lang="en-GB" i="1" dirty="0"/>
          </a:p>
        </p:txBody>
      </p:sp>
      <p:sp>
        <p:nvSpPr>
          <p:cNvPr id="3" name="Content Placeholder 2"/>
          <p:cNvSpPr>
            <a:spLocks noGrp="1"/>
          </p:cNvSpPr>
          <p:nvPr>
            <p:ph sz="half" idx="1"/>
          </p:nvPr>
        </p:nvSpPr>
        <p:spPr>
          <a:xfrm>
            <a:off x="1815921" y="2348879"/>
            <a:ext cx="8306873" cy="3884495"/>
          </a:xfrm>
        </p:spPr>
        <p:txBody>
          <a:bodyPr>
            <a:normAutofit fontScale="47500" lnSpcReduction="20000"/>
          </a:bodyPr>
          <a:lstStyle/>
          <a:p>
            <a:endParaRPr lang="en-GB" sz="3600" b="1" i="1" dirty="0"/>
          </a:p>
          <a:p>
            <a:pPr algn="ctr">
              <a:lnSpc>
                <a:spcPct val="120000"/>
              </a:lnSpc>
            </a:pPr>
            <a:r>
              <a:rPr lang="en-GB" sz="8000" b="1" dirty="0">
                <a:latin typeface="Candara"/>
                <a:cs typeface="Candara"/>
              </a:rPr>
              <a:t>“Not enough critical analysis…”</a:t>
            </a:r>
          </a:p>
          <a:p>
            <a:pPr algn="ctr">
              <a:lnSpc>
                <a:spcPct val="120000"/>
              </a:lnSpc>
            </a:pPr>
            <a:r>
              <a:rPr lang="en-GB" sz="8000" b="1" dirty="0">
                <a:latin typeface="Candara"/>
                <a:cs typeface="Candara"/>
              </a:rPr>
              <a:t>“Lacking in depth”</a:t>
            </a:r>
          </a:p>
          <a:p>
            <a:pPr algn="ctr">
              <a:lnSpc>
                <a:spcPct val="120000"/>
              </a:lnSpc>
            </a:pPr>
            <a:r>
              <a:rPr lang="en-GB" sz="8000" b="1" dirty="0">
                <a:latin typeface="Candara"/>
                <a:cs typeface="Candara"/>
              </a:rPr>
              <a:t>“Too descriptive”</a:t>
            </a:r>
          </a:p>
          <a:p>
            <a:pPr algn="ctr"/>
            <a:endParaRPr lang="en-GB" sz="8000" dirty="0">
              <a:latin typeface="Candara"/>
              <a:cs typeface="Candara"/>
            </a:endParaRPr>
          </a:p>
          <a:p>
            <a:pPr algn="ctr"/>
            <a:r>
              <a:rPr lang="en-GB" sz="8000" i="1" dirty="0">
                <a:latin typeface="Candara"/>
                <a:cs typeface="Candara"/>
              </a:rPr>
              <a:t>But what do they mean?</a:t>
            </a:r>
          </a:p>
        </p:txBody>
      </p:sp>
      <p:sp>
        <p:nvSpPr>
          <p:cNvPr id="5" name="Footer Placeholder 4"/>
          <p:cNvSpPr>
            <a:spLocks noGrp="1"/>
          </p:cNvSpPr>
          <p:nvPr>
            <p:ph type="ftr" sz="quarter" idx="11"/>
          </p:nvPr>
        </p:nvSpPr>
        <p:spPr/>
        <p:txBody>
          <a:bodyPr/>
          <a:lstStyle/>
          <a:p>
            <a:r>
              <a:rPr lang="en-US" smtClean="0">
                <a:solidFill>
                  <a:prstClr val="white">
                    <a:tint val="75000"/>
                  </a:prstClr>
                </a:solidFill>
              </a:rPr>
              <a:t>CASTLE. University of Dundee, 2017</a:t>
            </a:r>
            <a:endParaRPr lang="en-GB" dirty="0">
              <a:solidFill>
                <a:prstClr val="white">
                  <a:tint val="75000"/>
                </a:prstClr>
              </a:solidFill>
            </a:endParaRPr>
          </a:p>
        </p:txBody>
      </p:sp>
      <p:pic>
        <p:nvPicPr>
          <p:cNvPr id="6" name="Picture 5" descr="Screen Shot 2015-10-29 at 21.45.5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911" y="105824"/>
            <a:ext cx="12192000" cy="2472744"/>
          </a:xfrm>
          <a:prstGeom prst="rect">
            <a:avLst/>
          </a:prstGeom>
        </p:spPr>
      </p:pic>
    </p:spTree>
    <p:extLst>
      <p:ext uri="{BB962C8B-B14F-4D97-AF65-F5344CB8AC3E}">
        <p14:creationId xmlns:p14="http://schemas.microsoft.com/office/powerpoint/2010/main" val="133851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914" y="53077"/>
            <a:ext cx="10083875" cy="1034818"/>
          </a:xfrm>
        </p:spPr>
        <p:txBody>
          <a:bodyPr>
            <a:normAutofit/>
          </a:bodyPr>
          <a:lstStyle/>
          <a:p>
            <a:r>
              <a:rPr lang="en-GB" sz="4000" b="1" dirty="0" smtClean="0"/>
              <a:t>Content: How </a:t>
            </a:r>
            <a:r>
              <a:rPr lang="en-GB" sz="4000" b="1" dirty="0"/>
              <a:t>to </a:t>
            </a:r>
            <a:r>
              <a:rPr lang="en-GB" sz="4000" b="1" dirty="0" smtClean="0"/>
              <a:t>bring </a:t>
            </a:r>
            <a:r>
              <a:rPr lang="en-GB" sz="4000" b="1" dirty="0"/>
              <a:t>criticality into your </a:t>
            </a:r>
            <a:r>
              <a:rPr lang="en-GB" sz="4000" b="1" dirty="0" smtClean="0"/>
              <a:t>writing</a:t>
            </a:r>
            <a:endParaRPr lang="en-GB" sz="4000" b="1" dirty="0"/>
          </a:p>
        </p:txBody>
      </p:sp>
      <p:pic>
        <p:nvPicPr>
          <p:cNvPr id="1026" name="Picture 2" descr="Image result for blooms taxonomy cognitive domai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0568" y="2460644"/>
            <a:ext cx="4085320" cy="32635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796635" y="1996606"/>
            <a:ext cx="4757389" cy="738664"/>
          </a:xfrm>
          <a:prstGeom prst="rect">
            <a:avLst/>
          </a:prstGeom>
          <a:noFill/>
        </p:spPr>
        <p:txBody>
          <a:bodyPr wrap="square" rtlCol="0">
            <a:spAutoFit/>
          </a:bodyPr>
          <a:lstStyle/>
          <a:p>
            <a:r>
              <a:rPr lang="en-GB" sz="2100" b="1" dirty="0">
                <a:latin typeface="+mj-lt"/>
              </a:rPr>
              <a:t>Bloom’s Taxonomy of the Cognitive Domain</a:t>
            </a:r>
          </a:p>
        </p:txBody>
      </p:sp>
      <p:sp>
        <p:nvSpPr>
          <p:cNvPr id="5" name="TextBox 4"/>
          <p:cNvSpPr txBox="1"/>
          <p:nvPr/>
        </p:nvSpPr>
        <p:spPr>
          <a:xfrm>
            <a:off x="540914" y="5662438"/>
            <a:ext cx="8639408" cy="507831"/>
          </a:xfrm>
          <a:prstGeom prst="rect">
            <a:avLst/>
          </a:prstGeom>
          <a:noFill/>
        </p:spPr>
        <p:txBody>
          <a:bodyPr wrap="square" rtlCol="0">
            <a:spAutoFit/>
          </a:bodyPr>
          <a:lstStyle/>
          <a:p>
            <a:r>
              <a:rPr lang="en-GB" sz="900" dirty="0"/>
              <a:t>See: </a:t>
            </a:r>
            <a:r>
              <a:rPr lang="en-GB" sz="900" dirty="0" err="1"/>
              <a:t>Granello</a:t>
            </a:r>
            <a:r>
              <a:rPr lang="en-GB" sz="900" dirty="0"/>
              <a:t>, D.H. (2001) Promoting Cognitive Complexity in Graduate Written Work: Using Bloom’s Taxonomy as a Pedagogical Tool to Improve Literature Reviews. </a:t>
            </a:r>
            <a:r>
              <a:rPr lang="en-GB" sz="900" i="1" dirty="0" err="1"/>
              <a:t>Counselor</a:t>
            </a:r>
            <a:r>
              <a:rPr lang="en-GB" sz="900" i="1" dirty="0"/>
              <a:t> Education and Supervision. </a:t>
            </a:r>
            <a:r>
              <a:rPr lang="en-GB" sz="900" dirty="0"/>
              <a:t>40 (4) Available </a:t>
            </a:r>
            <a:r>
              <a:rPr lang="en-GB" sz="900" dirty="0" err="1"/>
              <a:t>at:http</a:t>
            </a:r>
            <a:r>
              <a:rPr lang="en-GB" sz="900" dirty="0"/>
              <a:t>://onlinelibrary.wiley.com/</a:t>
            </a:r>
            <a:r>
              <a:rPr lang="en-GB" sz="900" dirty="0" err="1"/>
              <a:t>doi</a:t>
            </a:r>
            <a:r>
              <a:rPr lang="en-GB" sz="900" dirty="0"/>
              <a:t>/10.1002/j.1556-6978.2001.tb01261.x/</a:t>
            </a:r>
            <a:r>
              <a:rPr lang="en-GB" sz="900" dirty="0" err="1"/>
              <a:t>epdf</a:t>
            </a:r>
            <a:endParaRPr lang="en-GB" sz="900" dirty="0"/>
          </a:p>
          <a:p>
            <a:endParaRPr lang="en-GB" sz="900" dirty="0"/>
          </a:p>
        </p:txBody>
      </p:sp>
      <p:sp>
        <p:nvSpPr>
          <p:cNvPr id="6" name="TextBox 5"/>
          <p:cNvSpPr txBox="1"/>
          <p:nvPr/>
        </p:nvSpPr>
        <p:spPr>
          <a:xfrm>
            <a:off x="5588621" y="5241431"/>
            <a:ext cx="4290431" cy="288541"/>
          </a:xfrm>
          <a:prstGeom prst="rect">
            <a:avLst/>
          </a:prstGeom>
          <a:noFill/>
        </p:spPr>
        <p:txBody>
          <a:bodyPr wrap="square" rtlCol="0">
            <a:spAutoFit/>
          </a:bodyPr>
          <a:lstStyle/>
          <a:p>
            <a:r>
              <a:rPr lang="en-GB" sz="1275" dirty="0"/>
              <a:t>To relay specific facts, terms, concepts, principles or theories</a:t>
            </a:r>
          </a:p>
        </p:txBody>
      </p:sp>
      <p:sp>
        <p:nvSpPr>
          <p:cNvPr id="7" name="TextBox 6"/>
          <p:cNvSpPr txBox="1"/>
          <p:nvPr/>
        </p:nvSpPr>
        <p:spPr>
          <a:xfrm>
            <a:off x="5254083" y="4712555"/>
            <a:ext cx="5118410" cy="484748"/>
          </a:xfrm>
          <a:prstGeom prst="rect">
            <a:avLst/>
          </a:prstGeom>
          <a:noFill/>
        </p:spPr>
        <p:txBody>
          <a:bodyPr wrap="square" rtlCol="0">
            <a:spAutoFit/>
          </a:bodyPr>
          <a:lstStyle/>
          <a:p>
            <a:r>
              <a:rPr lang="en-GB" sz="1275" dirty="0"/>
              <a:t>To show understanding, interpretation, comparison, contrast or explanation</a:t>
            </a:r>
          </a:p>
        </p:txBody>
      </p:sp>
      <p:sp>
        <p:nvSpPr>
          <p:cNvPr id="8" name="TextBox 7"/>
          <p:cNvSpPr txBox="1"/>
          <p:nvPr/>
        </p:nvSpPr>
        <p:spPr>
          <a:xfrm>
            <a:off x="4978091" y="4219343"/>
            <a:ext cx="5494763" cy="484748"/>
          </a:xfrm>
          <a:prstGeom prst="rect">
            <a:avLst/>
          </a:prstGeom>
          <a:noFill/>
        </p:spPr>
        <p:txBody>
          <a:bodyPr wrap="square" rtlCol="0">
            <a:spAutoFit/>
          </a:bodyPr>
          <a:lstStyle/>
          <a:p>
            <a:r>
              <a:rPr lang="en-GB" sz="1275" dirty="0"/>
              <a:t>To demonstrate application of knowledge to new situations and solving problems</a:t>
            </a:r>
          </a:p>
        </p:txBody>
      </p:sp>
      <p:sp>
        <p:nvSpPr>
          <p:cNvPr id="9" name="TextBox 8"/>
          <p:cNvSpPr txBox="1"/>
          <p:nvPr/>
        </p:nvSpPr>
        <p:spPr>
          <a:xfrm>
            <a:off x="4706977" y="3690469"/>
            <a:ext cx="5523339" cy="288541"/>
          </a:xfrm>
          <a:prstGeom prst="rect">
            <a:avLst/>
          </a:prstGeom>
          <a:noFill/>
        </p:spPr>
        <p:txBody>
          <a:bodyPr wrap="square" rtlCol="0">
            <a:spAutoFit/>
          </a:bodyPr>
          <a:lstStyle/>
          <a:p>
            <a:r>
              <a:rPr lang="en-GB" sz="1275" dirty="0"/>
              <a:t>To demonstrate an argument, theory or principle into component parts</a:t>
            </a:r>
          </a:p>
        </p:txBody>
      </p:sp>
      <p:sp>
        <p:nvSpPr>
          <p:cNvPr id="10" name="TextBox 9"/>
          <p:cNvSpPr txBox="1"/>
          <p:nvPr/>
        </p:nvSpPr>
        <p:spPr>
          <a:xfrm>
            <a:off x="4442833" y="3257322"/>
            <a:ext cx="5929661" cy="288541"/>
          </a:xfrm>
          <a:prstGeom prst="rect">
            <a:avLst/>
          </a:prstGeom>
          <a:noFill/>
        </p:spPr>
        <p:txBody>
          <a:bodyPr wrap="square" rtlCol="0">
            <a:spAutoFit/>
          </a:bodyPr>
          <a:lstStyle/>
          <a:p>
            <a:r>
              <a:rPr lang="en-GB" sz="1275" dirty="0"/>
              <a:t>To combine and/or integrate ideas to form a new whole</a:t>
            </a:r>
          </a:p>
        </p:txBody>
      </p:sp>
      <p:sp>
        <p:nvSpPr>
          <p:cNvPr id="11" name="TextBox 10"/>
          <p:cNvSpPr txBox="1"/>
          <p:nvPr/>
        </p:nvSpPr>
        <p:spPr>
          <a:xfrm>
            <a:off x="4125023" y="2788259"/>
            <a:ext cx="6105293" cy="288541"/>
          </a:xfrm>
          <a:prstGeom prst="rect">
            <a:avLst/>
          </a:prstGeom>
          <a:noFill/>
        </p:spPr>
        <p:txBody>
          <a:bodyPr wrap="square" rtlCol="0">
            <a:spAutoFit/>
          </a:bodyPr>
          <a:lstStyle/>
          <a:p>
            <a:r>
              <a:rPr lang="en-GB" sz="1275" dirty="0"/>
              <a:t>To draw synthesised conclusions logically based on objective evaluations  </a:t>
            </a:r>
          </a:p>
        </p:txBody>
      </p:sp>
      <p:sp>
        <p:nvSpPr>
          <p:cNvPr id="14" name="Right Arrow 13"/>
          <p:cNvSpPr/>
          <p:nvPr/>
        </p:nvSpPr>
        <p:spPr>
          <a:xfrm rot="18176713">
            <a:off x="1319166" y="4493433"/>
            <a:ext cx="1441832" cy="424015"/>
          </a:xfrm>
          <a:prstGeom prst="rightArrow">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Lower Level</a:t>
            </a:r>
          </a:p>
        </p:txBody>
      </p:sp>
      <p:sp>
        <p:nvSpPr>
          <p:cNvPr id="16" name="Right Arrow 15"/>
          <p:cNvSpPr/>
          <p:nvPr/>
        </p:nvSpPr>
        <p:spPr>
          <a:xfrm rot="18176713">
            <a:off x="2075536" y="3047775"/>
            <a:ext cx="1681146" cy="424015"/>
          </a:xfrm>
          <a:prstGeom prst="rightArrow">
            <a:avLst/>
          </a:prstGeom>
          <a:gradFill flip="none" rotWithShape="1">
            <a:gsLst>
              <a:gs pos="93860">
                <a:schemeClr val="tx2"/>
              </a:gs>
              <a:gs pos="26000">
                <a:srgbClr val="5E7B95"/>
              </a:gs>
              <a:gs pos="66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dirty="0"/>
              <a:t>Higher Level</a:t>
            </a:r>
          </a:p>
        </p:txBody>
      </p:sp>
      <p:sp>
        <p:nvSpPr>
          <p:cNvPr id="3" name="Slide Number Placeholder 2"/>
          <p:cNvSpPr>
            <a:spLocks noGrp="1"/>
          </p:cNvSpPr>
          <p:nvPr>
            <p:ph type="sldNum" sz="quarter" idx="12"/>
          </p:nvPr>
        </p:nvSpPr>
        <p:spPr/>
        <p:txBody>
          <a:bodyPr/>
          <a:lstStyle/>
          <a:p>
            <a:fld id="{11637417-678A-43B7-83CA-7AE5DB56F142}" type="slidenum">
              <a:rPr lang="en-GB" smtClean="0"/>
              <a:t>11</a:t>
            </a:fld>
            <a:endParaRPr lang="en-GB"/>
          </a:p>
        </p:txBody>
      </p:sp>
      <p:pic>
        <p:nvPicPr>
          <p:cNvPr id="12" name="Picture 11"/>
          <p:cNvPicPr>
            <a:picLocks noChangeAspect="1"/>
          </p:cNvPicPr>
          <p:nvPr/>
        </p:nvPicPr>
        <p:blipFill>
          <a:blip r:embed="rId4"/>
          <a:stretch>
            <a:fillRect/>
          </a:stretch>
        </p:blipFill>
        <p:spPr>
          <a:xfrm>
            <a:off x="540914" y="888567"/>
            <a:ext cx="10453401" cy="4724235"/>
          </a:xfrm>
          <a:prstGeom prst="rect">
            <a:avLst/>
          </a:prstGeom>
        </p:spPr>
      </p:pic>
    </p:spTree>
    <p:extLst>
      <p:ext uri="{BB962C8B-B14F-4D97-AF65-F5344CB8AC3E}">
        <p14:creationId xmlns:p14="http://schemas.microsoft.com/office/powerpoint/2010/main" val="397604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516467" y="374903"/>
            <a:ext cx="10529485" cy="1166744"/>
          </a:xfrm>
        </p:spPr>
        <p:txBody>
          <a:bodyPr>
            <a:normAutofit fontScale="90000"/>
          </a:bodyPr>
          <a:lstStyle/>
          <a:p>
            <a:r>
              <a:rPr lang="en-GB" sz="4000" b="1" dirty="0"/>
              <a:t>Content: How to bring criticality into your </a:t>
            </a:r>
            <a:r>
              <a:rPr lang="en-GB" sz="4000" b="1" dirty="0" smtClean="0"/>
              <a:t>writing</a:t>
            </a:r>
            <a:br>
              <a:rPr lang="en-GB" sz="4000" b="1" dirty="0" smtClean="0"/>
            </a:br>
            <a:r>
              <a:rPr lang="en-GB" altLang="en-US" sz="4000" dirty="0"/>
              <a:t/>
            </a:r>
            <a:br>
              <a:rPr lang="en-GB" altLang="en-US" sz="4000" dirty="0"/>
            </a:br>
            <a:r>
              <a:rPr lang="en-GB" altLang="en-US" sz="4000" i="1" dirty="0" smtClean="0"/>
              <a:t>Paragraph structure</a:t>
            </a:r>
          </a:p>
        </p:txBody>
      </p:sp>
      <p:sp>
        <p:nvSpPr>
          <p:cNvPr id="31748" name="Rectangle 3"/>
          <p:cNvSpPr>
            <a:spLocks noGrp="1" noChangeArrowheads="1"/>
          </p:cNvSpPr>
          <p:nvPr>
            <p:ph idx="1"/>
          </p:nvPr>
        </p:nvSpPr>
        <p:spPr>
          <a:xfrm>
            <a:off x="1339403" y="1541647"/>
            <a:ext cx="2550016" cy="4537182"/>
          </a:xfrm>
        </p:spPr>
        <p:txBody>
          <a:bodyPr>
            <a:normAutofit fontScale="92500" lnSpcReduction="20000"/>
          </a:bodyPr>
          <a:lstStyle/>
          <a:p>
            <a:endParaRPr lang="en-GB" altLang="en-US" dirty="0"/>
          </a:p>
          <a:p>
            <a:endParaRPr lang="en-GB" altLang="en-US" sz="5400" b="1" dirty="0">
              <a:solidFill>
                <a:schemeClr val="accent2"/>
              </a:solidFill>
            </a:endParaRPr>
          </a:p>
          <a:p>
            <a:r>
              <a:rPr lang="en-GB" altLang="en-US" sz="6000" b="1" dirty="0" smtClean="0">
                <a:solidFill>
                  <a:srgbClr val="FF0000"/>
                </a:solidFill>
              </a:rPr>
              <a:t>T</a:t>
            </a:r>
            <a:r>
              <a:rPr lang="en-GB" altLang="en-US" sz="3600" b="1" dirty="0" smtClean="0"/>
              <a:t>OPIC</a:t>
            </a:r>
          </a:p>
          <a:p>
            <a:endParaRPr lang="en-GB" altLang="en-US" sz="3600" b="1" dirty="0" smtClean="0"/>
          </a:p>
          <a:p>
            <a:r>
              <a:rPr lang="en-GB" altLang="en-US" sz="6500" b="1" dirty="0" smtClean="0">
                <a:solidFill>
                  <a:srgbClr val="008000"/>
                </a:solidFill>
              </a:rPr>
              <a:t>E</a:t>
            </a:r>
            <a:r>
              <a:rPr lang="en-GB" altLang="en-US" sz="3600" b="1" dirty="0" smtClean="0"/>
              <a:t>VIDENCE</a:t>
            </a:r>
          </a:p>
          <a:p>
            <a:endParaRPr lang="en-GB" altLang="en-US" sz="3600" b="1" dirty="0" smtClean="0"/>
          </a:p>
          <a:p>
            <a:r>
              <a:rPr lang="en-GB" altLang="en-US" sz="6500" b="1" dirty="0">
                <a:solidFill>
                  <a:srgbClr val="0070C0"/>
                </a:solidFill>
              </a:rPr>
              <a:t>A</a:t>
            </a:r>
            <a:r>
              <a:rPr lang="en-GB" altLang="en-US" sz="3600" b="1" dirty="0" smtClean="0"/>
              <a:t>NALYSIS</a:t>
            </a:r>
            <a:endParaRPr lang="en-GB" altLang="en-US" sz="3600" b="1" dirty="0" smtClean="0">
              <a:solidFill>
                <a:schemeClr val="accent2"/>
              </a:solidFill>
            </a:endParaRPr>
          </a:p>
        </p:txBody>
      </p:sp>
      <p:sp>
        <p:nvSpPr>
          <p:cNvPr id="6" name="Footer Placeholder 5"/>
          <p:cNvSpPr>
            <a:spLocks noGrp="1"/>
          </p:cNvSpPr>
          <p:nvPr>
            <p:ph type="ftr" sz="quarter" idx="11"/>
          </p:nvPr>
        </p:nvSpPr>
        <p:spPr/>
        <p:txBody>
          <a:bodyPr/>
          <a:lstStyle/>
          <a:p>
            <a:r>
              <a:rPr lang="en-US" smtClean="0">
                <a:solidFill>
                  <a:prstClr val="white">
                    <a:tint val="75000"/>
                  </a:prstClr>
                </a:solidFill>
              </a:rPr>
              <a:t>CASTLE. University of Dundee, 2017</a:t>
            </a:r>
            <a:endParaRPr lang="en-GB">
              <a:solidFill>
                <a:prstClr val="white">
                  <a:tint val="75000"/>
                </a:prstClr>
              </a:solidFill>
            </a:endParaRPr>
          </a:p>
        </p:txBody>
      </p:sp>
      <p:sp>
        <p:nvSpPr>
          <p:cNvPr id="2" name="TextBox 1"/>
          <p:cNvSpPr txBox="1"/>
          <p:nvPr/>
        </p:nvSpPr>
        <p:spPr>
          <a:xfrm>
            <a:off x="3978165" y="2754924"/>
            <a:ext cx="6415085" cy="584775"/>
          </a:xfrm>
          <a:prstGeom prst="rect">
            <a:avLst/>
          </a:prstGeom>
          <a:noFill/>
        </p:spPr>
        <p:txBody>
          <a:bodyPr wrap="square" rtlCol="0">
            <a:spAutoFit/>
          </a:bodyPr>
          <a:lstStyle/>
          <a:p>
            <a:r>
              <a:rPr lang="en-GB" sz="3200" dirty="0"/>
              <a:t>Introduce the topic of the paragraph</a:t>
            </a:r>
          </a:p>
        </p:txBody>
      </p:sp>
      <p:sp>
        <p:nvSpPr>
          <p:cNvPr id="3" name="TextBox 2"/>
          <p:cNvSpPr txBox="1"/>
          <p:nvPr/>
        </p:nvSpPr>
        <p:spPr>
          <a:xfrm>
            <a:off x="3978164" y="3981647"/>
            <a:ext cx="6196145" cy="584775"/>
          </a:xfrm>
          <a:prstGeom prst="rect">
            <a:avLst/>
          </a:prstGeom>
          <a:noFill/>
        </p:spPr>
        <p:txBody>
          <a:bodyPr wrap="square" rtlCol="0">
            <a:spAutoFit/>
          </a:bodyPr>
          <a:lstStyle/>
          <a:p>
            <a:r>
              <a:rPr lang="en-GB" sz="3200" dirty="0"/>
              <a:t>Draw upon relevant literature</a:t>
            </a:r>
          </a:p>
        </p:txBody>
      </p:sp>
      <p:sp>
        <p:nvSpPr>
          <p:cNvPr id="5" name="TextBox 4"/>
          <p:cNvSpPr txBox="1"/>
          <p:nvPr/>
        </p:nvSpPr>
        <p:spPr>
          <a:xfrm>
            <a:off x="3978164" y="5246456"/>
            <a:ext cx="4457498" cy="584775"/>
          </a:xfrm>
          <a:prstGeom prst="rect">
            <a:avLst/>
          </a:prstGeom>
          <a:noFill/>
        </p:spPr>
        <p:txBody>
          <a:bodyPr wrap="square" rtlCol="0">
            <a:spAutoFit/>
          </a:bodyPr>
          <a:lstStyle/>
          <a:p>
            <a:r>
              <a:rPr lang="en-GB" sz="3200" dirty="0"/>
              <a:t>Explain its significance</a:t>
            </a:r>
          </a:p>
        </p:txBody>
      </p:sp>
      <p:pic>
        <p:nvPicPr>
          <p:cNvPr id="4098" name="Picture 2" descr="Image result for cup of te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060" y="-3881259"/>
            <a:ext cx="2558093" cy="170472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cup of te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32519" y="1045674"/>
            <a:ext cx="2174521" cy="1449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8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8">
                                            <p:txEl>
                                              <p:pRg st="2" end="2"/>
                                            </p:txEl>
                                          </p:spTgt>
                                        </p:tgtEl>
                                        <p:attrNameLst>
                                          <p:attrName>style.visibility</p:attrName>
                                        </p:attrNameLst>
                                      </p:cBhvr>
                                      <p:to>
                                        <p:strVal val="visible"/>
                                      </p:to>
                                    </p:set>
                                    <p:animEffect transition="in" filter="fade">
                                      <p:cBhvr>
                                        <p:cTn id="7" dur="500"/>
                                        <p:tgtEl>
                                          <p:spTgt spid="31748">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1748">
                                            <p:txEl>
                                              <p:pRg st="4" end="4"/>
                                            </p:txEl>
                                          </p:spTgt>
                                        </p:tgtEl>
                                        <p:attrNameLst>
                                          <p:attrName>style.visibility</p:attrName>
                                        </p:attrNameLst>
                                      </p:cBhvr>
                                      <p:to>
                                        <p:strVal val="visible"/>
                                      </p:to>
                                    </p:set>
                                    <p:animEffect transition="in" filter="fade">
                                      <p:cBhvr>
                                        <p:cTn id="10" dur="500"/>
                                        <p:tgtEl>
                                          <p:spTgt spid="31748">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1748">
                                            <p:txEl>
                                              <p:pRg st="6" end="6"/>
                                            </p:txEl>
                                          </p:spTgt>
                                        </p:tgtEl>
                                        <p:attrNameLst>
                                          <p:attrName>style.visibility</p:attrName>
                                        </p:attrNameLst>
                                      </p:cBhvr>
                                      <p:to>
                                        <p:strVal val="visible"/>
                                      </p:to>
                                    </p:set>
                                    <p:animEffect transition="in" filter="fade">
                                      <p:cBhvr>
                                        <p:cTn id="13" dur="500"/>
                                        <p:tgtEl>
                                          <p:spTgt spid="31748">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fade">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1"/>
            <a:ext cx="10668000" cy="1415511"/>
          </a:xfrm>
        </p:spPr>
        <p:txBody>
          <a:bodyPr>
            <a:normAutofit fontScale="90000"/>
          </a:bodyPr>
          <a:lstStyle/>
          <a:p>
            <a:r>
              <a:rPr lang="en-GB" sz="4400" b="1" dirty="0" smtClean="0"/>
              <a:t>Structure AND Content</a:t>
            </a:r>
            <a:r>
              <a:rPr lang="en-GB" b="1" dirty="0" smtClean="0"/>
              <a:t/>
            </a:r>
            <a:br>
              <a:rPr lang="en-GB" b="1" dirty="0" smtClean="0"/>
            </a:br>
            <a:r>
              <a:rPr lang="en-GB" dirty="0" smtClean="0"/>
              <a:t/>
            </a:r>
            <a:br>
              <a:rPr lang="en-GB" dirty="0" smtClean="0"/>
            </a:br>
            <a:r>
              <a:rPr lang="en-GB" sz="3600" i="1" dirty="0" smtClean="0"/>
              <a:t>What’s missing from this paragraph?</a:t>
            </a:r>
            <a:endParaRPr lang="en-GB" sz="3600" i="1" dirty="0"/>
          </a:p>
        </p:txBody>
      </p:sp>
      <p:sp>
        <p:nvSpPr>
          <p:cNvPr id="6" name="Rectangle 3"/>
          <p:cNvSpPr>
            <a:spLocks noGrp="1" noChangeArrowheads="1"/>
          </p:cNvSpPr>
          <p:nvPr>
            <p:ph type="body" sz="half" idx="1"/>
          </p:nvPr>
        </p:nvSpPr>
        <p:spPr>
          <a:xfrm>
            <a:off x="2963668" y="1726903"/>
            <a:ext cx="8939031" cy="4788494"/>
          </a:xfrm>
        </p:spPr>
        <p:txBody>
          <a:bodyPr>
            <a:noAutofit/>
          </a:bodyPr>
          <a:lstStyle/>
          <a:p>
            <a:pPr algn="just"/>
            <a:r>
              <a:rPr lang="en-GB" sz="3200" dirty="0"/>
              <a:t>A key benefit to the internet as a research tool is the speed and ease with which material can be accessed, and the wide range of material available in such cases. </a:t>
            </a:r>
            <a:r>
              <a:rPr lang="en-GB" sz="3200" dirty="0" err="1"/>
              <a:t>Bloggs</a:t>
            </a:r>
            <a:r>
              <a:rPr lang="en-GB" sz="3200" dirty="0"/>
              <a:t> (2012) highlights the fact that research conducted in the past over a period of weeks can now be achieved in a matter of minutes. Furthermore, ‘the range of materials accessible by students now is far greater than it was thirty years ago’ (Smith 2013, p23).  </a:t>
            </a:r>
          </a:p>
          <a:p>
            <a:pPr algn="just"/>
            <a:r>
              <a:rPr lang="en-GB" sz="3200" dirty="0"/>
              <a:t> </a:t>
            </a:r>
          </a:p>
        </p:txBody>
      </p:sp>
      <p:sp>
        <p:nvSpPr>
          <p:cNvPr id="5" name="Footer Placeholder 4"/>
          <p:cNvSpPr>
            <a:spLocks noGrp="1"/>
          </p:cNvSpPr>
          <p:nvPr>
            <p:ph type="ftr" sz="quarter" idx="11"/>
          </p:nvPr>
        </p:nvSpPr>
        <p:spPr>
          <a:xfrm>
            <a:off x="4648200" y="6309320"/>
            <a:ext cx="2895600" cy="412155"/>
          </a:xfrm>
        </p:spPr>
        <p:txBody>
          <a:bodyPr/>
          <a:lstStyle/>
          <a:p>
            <a:pPr>
              <a:defRPr/>
            </a:pPr>
            <a:endParaRPr lang="en-GB" altLang="en-US" dirty="0"/>
          </a:p>
        </p:txBody>
      </p:sp>
      <p:sp>
        <p:nvSpPr>
          <p:cNvPr id="7" name="Left Brace 6"/>
          <p:cNvSpPr/>
          <p:nvPr/>
        </p:nvSpPr>
        <p:spPr>
          <a:xfrm>
            <a:off x="1255363" y="1726903"/>
            <a:ext cx="1425844" cy="4456921"/>
          </a:xfrm>
          <a:prstGeom prst="leftBrace">
            <a:avLst/>
          </a:prstGeom>
          <a:ln w="571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p:cNvSpPr txBox="1"/>
          <p:nvPr/>
        </p:nvSpPr>
        <p:spPr>
          <a:xfrm>
            <a:off x="213485" y="3309032"/>
            <a:ext cx="1518834" cy="646331"/>
          </a:xfrm>
          <a:prstGeom prst="rect">
            <a:avLst/>
          </a:prstGeom>
          <a:noFill/>
        </p:spPr>
        <p:txBody>
          <a:bodyPr wrap="square" rtlCol="0">
            <a:spAutoFit/>
          </a:bodyPr>
          <a:lstStyle/>
          <a:p>
            <a:r>
              <a:rPr lang="en-GB" b="1" dirty="0" smtClean="0">
                <a:solidFill>
                  <a:srgbClr val="C00000"/>
                </a:solidFill>
              </a:rPr>
              <a:t>SAMPLE PARAGRAPH</a:t>
            </a:r>
            <a:endParaRPr lang="en-GB" b="1" dirty="0">
              <a:solidFill>
                <a:srgbClr val="C00000"/>
              </a:solidFill>
            </a:endParaRPr>
          </a:p>
        </p:txBody>
      </p:sp>
      <p:sp>
        <p:nvSpPr>
          <p:cNvPr id="9" name="TextBox 8"/>
          <p:cNvSpPr txBox="1"/>
          <p:nvPr/>
        </p:nvSpPr>
        <p:spPr>
          <a:xfrm>
            <a:off x="213485" y="3961954"/>
            <a:ext cx="1630813" cy="646331"/>
          </a:xfrm>
          <a:prstGeom prst="rect">
            <a:avLst/>
          </a:prstGeom>
          <a:noFill/>
        </p:spPr>
        <p:txBody>
          <a:bodyPr wrap="square" rtlCol="0">
            <a:spAutoFit/>
          </a:bodyPr>
          <a:lstStyle/>
          <a:p>
            <a:r>
              <a:rPr lang="en-GB" b="1" dirty="0" smtClean="0">
                <a:solidFill>
                  <a:srgbClr val="C00000"/>
                </a:solidFill>
              </a:rPr>
              <a:t>FROM </a:t>
            </a:r>
          </a:p>
          <a:p>
            <a:r>
              <a:rPr lang="en-GB" b="1" dirty="0" smtClean="0">
                <a:solidFill>
                  <a:srgbClr val="C00000"/>
                </a:solidFill>
              </a:rPr>
              <a:t>MAIN BODY</a:t>
            </a:r>
            <a:endParaRPr lang="en-GB" b="1" dirty="0">
              <a:solidFill>
                <a:srgbClr val="C00000"/>
              </a:solidFill>
            </a:endParaRPr>
          </a:p>
        </p:txBody>
      </p:sp>
    </p:spTree>
    <p:extLst>
      <p:ext uri="{BB962C8B-B14F-4D97-AF65-F5344CB8AC3E}">
        <p14:creationId xmlns:p14="http://schemas.microsoft.com/office/powerpoint/2010/main" val="1018640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normAutofit/>
          </a:bodyPr>
          <a:lstStyle/>
          <a:p>
            <a:pPr algn="ctr"/>
            <a:r>
              <a:rPr lang="en-GB" altLang="en-US" sz="4400" b="1" dirty="0"/>
              <a:t>Structure</a:t>
            </a:r>
            <a:r>
              <a:rPr lang="en-GB" altLang="en-US" b="1" dirty="0" smtClean="0"/>
              <a:t> AND Content</a:t>
            </a:r>
            <a:br>
              <a:rPr lang="en-GB" altLang="en-US" b="1" dirty="0" smtClean="0"/>
            </a:br>
            <a:r>
              <a:rPr lang="en-GB" altLang="en-US" sz="4000" i="1" dirty="0"/>
              <a:t>How it all fits together</a:t>
            </a:r>
          </a:p>
        </p:txBody>
      </p:sp>
      <p:sp>
        <p:nvSpPr>
          <p:cNvPr id="33796" name="Rectangle 3"/>
          <p:cNvSpPr>
            <a:spLocks noGrp="1" noChangeArrowheads="1"/>
          </p:cNvSpPr>
          <p:nvPr>
            <p:ph idx="1"/>
          </p:nvPr>
        </p:nvSpPr>
        <p:spPr>
          <a:xfrm>
            <a:off x="1631504" y="1737362"/>
            <a:ext cx="8856984" cy="4571958"/>
          </a:xfrm>
        </p:spPr>
        <p:txBody>
          <a:bodyPr>
            <a:noAutofit/>
          </a:bodyPr>
          <a:lstStyle/>
          <a:p>
            <a:pPr>
              <a:lnSpc>
                <a:spcPct val="120000"/>
              </a:lnSpc>
              <a:buFont typeface="Wingdings" pitchFamily="2" charset="2"/>
              <a:buNone/>
            </a:pPr>
            <a:r>
              <a:rPr lang="en-US" altLang="en-US" sz="2200" b="1" dirty="0">
                <a:solidFill>
                  <a:srgbClr val="FF0000"/>
                </a:solidFill>
              </a:rPr>
              <a:t> </a:t>
            </a:r>
            <a:endParaRPr lang="en-GB" altLang="en-US" sz="2200" b="1" dirty="0">
              <a:solidFill>
                <a:srgbClr val="0070C0"/>
              </a:solidFill>
            </a:endParaRPr>
          </a:p>
        </p:txBody>
      </p:sp>
      <p:sp>
        <p:nvSpPr>
          <p:cNvPr id="2" name="Footer Placeholder 1"/>
          <p:cNvSpPr>
            <a:spLocks noGrp="1"/>
          </p:cNvSpPr>
          <p:nvPr>
            <p:ph type="ftr" sz="quarter" idx="11"/>
          </p:nvPr>
        </p:nvSpPr>
        <p:spPr/>
        <p:txBody>
          <a:bodyPr/>
          <a:lstStyle/>
          <a:p>
            <a:r>
              <a:rPr lang="en-US" smtClean="0">
                <a:solidFill>
                  <a:prstClr val="white">
                    <a:tint val="75000"/>
                  </a:prstClr>
                </a:solidFill>
              </a:rPr>
              <a:t>CASTLE. University of Dundee, 2017</a:t>
            </a:r>
            <a:endParaRPr lang="en-GB">
              <a:solidFill>
                <a:prstClr val="white">
                  <a:tint val="75000"/>
                </a:prstClr>
              </a:solidFill>
            </a:endParaRPr>
          </a:p>
        </p:txBody>
      </p:sp>
      <p:sp>
        <p:nvSpPr>
          <p:cNvPr id="7" name="TextBox 6"/>
          <p:cNvSpPr txBox="1"/>
          <p:nvPr/>
        </p:nvSpPr>
        <p:spPr>
          <a:xfrm>
            <a:off x="516467" y="1988840"/>
            <a:ext cx="8387845" cy="3785652"/>
          </a:xfrm>
          <a:prstGeom prst="rect">
            <a:avLst/>
          </a:prstGeom>
          <a:noFill/>
        </p:spPr>
        <p:txBody>
          <a:bodyPr wrap="square" rtlCol="0">
            <a:spAutoFit/>
          </a:bodyPr>
          <a:lstStyle/>
          <a:p>
            <a:pPr>
              <a:lnSpc>
                <a:spcPct val="120000"/>
              </a:lnSpc>
              <a:buFont typeface="Wingdings" pitchFamily="2" charset="2"/>
              <a:buNone/>
            </a:pPr>
            <a:r>
              <a:rPr lang="en-US" altLang="en-US" sz="2000" b="1" dirty="0">
                <a:solidFill>
                  <a:srgbClr val="FF0000"/>
                </a:solidFill>
              </a:rPr>
              <a:t>A key benefit to the internet as a research tool is the speed and ease with which material can be accessed, and the wide range of material available in such cases. </a:t>
            </a:r>
            <a:r>
              <a:rPr lang="en-US" altLang="en-US" sz="2000" b="1" dirty="0" err="1">
                <a:solidFill>
                  <a:srgbClr val="00B050"/>
                </a:solidFill>
              </a:rPr>
              <a:t>Bloggs</a:t>
            </a:r>
            <a:r>
              <a:rPr lang="en-US" altLang="en-US" sz="2000" b="1" dirty="0">
                <a:solidFill>
                  <a:srgbClr val="00B050"/>
                </a:solidFill>
              </a:rPr>
              <a:t> (2009) highlights the fact that research conducted in the past over a period of weeks can now be achieved in a matter of minutes. Furthermore, ‘the range of materials accessible by students now is far greater than it was thirty years ago’ (Smith 2010, p23).</a:t>
            </a:r>
            <a:r>
              <a:rPr lang="en-US" altLang="en-US" sz="2000" b="1" dirty="0"/>
              <a:t>  </a:t>
            </a:r>
            <a:r>
              <a:rPr lang="en-US" altLang="en-US" sz="2000" b="1" dirty="0">
                <a:solidFill>
                  <a:srgbClr val="0070C0"/>
                </a:solidFill>
              </a:rPr>
              <a:t>It can thus be argued that it is a benefit of the internet that students are now able to access far more material, much more quickly, than was possible in the past.  However, it must also be noted that students can find themselves overwhelmed by this volume of material available.</a:t>
            </a:r>
            <a:endParaRPr lang="en-GB" altLang="en-US" sz="2000" b="1" dirty="0">
              <a:solidFill>
                <a:srgbClr val="0070C0"/>
              </a:solidFill>
            </a:endParaRPr>
          </a:p>
        </p:txBody>
      </p:sp>
      <p:sp>
        <p:nvSpPr>
          <p:cNvPr id="8" name="Rectangle 7"/>
          <p:cNvSpPr/>
          <p:nvPr/>
        </p:nvSpPr>
        <p:spPr>
          <a:xfrm>
            <a:off x="8848261" y="2726172"/>
            <a:ext cx="1584176" cy="143346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E</a:t>
            </a:r>
          </a:p>
        </p:txBody>
      </p:sp>
      <p:sp>
        <p:nvSpPr>
          <p:cNvPr id="9" name="Isosceles Triangle 8"/>
          <p:cNvSpPr/>
          <p:nvPr/>
        </p:nvSpPr>
        <p:spPr>
          <a:xfrm>
            <a:off x="8958318" y="4159634"/>
            <a:ext cx="1476164" cy="156269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A</a:t>
            </a:r>
          </a:p>
        </p:txBody>
      </p:sp>
      <p:sp>
        <p:nvSpPr>
          <p:cNvPr id="12" name="Flowchart: Merge 11"/>
          <p:cNvSpPr/>
          <p:nvPr/>
        </p:nvSpPr>
        <p:spPr>
          <a:xfrm>
            <a:off x="8846216" y="1531389"/>
            <a:ext cx="1476164" cy="1215586"/>
          </a:xfrm>
          <a:prstGeom prst="flowChartMerg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t>T</a:t>
            </a:r>
          </a:p>
        </p:txBody>
      </p:sp>
    </p:spTree>
    <p:extLst>
      <p:ext uri="{BB962C8B-B14F-4D97-AF65-F5344CB8AC3E}">
        <p14:creationId xmlns:p14="http://schemas.microsoft.com/office/powerpoint/2010/main" val="113920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2133600" y="325656"/>
            <a:ext cx="7543800" cy="680876"/>
          </a:xfrm>
        </p:spPr>
        <p:txBody>
          <a:bodyPr/>
          <a:lstStyle/>
          <a:p>
            <a:pPr algn="ctr"/>
            <a:r>
              <a:rPr lang="en-GB" altLang="en-US" sz="3400" b="1" dirty="0"/>
              <a:t>The ‘Sweetie Wrapper’ unwrapped</a:t>
            </a:r>
          </a:p>
        </p:txBody>
      </p:sp>
      <p:sp>
        <p:nvSpPr>
          <p:cNvPr id="23556" name="Rectangle 3"/>
          <p:cNvSpPr>
            <a:spLocks noGrp="1" noChangeArrowheads="1"/>
          </p:cNvSpPr>
          <p:nvPr>
            <p:ph sz="half" idx="1"/>
          </p:nvPr>
        </p:nvSpPr>
        <p:spPr>
          <a:xfrm>
            <a:off x="1313645" y="1746470"/>
            <a:ext cx="4241807" cy="4497266"/>
          </a:xfrm>
          <a:prstGeom prst="rect">
            <a:avLst/>
          </a:prstGeom>
        </p:spPr>
        <p:txBody>
          <a:bodyPr>
            <a:normAutofit/>
          </a:bodyPr>
          <a:lstStyle/>
          <a:p>
            <a:pPr>
              <a:lnSpc>
                <a:spcPct val="80000"/>
              </a:lnSpc>
              <a:buFont typeface="Wingdings" pitchFamily="2" charset="2"/>
              <a:buNone/>
            </a:pPr>
            <a:r>
              <a:rPr lang="en-GB" altLang="en-US" sz="1800" b="1" dirty="0">
                <a:solidFill>
                  <a:srgbClr val="002060"/>
                </a:solidFill>
              </a:rPr>
              <a:t>Introduction</a:t>
            </a:r>
          </a:p>
          <a:p>
            <a:pPr marL="342900" indent="-342900">
              <a:lnSpc>
                <a:spcPct val="80000"/>
              </a:lnSpc>
              <a:buFont typeface="+mj-lt"/>
              <a:buAutoNum type="arabicPeriod"/>
            </a:pPr>
            <a:r>
              <a:rPr lang="en-GB" altLang="en-US" sz="1800" b="1" dirty="0"/>
              <a:t>Wider context</a:t>
            </a:r>
          </a:p>
          <a:p>
            <a:pPr marL="342900" indent="-342900">
              <a:lnSpc>
                <a:spcPct val="80000"/>
              </a:lnSpc>
              <a:buFont typeface="+mj-lt"/>
              <a:buAutoNum type="arabicPeriod"/>
            </a:pPr>
            <a:r>
              <a:rPr lang="en-GB" altLang="en-US" sz="1800" b="1" dirty="0"/>
              <a:t>Statement of intent</a:t>
            </a:r>
          </a:p>
          <a:p>
            <a:pPr marL="342900" indent="-342900">
              <a:lnSpc>
                <a:spcPct val="80000"/>
              </a:lnSpc>
              <a:buFont typeface="+mj-lt"/>
              <a:buAutoNum type="arabicPeriod"/>
            </a:pPr>
            <a:r>
              <a:rPr lang="en-GB" altLang="en-US" sz="1800" b="1" dirty="0"/>
              <a:t>‘Signposting’</a:t>
            </a:r>
          </a:p>
          <a:p>
            <a:pPr>
              <a:lnSpc>
                <a:spcPct val="80000"/>
              </a:lnSpc>
              <a:buFont typeface="Wingdings" pitchFamily="2" charset="2"/>
              <a:buNone/>
            </a:pPr>
            <a:endParaRPr lang="en-GB" altLang="en-US" sz="1800" b="1" dirty="0">
              <a:solidFill>
                <a:srgbClr val="002060"/>
              </a:solidFill>
            </a:endParaRPr>
          </a:p>
          <a:p>
            <a:pPr>
              <a:lnSpc>
                <a:spcPct val="80000"/>
              </a:lnSpc>
              <a:buFont typeface="Wingdings" pitchFamily="2" charset="2"/>
              <a:buNone/>
            </a:pPr>
            <a:r>
              <a:rPr lang="en-GB" altLang="en-US" sz="1800" b="1" dirty="0">
                <a:solidFill>
                  <a:srgbClr val="002060"/>
                </a:solidFill>
              </a:rPr>
              <a:t>Main body</a:t>
            </a:r>
          </a:p>
          <a:p>
            <a:pPr>
              <a:lnSpc>
                <a:spcPct val="80000"/>
              </a:lnSpc>
              <a:buFont typeface="Wingdings" pitchFamily="2" charset="2"/>
              <a:buNone/>
            </a:pPr>
            <a:endParaRPr lang="en-GB" altLang="en-US" sz="1800" b="1" dirty="0"/>
          </a:p>
          <a:p>
            <a:pPr>
              <a:lnSpc>
                <a:spcPct val="80000"/>
              </a:lnSpc>
              <a:buFont typeface="Wingdings" pitchFamily="2" charset="2"/>
              <a:buNone/>
            </a:pPr>
            <a:endParaRPr lang="en-GB" altLang="en-US" sz="1800" b="1" dirty="0">
              <a:solidFill>
                <a:srgbClr val="002060"/>
              </a:solidFill>
            </a:endParaRPr>
          </a:p>
          <a:p>
            <a:pPr>
              <a:lnSpc>
                <a:spcPct val="80000"/>
              </a:lnSpc>
              <a:buFont typeface="Wingdings" pitchFamily="2" charset="2"/>
              <a:buNone/>
            </a:pPr>
            <a:r>
              <a:rPr lang="en-GB" altLang="en-US" sz="1800" b="1" dirty="0">
                <a:solidFill>
                  <a:srgbClr val="002060"/>
                </a:solidFill>
              </a:rPr>
              <a:t>Conclusion</a:t>
            </a:r>
          </a:p>
          <a:p>
            <a:pPr marL="342900" indent="-342900">
              <a:lnSpc>
                <a:spcPct val="80000"/>
              </a:lnSpc>
              <a:buFont typeface="+mj-lt"/>
              <a:buAutoNum type="arabicPeriod"/>
            </a:pPr>
            <a:r>
              <a:rPr lang="en-GB" altLang="en-US" sz="1800" b="1" dirty="0"/>
              <a:t>Return to intention</a:t>
            </a:r>
          </a:p>
          <a:p>
            <a:pPr marL="342900" indent="-342900">
              <a:lnSpc>
                <a:spcPct val="80000"/>
              </a:lnSpc>
              <a:buFont typeface="+mj-lt"/>
              <a:buAutoNum type="arabicPeriod"/>
            </a:pPr>
            <a:r>
              <a:rPr lang="en-GB" altLang="en-US" sz="1800" b="1" dirty="0"/>
              <a:t>Summarised analysis</a:t>
            </a:r>
          </a:p>
          <a:p>
            <a:pPr marL="342900" indent="-342900">
              <a:lnSpc>
                <a:spcPct val="80000"/>
              </a:lnSpc>
              <a:buFont typeface="+mj-lt"/>
              <a:buAutoNum type="arabicPeriod"/>
            </a:pPr>
            <a:r>
              <a:rPr lang="en-GB" altLang="en-US" sz="1800" b="1" dirty="0"/>
              <a:t>Wider</a:t>
            </a:r>
            <a:r>
              <a:rPr lang="en-US" altLang="en-US" sz="1800" b="1" dirty="0"/>
              <a:t> context</a:t>
            </a:r>
            <a:endParaRPr lang="en-GB" altLang="en-US" sz="1800" b="1" dirty="0"/>
          </a:p>
        </p:txBody>
      </p:sp>
      <p:sp>
        <p:nvSpPr>
          <p:cNvPr id="2" name="Footer Placeholder 1"/>
          <p:cNvSpPr>
            <a:spLocks noGrp="1"/>
          </p:cNvSpPr>
          <p:nvPr>
            <p:ph type="ftr" sz="quarter" idx="11"/>
          </p:nvPr>
        </p:nvSpPr>
        <p:spPr/>
        <p:txBody>
          <a:bodyPr/>
          <a:lstStyle/>
          <a:p>
            <a:r>
              <a:rPr lang="en-US" smtClean="0">
                <a:solidFill>
                  <a:prstClr val="white">
                    <a:tint val="75000"/>
                  </a:prstClr>
                </a:solidFill>
              </a:rPr>
              <a:t>CASTLE. University of Dundee, 2017</a:t>
            </a:r>
            <a:endParaRPr lang="en-GB">
              <a:solidFill>
                <a:prstClr val="white">
                  <a:tint val="75000"/>
                </a:prstClr>
              </a:solidFill>
            </a:endParaRPr>
          </a:p>
        </p:txBody>
      </p:sp>
      <p:sp>
        <p:nvSpPr>
          <p:cNvPr id="38917" name="Rectangle 5"/>
          <p:cNvSpPr>
            <a:spLocks noChangeArrowheads="1"/>
          </p:cNvSpPr>
          <p:nvPr/>
        </p:nvSpPr>
        <p:spPr bwMode="auto">
          <a:xfrm>
            <a:off x="3689448" y="2914585"/>
            <a:ext cx="2286000" cy="181487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400">
              <a:latin typeface="Tahoma" pitchFamily="34" charset="0"/>
              <a:cs typeface="Arial" charset="0"/>
            </a:endParaRPr>
          </a:p>
        </p:txBody>
      </p:sp>
      <p:sp>
        <p:nvSpPr>
          <p:cNvPr id="38918" name="AutoShape 6"/>
          <p:cNvSpPr>
            <a:spLocks noChangeArrowheads="1"/>
          </p:cNvSpPr>
          <p:nvPr/>
        </p:nvSpPr>
        <p:spPr bwMode="auto">
          <a:xfrm>
            <a:off x="3468451" y="4658366"/>
            <a:ext cx="2514600" cy="1600200"/>
          </a:xfrm>
          <a:prstGeom prst="triangle">
            <a:avLst>
              <a:gd name="adj" fmla="val 50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Verdana" pitchFamily="34" charset="0"/>
            </a:endParaRPr>
          </a:p>
        </p:txBody>
      </p:sp>
      <p:sp>
        <p:nvSpPr>
          <p:cNvPr id="38919" name="AutoShape 7"/>
          <p:cNvSpPr>
            <a:spLocks noChangeArrowheads="1"/>
          </p:cNvSpPr>
          <p:nvPr/>
        </p:nvSpPr>
        <p:spPr bwMode="auto">
          <a:xfrm flipV="1">
            <a:off x="3539725" y="1761421"/>
            <a:ext cx="2362200" cy="11430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400">
              <a:solidFill>
                <a:srgbClr val="CC99FF"/>
              </a:solidFill>
              <a:latin typeface="Tahoma" pitchFamily="34" charset="0"/>
              <a:cs typeface="Arial" charset="0"/>
            </a:endParaRPr>
          </a:p>
        </p:txBody>
      </p:sp>
      <p:sp>
        <p:nvSpPr>
          <p:cNvPr id="38922" name="Rectangle 10"/>
          <p:cNvSpPr>
            <a:spLocks noChangeArrowheads="1"/>
          </p:cNvSpPr>
          <p:nvPr/>
        </p:nvSpPr>
        <p:spPr bwMode="auto">
          <a:xfrm>
            <a:off x="3886321" y="2966431"/>
            <a:ext cx="1676400" cy="55578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latin typeface="Arial Narrow" pitchFamily="34" charset="0"/>
                <a:cs typeface="Arial" charset="0"/>
              </a:rPr>
              <a:t>1)   T.E.</a:t>
            </a:r>
            <a:r>
              <a:rPr lang="en-US" altLang="en-US" sz="2400" b="1" dirty="0">
                <a:solidFill>
                  <a:srgbClr val="FF0000"/>
                </a:solidFill>
                <a:latin typeface="Arial Narrow" pitchFamily="34" charset="0"/>
                <a:cs typeface="Arial" charset="0"/>
              </a:rPr>
              <a:t>A</a:t>
            </a:r>
            <a:endParaRPr lang="en-US" altLang="en-US" sz="2400" dirty="0">
              <a:latin typeface="Arial Narrow" pitchFamily="34" charset="0"/>
              <a:cs typeface="Arial" charset="0"/>
            </a:endParaRPr>
          </a:p>
        </p:txBody>
      </p:sp>
      <p:sp>
        <p:nvSpPr>
          <p:cNvPr id="38923" name="Rectangle 11"/>
          <p:cNvSpPr>
            <a:spLocks noChangeArrowheads="1"/>
          </p:cNvSpPr>
          <p:nvPr/>
        </p:nvSpPr>
        <p:spPr bwMode="auto">
          <a:xfrm>
            <a:off x="3895293" y="3570703"/>
            <a:ext cx="1676400" cy="48739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400" dirty="0">
                <a:latin typeface="Arial Narrow" pitchFamily="34" charset="0"/>
                <a:cs typeface="Arial" charset="0"/>
              </a:rPr>
              <a:t>2)   T.E.</a:t>
            </a:r>
            <a:r>
              <a:rPr lang="en-GB" altLang="en-US" sz="2400" b="1" dirty="0">
                <a:solidFill>
                  <a:srgbClr val="FF0000"/>
                </a:solidFill>
                <a:latin typeface="Arial Narrow" pitchFamily="34" charset="0"/>
                <a:cs typeface="Arial" charset="0"/>
              </a:rPr>
              <a:t>A</a:t>
            </a:r>
            <a:endParaRPr lang="en-US" altLang="en-US" sz="2400" dirty="0">
              <a:latin typeface="Arial Narrow" pitchFamily="34" charset="0"/>
              <a:cs typeface="Arial" charset="0"/>
            </a:endParaRPr>
          </a:p>
        </p:txBody>
      </p:sp>
      <p:sp>
        <p:nvSpPr>
          <p:cNvPr id="38924" name="Rectangle 12"/>
          <p:cNvSpPr>
            <a:spLocks noChangeArrowheads="1"/>
          </p:cNvSpPr>
          <p:nvPr/>
        </p:nvSpPr>
        <p:spPr bwMode="auto">
          <a:xfrm>
            <a:off x="3895293" y="4110258"/>
            <a:ext cx="1676400" cy="5057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400" dirty="0">
                <a:latin typeface="Arial Narrow" pitchFamily="34" charset="0"/>
                <a:cs typeface="Arial" charset="0"/>
              </a:rPr>
              <a:t>3)   T.E.</a:t>
            </a:r>
            <a:r>
              <a:rPr lang="en-GB" altLang="en-US" sz="2400" b="1" dirty="0">
                <a:solidFill>
                  <a:srgbClr val="FF0000"/>
                </a:solidFill>
                <a:latin typeface="Arial Narrow" pitchFamily="34" charset="0"/>
                <a:cs typeface="Arial" charset="0"/>
              </a:rPr>
              <a:t>A</a:t>
            </a:r>
            <a:endParaRPr lang="en-US" altLang="en-US" sz="2400" dirty="0">
              <a:solidFill>
                <a:srgbClr val="FF0000"/>
              </a:solidFill>
              <a:latin typeface="Arial Narrow" pitchFamily="34" charset="0"/>
              <a:cs typeface="Arial" charset="0"/>
            </a:endParaRPr>
          </a:p>
        </p:txBody>
      </p:sp>
      <p:sp>
        <p:nvSpPr>
          <p:cNvPr id="38930" name="AutoShape 18"/>
          <p:cNvSpPr>
            <a:spLocks noChangeArrowheads="1"/>
          </p:cNvSpPr>
          <p:nvPr/>
        </p:nvSpPr>
        <p:spPr bwMode="auto">
          <a:xfrm>
            <a:off x="8811531" y="2721623"/>
            <a:ext cx="1600200" cy="2438400"/>
          </a:xfrm>
          <a:prstGeom prst="foldedCorner">
            <a:avLst>
              <a:gd name="adj" fmla="val 12500"/>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a:solidFill>
                  <a:srgbClr val="FF0000"/>
                </a:solidFill>
                <a:cs typeface="Arial" charset="0"/>
              </a:rPr>
              <a:t>Critical </a:t>
            </a:r>
          </a:p>
          <a:p>
            <a:pPr eaLnBrk="1" hangingPunct="1">
              <a:spcBef>
                <a:spcPct val="0"/>
              </a:spcBef>
              <a:buFontTx/>
              <a:buNone/>
            </a:pPr>
            <a:r>
              <a:rPr lang="en-US" altLang="en-US" sz="2000" b="1" dirty="0">
                <a:solidFill>
                  <a:srgbClr val="FF0000"/>
                </a:solidFill>
                <a:cs typeface="Arial" charset="0"/>
              </a:rPr>
              <a:t>analysis/</a:t>
            </a:r>
          </a:p>
          <a:p>
            <a:pPr eaLnBrk="1" hangingPunct="1">
              <a:spcBef>
                <a:spcPct val="0"/>
              </a:spcBef>
              <a:buFontTx/>
              <a:buNone/>
            </a:pPr>
            <a:r>
              <a:rPr lang="en-US" altLang="en-US" sz="2000" b="1" dirty="0">
                <a:solidFill>
                  <a:srgbClr val="FF0000"/>
                </a:solidFill>
                <a:cs typeface="Arial" charset="0"/>
              </a:rPr>
              <a:t>Mini- </a:t>
            </a:r>
          </a:p>
          <a:p>
            <a:pPr eaLnBrk="1" hangingPunct="1">
              <a:spcBef>
                <a:spcPct val="0"/>
              </a:spcBef>
              <a:buFontTx/>
              <a:buNone/>
            </a:pPr>
            <a:r>
              <a:rPr lang="en-US" altLang="en-US" sz="2000" b="1" dirty="0">
                <a:solidFill>
                  <a:srgbClr val="FF0000"/>
                </a:solidFill>
                <a:cs typeface="Arial" charset="0"/>
              </a:rPr>
              <a:t>conclusion</a:t>
            </a:r>
          </a:p>
          <a:p>
            <a:pPr eaLnBrk="1" hangingPunct="1">
              <a:spcBef>
                <a:spcPct val="0"/>
              </a:spcBef>
              <a:buFontTx/>
              <a:buNone/>
            </a:pPr>
            <a:r>
              <a:rPr lang="en-US" altLang="en-US" sz="2000" b="1" dirty="0">
                <a:solidFill>
                  <a:srgbClr val="FF0000"/>
                </a:solidFill>
                <a:cs typeface="Arial" charset="0"/>
              </a:rPr>
              <a:t>(from each</a:t>
            </a:r>
          </a:p>
          <a:p>
            <a:pPr eaLnBrk="1" hangingPunct="1">
              <a:spcBef>
                <a:spcPct val="0"/>
              </a:spcBef>
              <a:buFontTx/>
              <a:buNone/>
            </a:pPr>
            <a:r>
              <a:rPr lang="en-US" altLang="en-US" sz="2000" b="1" dirty="0">
                <a:solidFill>
                  <a:srgbClr val="FF0000"/>
                </a:solidFill>
                <a:cs typeface="Arial" charset="0"/>
              </a:rPr>
              <a:t> </a:t>
            </a:r>
            <a:r>
              <a:rPr lang="en-US" altLang="en-US" sz="2000" b="1" dirty="0" err="1">
                <a:solidFill>
                  <a:srgbClr val="FF0000"/>
                </a:solidFill>
                <a:cs typeface="Arial" charset="0"/>
              </a:rPr>
              <a:t>subpoint</a:t>
            </a:r>
            <a:r>
              <a:rPr lang="en-US" altLang="en-US" sz="2000" b="1" dirty="0">
                <a:solidFill>
                  <a:srgbClr val="FF0000"/>
                </a:solidFill>
                <a:cs typeface="Arial" charset="0"/>
              </a:rPr>
              <a:t>)</a:t>
            </a:r>
          </a:p>
        </p:txBody>
      </p:sp>
      <p:sp>
        <p:nvSpPr>
          <p:cNvPr id="38931" name="Line 19"/>
          <p:cNvSpPr>
            <a:spLocks noChangeShapeType="1"/>
          </p:cNvSpPr>
          <p:nvPr/>
        </p:nvSpPr>
        <p:spPr bwMode="auto">
          <a:xfrm>
            <a:off x="5334000" y="3733800"/>
            <a:ext cx="35052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GB"/>
          </a:p>
        </p:txBody>
      </p:sp>
      <p:sp>
        <p:nvSpPr>
          <p:cNvPr id="38932" name="Line 20"/>
          <p:cNvSpPr>
            <a:spLocks noChangeShapeType="1"/>
          </p:cNvSpPr>
          <p:nvPr/>
        </p:nvSpPr>
        <p:spPr bwMode="auto">
          <a:xfrm>
            <a:off x="5334000" y="4191000"/>
            <a:ext cx="35052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GB"/>
          </a:p>
        </p:txBody>
      </p:sp>
      <p:sp>
        <p:nvSpPr>
          <p:cNvPr id="38933" name="Line 21"/>
          <p:cNvSpPr>
            <a:spLocks noChangeShapeType="1"/>
          </p:cNvSpPr>
          <p:nvPr/>
        </p:nvSpPr>
        <p:spPr bwMode="auto">
          <a:xfrm>
            <a:off x="5334000" y="4648200"/>
            <a:ext cx="35052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GB"/>
          </a:p>
        </p:txBody>
      </p:sp>
      <p:sp>
        <p:nvSpPr>
          <p:cNvPr id="38937" name="Line 25"/>
          <p:cNvSpPr>
            <a:spLocks noChangeShapeType="1"/>
          </p:cNvSpPr>
          <p:nvPr/>
        </p:nvSpPr>
        <p:spPr bwMode="auto">
          <a:xfrm flipH="1">
            <a:off x="6383338" y="4652963"/>
            <a:ext cx="2449512" cy="792162"/>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3" name="Curved Left Arrow 2"/>
          <p:cNvSpPr/>
          <p:nvPr/>
        </p:nvSpPr>
        <p:spPr>
          <a:xfrm>
            <a:off x="5459031" y="3337729"/>
            <a:ext cx="381000" cy="457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Curved Left Arrow 3"/>
          <p:cNvSpPr/>
          <p:nvPr/>
        </p:nvSpPr>
        <p:spPr>
          <a:xfrm>
            <a:off x="5472318" y="3946264"/>
            <a:ext cx="342900" cy="457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Content Placeholder 4"/>
          <p:cNvSpPr>
            <a:spLocks noGrp="1"/>
          </p:cNvSpPr>
          <p:nvPr>
            <p:ph sz="half" idx="2"/>
          </p:nvPr>
        </p:nvSpPr>
        <p:spPr/>
        <p:txBody>
          <a:bodyPr>
            <a:normAutofit/>
          </a:bodyPr>
          <a:lstStyle/>
          <a:p>
            <a:endParaRPr lang="en-GB" dirty="0"/>
          </a:p>
        </p:txBody>
      </p:sp>
      <p:sp>
        <p:nvSpPr>
          <p:cNvPr id="8" name="TextBox 7"/>
          <p:cNvSpPr txBox="1"/>
          <p:nvPr/>
        </p:nvSpPr>
        <p:spPr>
          <a:xfrm>
            <a:off x="6001604" y="3381607"/>
            <a:ext cx="2235171" cy="923330"/>
          </a:xfrm>
          <a:prstGeom prst="rect">
            <a:avLst/>
          </a:prstGeom>
          <a:noFill/>
        </p:spPr>
        <p:txBody>
          <a:bodyPr wrap="square" rtlCol="0">
            <a:spAutoFit/>
          </a:bodyPr>
          <a:lstStyle/>
          <a:p>
            <a:r>
              <a:rPr lang="en-GB" b="1" dirty="0">
                <a:ln w="0"/>
                <a:solidFill>
                  <a:srgbClr val="002060"/>
                </a:solidFill>
                <a:effectLst>
                  <a:outerShdw blurRad="38100" dist="19050" dir="2700000" algn="tl" rotWithShape="0">
                    <a:schemeClr val="dk1">
                      <a:alpha val="40000"/>
                    </a:schemeClr>
                  </a:outerShdw>
                </a:effectLst>
              </a:rPr>
              <a:t>Sense of flow between paragraphs/ discourse marking</a:t>
            </a:r>
          </a:p>
        </p:txBody>
      </p:sp>
      <p:cxnSp>
        <p:nvCxnSpPr>
          <p:cNvPr id="10" name="Straight Connector 9"/>
          <p:cNvCxnSpPr/>
          <p:nvPr/>
        </p:nvCxnSpPr>
        <p:spPr>
          <a:xfrm>
            <a:off x="4340358" y="5167278"/>
            <a:ext cx="7609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813222" y="5869095"/>
            <a:ext cx="183054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3976874" y="2060849"/>
            <a:ext cx="760934" cy="145993"/>
          </a:xfrm>
          <a:prstGeom prst="line">
            <a:avLst/>
          </a:prstGeom>
        </p:spPr>
        <p:style>
          <a:lnRef idx="1">
            <a:schemeClr val="accent1"/>
          </a:lnRef>
          <a:fillRef idx="0">
            <a:schemeClr val="accent1"/>
          </a:fillRef>
          <a:effectRef idx="0">
            <a:schemeClr val="accent1"/>
          </a:effectRef>
          <a:fontRef idx="minor">
            <a:schemeClr val="tx1"/>
          </a:fontRef>
        </p:style>
      </p:cxnSp>
      <p:sp>
        <p:nvSpPr>
          <p:cNvPr id="16" name="Down Arrow 15"/>
          <p:cNvSpPr/>
          <p:nvPr/>
        </p:nvSpPr>
        <p:spPr>
          <a:xfrm rot="4195251">
            <a:off x="6858351" y="2805071"/>
            <a:ext cx="424298" cy="376881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Explosion 1 5"/>
          <p:cNvSpPr/>
          <p:nvPr/>
        </p:nvSpPr>
        <p:spPr>
          <a:xfrm>
            <a:off x="3689449" y="5179161"/>
            <a:ext cx="2077995" cy="701817"/>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814052" y="5314460"/>
            <a:ext cx="1871283" cy="369332"/>
          </a:xfrm>
          <a:prstGeom prst="rect">
            <a:avLst/>
          </a:prstGeom>
          <a:noFill/>
        </p:spPr>
        <p:txBody>
          <a:bodyPr wrap="square" rtlCol="0">
            <a:spAutoFit/>
          </a:bodyPr>
          <a:lstStyle/>
          <a:p>
            <a:r>
              <a:rPr lang="en-GB" b="1" dirty="0">
                <a:solidFill>
                  <a:srgbClr val="CC0000"/>
                </a:solidFill>
              </a:rPr>
              <a:t>Summarised here</a:t>
            </a:r>
          </a:p>
        </p:txBody>
      </p:sp>
    </p:spTree>
    <p:custDataLst>
      <p:tags r:id="rId1"/>
    </p:custDataLst>
    <p:extLst>
      <p:ext uri="{BB962C8B-B14F-4D97-AF65-F5344CB8AC3E}">
        <p14:creationId xmlns:p14="http://schemas.microsoft.com/office/powerpoint/2010/main" val="235600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eaLnBrk="1" hangingPunct="1">
              <a:defRPr/>
            </a:pPr>
            <a:r>
              <a:rPr lang="en-US" altLang="en-US" dirty="0" smtClean="0"/>
              <a:t>Thank you, and…</a:t>
            </a:r>
          </a:p>
        </p:txBody>
      </p:sp>
      <p:sp>
        <p:nvSpPr>
          <p:cNvPr id="37891" name="Content Placeholder 2"/>
          <p:cNvSpPr>
            <a:spLocks noGrp="1"/>
          </p:cNvSpPr>
          <p:nvPr>
            <p:ph idx="1"/>
          </p:nvPr>
        </p:nvSpPr>
        <p:spPr>
          <a:xfrm>
            <a:off x="2346325" y="1846263"/>
            <a:ext cx="7543800" cy="3454400"/>
          </a:xfrm>
        </p:spPr>
        <p:txBody>
          <a:bodyPr/>
          <a:lstStyle/>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p:txBody>
      </p:sp>
      <p:sp>
        <p:nvSpPr>
          <p:cNvPr id="4" name="Footer Placeholder 3"/>
          <p:cNvSpPr>
            <a:spLocks noGrp="1"/>
          </p:cNvSpPr>
          <p:nvPr>
            <p:ph type="ftr" sz="quarter" idx="11"/>
          </p:nvPr>
        </p:nvSpPr>
        <p:spPr/>
        <p:txBody>
          <a:bodyPr/>
          <a:lstStyle/>
          <a:p>
            <a:pPr>
              <a:defRPr/>
            </a:pPr>
            <a:endParaRPr lang="en-GB" dirty="0"/>
          </a:p>
        </p:txBody>
      </p:sp>
      <p:pic>
        <p:nvPicPr>
          <p:cNvPr id="44037" name="Picture 4" descr="Screen Shot 2015-11-17 at 22.00.1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6988" y="1989138"/>
            <a:ext cx="712946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descr="Screen Shot 2015-11-17 at 22.02.3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24114" y="3141663"/>
            <a:ext cx="7488237"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335214" y="5443538"/>
            <a:ext cx="7488237" cy="830262"/>
          </a:xfrm>
          <a:prstGeom prst="rect">
            <a:avLst/>
          </a:prstGeom>
          <a:noFill/>
        </p:spPr>
        <p:txBody>
          <a:bodyPr>
            <a:spAutoFit/>
          </a:bodyPr>
          <a:lstStyle/>
          <a:p>
            <a:pPr>
              <a:defRPr/>
            </a:pPr>
            <a:r>
              <a:rPr lang="en-GB" sz="4800" dirty="0">
                <a:latin typeface="+mj-lt"/>
              </a:rPr>
              <a:t>…with your future studies</a:t>
            </a:r>
            <a:r>
              <a:rPr lang="en-GB" sz="4000" dirty="0">
                <a:latin typeface="+mj-lt"/>
              </a:rPr>
              <a:t>!</a:t>
            </a:r>
          </a:p>
        </p:txBody>
      </p:sp>
    </p:spTree>
    <p:extLst>
      <p:ext uri="{BB962C8B-B14F-4D97-AF65-F5344CB8AC3E}">
        <p14:creationId xmlns:p14="http://schemas.microsoft.com/office/powerpoint/2010/main" val="227288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516467" y="4128674"/>
            <a:ext cx="11159067" cy="612775"/>
          </a:xfrm>
        </p:spPr>
        <p:txBody>
          <a:bodyPr/>
          <a:lstStyle/>
          <a:p>
            <a:r>
              <a:rPr lang="en-GB" dirty="0"/>
              <a:t>dundee.ac.uk</a:t>
            </a:r>
          </a:p>
        </p:txBody>
      </p:sp>
    </p:spTree>
    <p:extLst>
      <p:ext uri="{BB962C8B-B14F-4D97-AF65-F5344CB8AC3E}">
        <p14:creationId xmlns:p14="http://schemas.microsoft.com/office/powerpoint/2010/main" val="372363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992" y="72178"/>
            <a:ext cx="10529485" cy="1055311"/>
          </a:xfrm>
        </p:spPr>
        <p:txBody>
          <a:bodyPr>
            <a:normAutofit/>
          </a:bodyPr>
          <a:lstStyle/>
          <a:p>
            <a:r>
              <a:rPr lang="en-GB" sz="4000" b="1" dirty="0" smtClean="0"/>
              <a:t>Using this PowerPoint after the session</a:t>
            </a:r>
            <a:endParaRPr lang="en-GB" sz="4000" b="1" dirty="0"/>
          </a:p>
        </p:txBody>
      </p:sp>
      <p:sp>
        <p:nvSpPr>
          <p:cNvPr id="3" name="Content Placeholder 2"/>
          <p:cNvSpPr>
            <a:spLocks noGrp="1"/>
          </p:cNvSpPr>
          <p:nvPr>
            <p:ph idx="1"/>
          </p:nvPr>
        </p:nvSpPr>
        <p:spPr/>
        <p:txBody>
          <a:bodyPr>
            <a:normAutofit/>
          </a:bodyPr>
          <a:lstStyle/>
          <a:p>
            <a:pPr marL="0" indent="0">
              <a:buNone/>
            </a:pPr>
            <a:endParaRPr lang="en-GB" sz="3200" dirty="0" smtClean="0">
              <a:latin typeface="Calibri Light" panose="020F0302020204030204" pitchFamily="34" charset="0"/>
            </a:endParaRPr>
          </a:p>
          <a:p>
            <a:pPr marL="0" indent="0">
              <a:buNone/>
            </a:pPr>
            <a:r>
              <a:rPr lang="en-GB" sz="3200" dirty="0" smtClean="0">
                <a:latin typeface="Calibri Light" panose="020F0302020204030204" pitchFamily="34" charset="0"/>
              </a:rPr>
              <a:t>This PowerPoint is designed to be a useful learning resource to you </a:t>
            </a:r>
            <a:r>
              <a:rPr lang="en-GB" sz="3200" i="1" dirty="0" smtClean="0">
                <a:latin typeface="Calibri Light" panose="020F0302020204030204" pitchFamily="34" charset="0"/>
              </a:rPr>
              <a:t>after</a:t>
            </a:r>
            <a:r>
              <a:rPr lang="en-GB" sz="3200" dirty="0" smtClean="0">
                <a:latin typeface="Calibri Light" panose="020F0302020204030204" pitchFamily="34" charset="0"/>
              </a:rPr>
              <a:t> the SWAP East session at </a:t>
            </a:r>
            <a:r>
              <a:rPr lang="en-GB" sz="3200" dirty="0" err="1" smtClean="0">
                <a:latin typeface="Calibri Light" panose="020F0302020204030204" pitchFamily="34" charset="0"/>
              </a:rPr>
              <a:t>Ninewells</a:t>
            </a:r>
            <a:r>
              <a:rPr lang="en-GB" sz="3200" dirty="0" smtClean="0">
                <a:latin typeface="Calibri Light" panose="020F0302020204030204" pitchFamily="34" charset="0"/>
              </a:rPr>
              <a:t>.</a:t>
            </a:r>
          </a:p>
          <a:p>
            <a:pPr marL="0" indent="0">
              <a:buNone/>
            </a:pPr>
            <a:endParaRPr lang="en-GB" sz="3200" dirty="0">
              <a:latin typeface="Calibri Light" panose="020F0302020204030204" pitchFamily="34" charset="0"/>
            </a:endParaRPr>
          </a:p>
          <a:p>
            <a:pPr marL="0" indent="0">
              <a:buNone/>
            </a:pPr>
            <a:r>
              <a:rPr lang="en-GB" sz="3200" dirty="0" smtClean="0">
                <a:latin typeface="Calibri Light" panose="020F0302020204030204" pitchFamily="34" charset="0"/>
              </a:rPr>
              <a:t>Drag up the bottom bar of each slide to reveal the explanatory notes underneath. </a:t>
            </a:r>
          </a:p>
        </p:txBody>
      </p:sp>
      <p:sp>
        <p:nvSpPr>
          <p:cNvPr id="4" name="Slide Number Placeholder 3"/>
          <p:cNvSpPr>
            <a:spLocks noGrp="1"/>
          </p:cNvSpPr>
          <p:nvPr>
            <p:ph type="sldNum" sz="quarter" idx="12"/>
          </p:nvPr>
        </p:nvSpPr>
        <p:spPr/>
        <p:txBody>
          <a:bodyPr/>
          <a:lstStyle/>
          <a:p>
            <a:fld id="{E89BC60F-F4BF-4EE8-9F02-8A0093F1814F}" type="slidenum">
              <a:rPr lang="en-GB" smtClean="0"/>
              <a:t>2</a:t>
            </a:fld>
            <a:endParaRPr lang="en-GB"/>
          </a:p>
        </p:txBody>
      </p:sp>
      <p:graphicFrame>
        <p:nvGraphicFramePr>
          <p:cNvPr id="8" name="Diagram 7"/>
          <p:cNvGraphicFramePr/>
          <p:nvPr>
            <p:extLst>
              <p:ext uri="{D42A27DB-BD31-4B8C-83A1-F6EECF244321}">
                <p14:modId xmlns:p14="http://schemas.microsoft.com/office/powerpoint/2010/main" val="137446633"/>
              </p:ext>
            </p:extLst>
          </p:nvPr>
        </p:nvGraphicFramePr>
        <p:xfrm>
          <a:off x="5186408" y="123385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563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403" y="346297"/>
            <a:ext cx="7543800" cy="1126172"/>
          </a:xfrm>
        </p:spPr>
        <p:txBody>
          <a:bodyPr>
            <a:normAutofit/>
          </a:bodyPr>
          <a:lstStyle/>
          <a:p>
            <a:r>
              <a:rPr lang="en-GB" b="1" dirty="0" smtClean="0"/>
              <a:t>Academic Writing Conventions</a:t>
            </a:r>
            <a:endParaRPr lang="en-GB" b="1" dirty="0"/>
          </a:p>
        </p:txBody>
      </p:sp>
      <p:sp>
        <p:nvSpPr>
          <p:cNvPr id="6" name="Freeform 5"/>
          <p:cNvSpPr/>
          <p:nvPr/>
        </p:nvSpPr>
        <p:spPr>
          <a:xfrm>
            <a:off x="4752304" y="3084168"/>
            <a:ext cx="3000564" cy="2713203"/>
          </a:xfrm>
          <a:custGeom>
            <a:avLst/>
            <a:gdLst>
              <a:gd name="connsiteX0" fmla="*/ 0 w 2471965"/>
              <a:gd name="connsiteY0" fmla="*/ 1235983 h 2471965"/>
              <a:gd name="connsiteX1" fmla="*/ 1235983 w 2471965"/>
              <a:gd name="connsiteY1" fmla="*/ 0 h 2471965"/>
              <a:gd name="connsiteX2" fmla="*/ 2471966 w 2471965"/>
              <a:gd name="connsiteY2" fmla="*/ 1235983 h 2471965"/>
              <a:gd name="connsiteX3" fmla="*/ 1235983 w 2471965"/>
              <a:gd name="connsiteY3" fmla="*/ 2471966 h 2471965"/>
              <a:gd name="connsiteX4" fmla="*/ 0 w 2471965"/>
              <a:gd name="connsiteY4" fmla="*/ 1235983 h 2471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965" h="2471965">
                <a:moveTo>
                  <a:pt x="0" y="1235983"/>
                </a:moveTo>
                <a:cubicBezTo>
                  <a:pt x="0" y="553368"/>
                  <a:pt x="553368" y="0"/>
                  <a:pt x="1235983" y="0"/>
                </a:cubicBezTo>
                <a:cubicBezTo>
                  <a:pt x="1918598" y="0"/>
                  <a:pt x="2471966" y="553368"/>
                  <a:pt x="2471966" y="1235983"/>
                </a:cubicBezTo>
                <a:cubicBezTo>
                  <a:pt x="2471966" y="1918598"/>
                  <a:pt x="1918598" y="2471966"/>
                  <a:pt x="1235983" y="2471966"/>
                </a:cubicBezTo>
                <a:cubicBezTo>
                  <a:pt x="553368" y="2471966"/>
                  <a:pt x="0" y="1918598"/>
                  <a:pt x="0" y="1235983"/>
                </a:cubicBezTo>
                <a:close/>
              </a:path>
            </a:pathLst>
          </a:custGeom>
          <a:solidFill>
            <a:srgbClr val="547EE8">
              <a:alpha val="50000"/>
            </a:srgbClr>
          </a:solidFill>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395031" tIns="395031" rIns="395031" bIns="395031" numCol="1" spcCol="1270" anchor="ctr" anchorCtr="0">
            <a:noAutofit/>
          </a:bodyPr>
          <a:lstStyle/>
          <a:p>
            <a:pPr algn="ctr" defTabSz="1155700">
              <a:lnSpc>
                <a:spcPct val="90000"/>
              </a:lnSpc>
              <a:spcBef>
                <a:spcPct val="0"/>
              </a:spcBef>
              <a:spcAft>
                <a:spcPct val="35000"/>
              </a:spcAft>
            </a:pPr>
            <a:r>
              <a:rPr lang="en-GB" sz="2600" dirty="0"/>
              <a:t>Academic Writing Conventions</a:t>
            </a:r>
          </a:p>
        </p:txBody>
      </p:sp>
      <p:sp>
        <p:nvSpPr>
          <p:cNvPr id="7" name="Freeform 6"/>
          <p:cNvSpPr/>
          <p:nvPr/>
        </p:nvSpPr>
        <p:spPr>
          <a:xfrm>
            <a:off x="5046147" y="1081826"/>
            <a:ext cx="2412877" cy="2353032"/>
          </a:xfrm>
          <a:custGeom>
            <a:avLst/>
            <a:gdLst>
              <a:gd name="connsiteX0" fmla="*/ 0 w 1918517"/>
              <a:gd name="connsiteY0" fmla="*/ 896817 h 1793633"/>
              <a:gd name="connsiteX1" fmla="*/ 959259 w 1918517"/>
              <a:gd name="connsiteY1" fmla="*/ 0 h 1793633"/>
              <a:gd name="connsiteX2" fmla="*/ 1918518 w 1918517"/>
              <a:gd name="connsiteY2" fmla="*/ 896817 h 1793633"/>
              <a:gd name="connsiteX3" fmla="*/ 959259 w 1918517"/>
              <a:gd name="connsiteY3" fmla="*/ 1793634 h 1793633"/>
              <a:gd name="connsiteX4" fmla="*/ 0 w 1918517"/>
              <a:gd name="connsiteY4" fmla="*/ 896817 h 1793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517" h="1793633">
                <a:moveTo>
                  <a:pt x="0" y="896817"/>
                </a:moveTo>
                <a:cubicBezTo>
                  <a:pt x="0" y="401519"/>
                  <a:pt x="429475" y="0"/>
                  <a:pt x="959259" y="0"/>
                </a:cubicBezTo>
                <a:cubicBezTo>
                  <a:pt x="1489043" y="0"/>
                  <a:pt x="1918518" y="401519"/>
                  <a:pt x="1918518" y="896817"/>
                </a:cubicBezTo>
                <a:cubicBezTo>
                  <a:pt x="1918518" y="1392115"/>
                  <a:pt x="1489043" y="1793634"/>
                  <a:pt x="959259" y="1793634"/>
                </a:cubicBezTo>
                <a:cubicBezTo>
                  <a:pt x="429475" y="1793634"/>
                  <a:pt x="0" y="1392115"/>
                  <a:pt x="0" y="896817"/>
                </a:cubicBezTo>
                <a:close/>
              </a:path>
            </a:pathLst>
          </a:custGeom>
          <a:solidFill>
            <a:srgbClr val="FF0000">
              <a:alpha val="50000"/>
            </a:srgbClr>
          </a:solidFill>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rgbClr r="0" g="0" b="0"/>
          </a:fillRef>
          <a:effectRef idx="0">
            <a:schemeClr val="accent3">
              <a:alpha val="50000"/>
              <a:hueOff val="0"/>
              <a:satOff val="0"/>
              <a:lumOff val="0"/>
              <a:alphaOff val="0"/>
            </a:schemeClr>
          </a:effectRef>
          <a:fontRef idx="minor">
            <a:schemeClr val="tx1"/>
          </a:fontRef>
        </p:style>
        <p:txBody>
          <a:bodyPr spcFirstLastPara="0" vert="horz" wrap="square" lIns="305090" tIns="286801" rIns="305090" bIns="286801" numCol="1" spcCol="1270" anchor="ctr" anchorCtr="0">
            <a:noAutofit/>
          </a:bodyPr>
          <a:lstStyle/>
          <a:p>
            <a:pPr algn="ctr" defTabSz="844550">
              <a:lnSpc>
                <a:spcPct val="90000"/>
              </a:lnSpc>
              <a:spcBef>
                <a:spcPct val="0"/>
              </a:spcBef>
              <a:spcAft>
                <a:spcPct val="35000"/>
              </a:spcAft>
            </a:pPr>
            <a:r>
              <a:rPr lang="en-GB" sz="1900" dirty="0"/>
              <a:t>Presentation</a:t>
            </a:r>
          </a:p>
        </p:txBody>
      </p:sp>
      <p:sp>
        <p:nvSpPr>
          <p:cNvPr id="8" name="Freeform 7"/>
          <p:cNvSpPr/>
          <p:nvPr/>
        </p:nvSpPr>
        <p:spPr>
          <a:xfrm>
            <a:off x="7212479" y="3251011"/>
            <a:ext cx="2394822" cy="2379516"/>
          </a:xfrm>
          <a:custGeom>
            <a:avLst/>
            <a:gdLst>
              <a:gd name="connsiteX0" fmla="*/ 0 w 1769816"/>
              <a:gd name="connsiteY0" fmla="*/ 903918 h 1807835"/>
              <a:gd name="connsiteX1" fmla="*/ 884908 w 1769816"/>
              <a:gd name="connsiteY1" fmla="*/ 0 h 1807835"/>
              <a:gd name="connsiteX2" fmla="*/ 1769816 w 1769816"/>
              <a:gd name="connsiteY2" fmla="*/ 903918 h 1807835"/>
              <a:gd name="connsiteX3" fmla="*/ 884908 w 1769816"/>
              <a:gd name="connsiteY3" fmla="*/ 1807836 h 1807835"/>
              <a:gd name="connsiteX4" fmla="*/ 0 w 1769816"/>
              <a:gd name="connsiteY4" fmla="*/ 903918 h 1807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816" h="1807835">
                <a:moveTo>
                  <a:pt x="0" y="903918"/>
                </a:moveTo>
                <a:cubicBezTo>
                  <a:pt x="0" y="404698"/>
                  <a:pt x="396187" y="0"/>
                  <a:pt x="884908" y="0"/>
                </a:cubicBezTo>
                <a:cubicBezTo>
                  <a:pt x="1373629" y="0"/>
                  <a:pt x="1769816" y="404698"/>
                  <a:pt x="1769816" y="903918"/>
                </a:cubicBezTo>
                <a:cubicBezTo>
                  <a:pt x="1769816" y="1403138"/>
                  <a:pt x="1373629" y="1807836"/>
                  <a:pt x="884908" y="1807836"/>
                </a:cubicBezTo>
                <a:cubicBezTo>
                  <a:pt x="396187" y="1807836"/>
                  <a:pt x="0" y="1403138"/>
                  <a:pt x="0" y="903918"/>
                </a:cubicBezTo>
                <a:close/>
              </a:path>
            </a:pathLst>
          </a:custGeom>
          <a:solidFill>
            <a:srgbClr val="FFFF00">
              <a:alpha val="50000"/>
            </a:srgbClr>
          </a:solidFill>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rgbClr r="0" g="0" b="0"/>
          </a:fillRef>
          <a:effectRef idx="0">
            <a:schemeClr val="accent3">
              <a:alpha val="50000"/>
              <a:hueOff val="0"/>
              <a:satOff val="0"/>
              <a:lumOff val="0"/>
              <a:alphaOff val="0"/>
            </a:schemeClr>
          </a:effectRef>
          <a:fontRef idx="minor">
            <a:schemeClr val="tx1"/>
          </a:fontRef>
        </p:style>
        <p:txBody>
          <a:bodyPr spcFirstLastPara="0" vert="horz" wrap="square" lIns="283314" tIns="288881" rIns="283314" bIns="288881" numCol="1" spcCol="1270" anchor="ctr" anchorCtr="0">
            <a:noAutofit/>
          </a:bodyPr>
          <a:lstStyle/>
          <a:p>
            <a:pPr algn="ctr" defTabSz="844550">
              <a:lnSpc>
                <a:spcPct val="90000"/>
              </a:lnSpc>
              <a:spcBef>
                <a:spcPct val="0"/>
              </a:spcBef>
              <a:spcAft>
                <a:spcPct val="35000"/>
              </a:spcAft>
            </a:pPr>
            <a:r>
              <a:rPr lang="en-GB" sz="1900" dirty="0"/>
              <a:t>       Content            </a:t>
            </a:r>
          </a:p>
        </p:txBody>
      </p:sp>
      <p:sp>
        <p:nvSpPr>
          <p:cNvPr id="9" name="Freeform 8"/>
          <p:cNvSpPr/>
          <p:nvPr/>
        </p:nvSpPr>
        <p:spPr>
          <a:xfrm>
            <a:off x="2897871" y="3308050"/>
            <a:ext cx="2328005" cy="2435985"/>
          </a:xfrm>
          <a:custGeom>
            <a:avLst/>
            <a:gdLst>
              <a:gd name="connsiteX0" fmla="*/ 0 w 1773548"/>
              <a:gd name="connsiteY0" fmla="*/ 932154 h 1864307"/>
              <a:gd name="connsiteX1" fmla="*/ 886774 w 1773548"/>
              <a:gd name="connsiteY1" fmla="*/ 0 h 1864307"/>
              <a:gd name="connsiteX2" fmla="*/ 1773548 w 1773548"/>
              <a:gd name="connsiteY2" fmla="*/ 932154 h 1864307"/>
              <a:gd name="connsiteX3" fmla="*/ 886774 w 1773548"/>
              <a:gd name="connsiteY3" fmla="*/ 1864308 h 1864307"/>
              <a:gd name="connsiteX4" fmla="*/ 0 w 1773548"/>
              <a:gd name="connsiteY4" fmla="*/ 932154 h 1864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3548" h="1864307">
                <a:moveTo>
                  <a:pt x="0" y="932154"/>
                </a:moveTo>
                <a:cubicBezTo>
                  <a:pt x="0" y="417340"/>
                  <a:pt x="397022" y="0"/>
                  <a:pt x="886774" y="0"/>
                </a:cubicBezTo>
                <a:cubicBezTo>
                  <a:pt x="1376526" y="0"/>
                  <a:pt x="1773548" y="417340"/>
                  <a:pt x="1773548" y="932154"/>
                </a:cubicBezTo>
                <a:cubicBezTo>
                  <a:pt x="1773548" y="1446968"/>
                  <a:pt x="1376526" y="1864308"/>
                  <a:pt x="886774" y="1864308"/>
                </a:cubicBezTo>
                <a:cubicBezTo>
                  <a:pt x="397022" y="1864308"/>
                  <a:pt x="0" y="1446968"/>
                  <a:pt x="0" y="932154"/>
                </a:cubicBezTo>
                <a:close/>
              </a:path>
            </a:pathLst>
          </a:custGeom>
          <a:solidFill>
            <a:srgbClr val="00B050">
              <a:alpha val="50000"/>
            </a:srgbClr>
          </a:solidFill>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rgbClr r="0" g="0" b="0"/>
          </a:fillRef>
          <a:effectRef idx="0">
            <a:schemeClr val="accent3">
              <a:alpha val="50000"/>
              <a:hueOff val="0"/>
              <a:satOff val="0"/>
              <a:lumOff val="0"/>
              <a:alphaOff val="0"/>
            </a:schemeClr>
          </a:effectRef>
          <a:fontRef idx="minor">
            <a:schemeClr val="tx1"/>
          </a:fontRef>
        </p:style>
        <p:txBody>
          <a:bodyPr spcFirstLastPara="0" vert="horz" wrap="square" lIns="283860" tIns="297151" rIns="283860" bIns="297151" numCol="1" spcCol="1270" anchor="ctr" anchorCtr="0">
            <a:noAutofit/>
          </a:bodyPr>
          <a:lstStyle/>
          <a:p>
            <a:pPr algn="ctr" defTabSz="844550">
              <a:lnSpc>
                <a:spcPct val="90000"/>
              </a:lnSpc>
              <a:spcBef>
                <a:spcPct val="0"/>
              </a:spcBef>
              <a:spcAft>
                <a:spcPct val="35000"/>
              </a:spcAft>
            </a:pPr>
            <a:r>
              <a:rPr lang="en-GB" sz="1900" dirty="0"/>
              <a:t>Structure</a:t>
            </a:r>
          </a:p>
        </p:txBody>
      </p:sp>
      <p:sp>
        <p:nvSpPr>
          <p:cNvPr id="4" name="Footer Placeholder 3"/>
          <p:cNvSpPr>
            <a:spLocks noGrp="1"/>
          </p:cNvSpPr>
          <p:nvPr>
            <p:ph type="ftr" sz="quarter" idx="11"/>
          </p:nvPr>
        </p:nvSpPr>
        <p:spPr/>
        <p:txBody>
          <a:bodyPr/>
          <a:lstStyle/>
          <a:p>
            <a:r>
              <a:rPr lang="en-US" smtClean="0">
                <a:solidFill>
                  <a:prstClr val="white">
                    <a:tint val="75000"/>
                  </a:prstClr>
                </a:solidFill>
              </a:rPr>
              <a:t>CASTLE. University of Dundee, 2017</a:t>
            </a:r>
            <a:endParaRPr lang="en-GB" dirty="0">
              <a:solidFill>
                <a:prstClr val="white">
                  <a:tint val="75000"/>
                </a:prstClr>
              </a:solidFill>
            </a:endParaRPr>
          </a:p>
        </p:txBody>
      </p:sp>
    </p:spTree>
    <p:extLst>
      <p:ext uri="{BB962C8B-B14F-4D97-AF65-F5344CB8AC3E}">
        <p14:creationId xmlns:p14="http://schemas.microsoft.com/office/powerpoint/2010/main" val="290095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403" y="374903"/>
            <a:ext cx="9706549" cy="1055311"/>
          </a:xfrm>
        </p:spPr>
        <p:txBody>
          <a:bodyPr>
            <a:normAutofit/>
          </a:bodyPr>
          <a:lstStyle/>
          <a:p>
            <a:r>
              <a:rPr lang="en-GB" sz="4000" b="1" dirty="0"/>
              <a:t>What do we mean by presentation?</a:t>
            </a:r>
          </a:p>
        </p:txBody>
      </p:sp>
      <p:sp>
        <p:nvSpPr>
          <p:cNvPr id="3" name="Content Placeholder 2"/>
          <p:cNvSpPr>
            <a:spLocks noGrp="1"/>
          </p:cNvSpPr>
          <p:nvPr>
            <p:ph idx="1"/>
          </p:nvPr>
        </p:nvSpPr>
        <p:spPr>
          <a:xfrm>
            <a:off x="991673" y="1593852"/>
            <a:ext cx="10683862" cy="4497856"/>
          </a:xfrm>
        </p:spPr>
        <p:txBody>
          <a:bodyPr>
            <a:normAutofit/>
          </a:bodyPr>
          <a:lstStyle/>
          <a:p>
            <a:pPr marL="114300"/>
            <a:r>
              <a:rPr lang="en-GB" sz="2200" b="1" dirty="0"/>
              <a:t>Good presentation is:</a:t>
            </a:r>
          </a:p>
          <a:p>
            <a:pPr marL="457200" indent="-342900">
              <a:buFont typeface="Wingdings" panose="05000000000000000000" pitchFamily="2" charset="2"/>
              <a:buChar char="ü"/>
            </a:pPr>
            <a:r>
              <a:rPr lang="en-GB" sz="2200" dirty="0"/>
              <a:t> font style, size, spacing and page numbering</a:t>
            </a:r>
          </a:p>
          <a:p>
            <a:pPr marL="114300"/>
            <a:endParaRPr lang="en-GB" sz="900" dirty="0"/>
          </a:p>
          <a:p>
            <a:pPr marL="114300"/>
            <a:r>
              <a:rPr lang="en-GB" sz="2200" i="1" dirty="0"/>
              <a:t>(But it’s MORE THAN just that!)</a:t>
            </a:r>
          </a:p>
          <a:p>
            <a:pPr marL="114300"/>
            <a:endParaRPr lang="en-GB" sz="900" dirty="0"/>
          </a:p>
          <a:p>
            <a:pPr marL="114300"/>
            <a:r>
              <a:rPr lang="en-GB" sz="2200" b="1" dirty="0"/>
              <a:t>Good presentation includes paying attention to:</a:t>
            </a:r>
          </a:p>
          <a:p>
            <a:pPr marL="457200" indent="-342900">
              <a:buFont typeface="Wingdings" panose="05000000000000000000" pitchFamily="2" charset="2"/>
              <a:buChar char="ü"/>
            </a:pPr>
            <a:r>
              <a:rPr lang="en-GB" sz="2200" dirty="0"/>
              <a:t>Spelling</a:t>
            </a:r>
          </a:p>
          <a:p>
            <a:pPr marL="457200" indent="-342900">
              <a:buFont typeface="Wingdings" panose="05000000000000000000" pitchFamily="2" charset="2"/>
              <a:buChar char="ü"/>
            </a:pPr>
            <a:r>
              <a:rPr lang="en-GB" sz="2200" dirty="0"/>
              <a:t>Grammar</a:t>
            </a:r>
          </a:p>
          <a:p>
            <a:pPr marL="457200" indent="-342900">
              <a:buFont typeface="Wingdings" panose="05000000000000000000" pitchFamily="2" charset="2"/>
              <a:buChar char="ü"/>
            </a:pPr>
            <a:r>
              <a:rPr lang="en-GB" sz="2200" dirty="0"/>
              <a:t>Punctuation</a:t>
            </a:r>
          </a:p>
          <a:p>
            <a:pPr marL="457200" indent="-342900">
              <a:buFont typeface="Wingdings" panose="05000000000000000000" pitchFamily="2" charset="2"/>
              <a:buChar char="ü"/>
            </a:pPr>
            <a:r>
              <a:rPr lang="en-GB" sz="2200" dirty="0"/>
              <a:t>Syntax</a:t>
            </a:r>
          </a:p>
          <a:p>
            <a:pPr marL="457200" indent="-342900">
              <a:buFont typeface="Wingdings" panose="05000000000000000000" pitchFamily="2" charset="2"/>
              <a:buChar char="ü"/>
            </a:pPr>
            <a:r>
              <a:rPr lang="en-GB" sz="2200" dirty="0"/>
              <a:t>Register</a:t>
            </a:r>
            <a:r>
              <a:rPr lang="en-GB" dirty="0"/>
              <a:t>	</a:t>
            </a:r>
            <a:r>
              <a:rPr lang="en-GB" dirty="0" smtClean="0"/>
              <a:t>	</a:t>
            </a:r>
            <a:endParaRPr lang="en-GB" sz="2200" dirty="0"/>
          </a:p>
        </p:txBody>
      </p:sp>
      <p:sp>
        <p:nvSpPr>
          <p:cNvPr id="4" name="Footer Placeholder 3"/>
          <p:cNvSpPr>
            <a:spLocks noGrp="1"/>
          </p:cNvSpPr>
          <p:nvPr>
            <p:ph type="ftr" sz="quarter" idx="11"/>
          </p:nvPr>
        </p:nvSpPr>
        <p:spPr/>
        <p:txBody>
          <a:bodyPr/>
          <a:lstStyle/>
          <a:p>
            <a:r>
              <a:rPr lang="en-US" smtClean="0">
                <a:solidFill>
                  <a:prstClr val="white">
                    <a:tint val="75000"/>
                  </a:prstClr>
                </a:solidFill>
              </a:rPr>
              <a:t>CASTLE. University of Dundee, 2017</a:t>
            </a:r>
            <a:endParaRPr lang="en-GB" dirty="0">
              <a:solidFill>
                <a:prstClr val="white">
                  <a:tint val="75000"/>
                </a:prstClr>
              </a:solidFill>
            </a:endParaRPr>
          </a:p>
        </p:txBody>
      </p:sp>
      <p:pic>
        <p:nvPicPr>
          <p:cNvPr id="6" name="Picture 5"/>
          <p:cNvPicPr>
            <a:picLocks noChangeAspect="1"/>
          </p:cNvPicPr>
          <p:nvPr/>
        </p:nvPicPr>
        <p:blipFill>
          <a:blip r:embed="rId3"/>
          <a:stretch>
            <a:fillRect/>
          </a:stretch>
        </p:blipFill>
        <p:spPr>
          <a:xfrm>
            <a:off x="7684714" y="1593852"/>
            <a:ext cx="3892080" cy="4059974"/>
          </a:xfrm>
          <a:prstGeom prst="rect">
            <a:avLst/>
          </a:prstGeom>
        </p:spPr>
      </p:pic>
      <p:sp>
        <p:nvSpPr>
          <p:cNvPr id="7" name="TextBox 6"/>
          <p:cNvSpPr txBox="1"/>
          <p:nvPr/>
        </p:nvSpPr>
        <p:spPr>
          <a:xfrm>
            <a:off x="8603088" y="5584718"/>
            <a:ext cx="3284112" cy="246221"/>
          </a:xfrm>
          <a:prstGeom prst="rect">
            <a:avLst/>
          </a:prstGeom>
          <a:noFill/>
        </p:spPr>
        <p:txBody>
          <a:bodyPr wrap="square" rtlCol="0">
            <a:spAutoFit/>
          </a:bodyPr>
          <a:lstStyle/>
          <a:p>
            <a:r>
              <a:rPr lang="en-GB" sz="1000" dirty="0"/>
              <a:t>https://www.pexels.com/search/typewriter/</a:t>
            </a:r>
          </a:p>
        </p:txBody>
      </p:sp>
    </p:spTree>
    <p:extLst>
      <p:ext uri="{BB962C8B-B14F-4D97-AF65-F5344CB8AC3E}">
        <p14:creationId xmlns:p14="http://schemas.microsoft.com/office/powerpoint/2010/main" val="64385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42590"/>
            <a:ext cx="7543800" cy="622115"/>
          </a:xfrm>
        </p:spPr>
        <p:txBody>
          <a:bodyPr>
            <a:normAutofit/>
          </a:bodyPr>
          <a:lstStyle/>
          <a:p>
            <a:pPr algn="ctr"/>
            <a:r>
              <a:rPr lang="en-GB" sz="3600" b="1" dirty="0" smtClean="0"/>
              <a:t>Presentation</a:t>
            </a:r>
            <a:endParaRPr lang="en-GB" sz="3600" b="1" dirty="0"/>
          </a:p>
        </p:txBody>
      </p:sp>
      <p:sp>
        <p:nvSpPr>
          <p:cNvPr id="4" name="Footer Placeholder 3"/>
          <p:cNvSpPr>
            <a:spLocks noGrp="1"/>
          </p:cNvSpPr>
          <p:nvPr>
            <p:ph type="ftr" sz="quarter" idx="11"/>
          </p:nvPr>
        </p:nvSpPr>
        <p:spPr/>
        <p:txBody>
          <a:bodyPr/>
          <a:lstStyle/>
          <a:p>
            <a:r>
              <a:rPr lang="en-US" smtClean="0">
                <a:solidFill>
                  <a:prstClr val="white">
                    <a:tint val="75000"/>
                  </a:prstClr>
                </a:solidFill>
              </a:rPr>
              <a:t>CASTLE. University of Dundee, 2017</a:t>
            </a:r>
            <a:endParaRPr lang="en-GB" dirty="0">
              <a:solidFill>
                <a:prstClr val="white">
                  <a:tint val="75000"/>
                </a:prstClr>
              </a:solidFill>
            </a:endParaRPr>
          </a:p>
        </p:txBody>
      </p:sp>
      <p:pic>
        <p:nvPicPr>
          <p:cNvPr id="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635623" y="1086489"/>
            <a:ext cx="6731374" cy="4874013"/>
          </a:xfrm>
        </p:spPr>
      </p:pic>
    </p:spTree>
    <p:extLst>
      <p:ext uri="{BB962C8B-B14F-4D97-AF65-F5344CB8AC3E}">
        <p14:creationId xmlns:p14="http://schemas.microsoft.com/office/powerpoint/2010/main" val="108653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8522" y="170695"/>
            <a:ext cx="7543800" cy="550106"/>
          </a:xfrm>
        </p:spPr>
        <p:txBody>
          <a:bodyPr>
            <a:normAutofit fontScale="90000"/>
          </a:bodyPr>
          <a:lstStyle/>
          <a:p>
            <a:pPr algn="ctr"/>
            <a:r>
              <a:rPr lang="en-GB" sz="3600" b="1" dirty="0" smtClean="0"/>
              <a:t>Presentation</a:t>
            </a:r>
            <a:endParaRPr lang="en-GB" sz="3600" b="1" dirty="0"/>
          </a:p>
        </p:txBody>
      </p:sp>
      <p:pic>
        <p:nvPicPr>
          <p:cNvPr id="5" name="Content Placeholder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38648" y="836712"/>
            <a:ext cx="8152112" cy="54380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solidFill>
                  <a:prstClr val="white">
                    <a:tint val="75000"/>
                  </a:prstClr>
                </a:solidFill>
              </a:rPr>
              <a:t>CASTLE. University of Dundee, 2017</a:t>
            </a:r>
            <a:endParaRPr lang="en-GB" dirty="0">
              <a:solidFill>
                <a:prstClr val="white">
                  <a:tint val="75000"/>
                </a:prstClr>
              </a:solidFill>
            </a:endParaRPr>
          </a:p>
        </p:txBody>
      </p:sp>
    </p:spTree>
    <p:extLst>
      <p:ext uri="{BB962C8B-B14F-4D97-AF65-F5344CB8AC3E}">
        <p14:creationId xmlns:p14="http://schemas.microsoft.com/office/powerpoint/2010/main" val="312291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4584" y="196453"/>
            <a:ext cx="7543800" cy="1126172"/>
          </a:xfrm>
        </p:spPr>
        <p:txBody>
          <a:bodyPr>
            <a:normAutofit/>
          </a:bodyPr>
          <a:lstStyle/>
          <a:p>
            <a:pPr algn="ctr"/>
            <a:r>
              <a:rPr lang="en-GB" sz="3600" b="1" dirty="0" smtClean="0"/>
              <a:t>Structure</a:t>
            </a:r>
            <a:endParaRPr lang="en-GB" sz="3600" b="1" dirty="0"/>
          </a:p>
        </p:txBody>
      </p:sp>
      <p:sp>
        <p:nvSpPr>
          <p:cNvPr id="3" name="Content Placeholder 2"/>
          <p:cNvSpPr>
            <a:spLocks noGrp="1"/>
          </p:cNvSpPr>
          <p:nvPr>
            <p:ph idx="1"/>
          </p:nvPr>
        </p:nvSpPr>
        <p:spPr>
          <a:xfrm>
            <a:off x="888642" y="1412777"/>
            <a:ext cx="7382476" cy="4023360"/>
          </a:xfrm>
        </p:spPr>
        <p:txBody>
          <a:bodyPr>
            <a:normAutofit/>
          </a:bodyPr>
          <a:lstStyle/>
          <a:p>
            <a:pPr algn="ctr"/>
            <a:endParaRPr lang="en-GB" b="1" dirty="0" smtClean="0"/>
          </a:p>
          <a:p>
            <a:pPr algn="ctr"/>
            <a:r>
              <a:rPr lang="en-GB" sz="3600" b="1" dirty="0"/>
              <a:t>ACTIVITY</a:t>
            </a:r>
          </a:p>
          <a:p>
            <a:r>
              <a:rPr lang="en-GB" sz="2800" dirty="0"/>
              <a:t>IN </a:t>
            </a:r>
            <a:r>
              <a:rPr lang="en-GB" sz="2800" dirty="0" smtClean="0"/>
              <a:t>SMALL GROUPS</a:t>
            </a:r>
            <a:r>
              <a:rPr lang="en-GB" sz="2800" dirty="0"/>
              <a:t>:</a:t>
            </a:r>
          </a:p>
          <a:p>
            <a:r>
              <a:rPr lang="en-GB" sz="2800" dirty="0"/>
              <a:t>Think about the </a:t>
            </a:r>
            <a:r>
              <a:rPr lang="en-GB" sz="2800" b="1" dirty="0"/>
              <a:t>STRUCTURE</a:t>
            </a:r>
            <a:r>
              <a:rPr lang="en-GB" sz="2800" dirty="0"/>
              <a:t> of a piece of academic writing. Design or sketch a diagram or image that you think portrays the structure of a piece of academic writing.</a:t>
            </a:r>
          </a:p>
          <a:p>
            <a:endParaRPr lang="en-GB" dirty="0"/>
          </a:p>
        </p:txBody>
      </p:sp>
      <p:sp>
        <p:nvSpPr>
          <p:cNvPr id="4" name="Footer Placeholder 3"/>
          <p:cNvSpPr>
            <a:spLocks noGrp="1"/>
          </p:cNvSpPr>
          <p:nvPr>
            <p:ph type="ftr" sz="quarter" idx="11"/>
          </p:nvPr>
        </p:nvSpPr>
        <p:spPr/>
        <p:txBody>
          <a:bodyPr/>
          <a:lstStyle/>
          <a:p>
            <a:r>
              <a:rPr lang="en-US" smtClean="0">
                <a:solidFill>
                  <a:prstClr val="white">
                    <a:tint val="75000"/>
                  </a:prstClr>
                </a:solidFill>
              </a:rPr>
              <a:t>CASTLE. University of Dundee, 2017</a:t>
            </a:r>
            <a:endParaRPr lang="en-GB" dirty="0">
              <a:solidFill>
                <a:prstClr val="white">
                  <a:tint val="75000"/>
                </a:prstClr>
              </a:solidFill>
            </a:endParaRPr>
          </a:p>
        </p:txBody>
      </p:sp>
      <p:pic>
        <p:nvPicPr>
          <p:cNvPr id="1028" name="Picture 4" descr="Image result for flip chart 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430777">
            <a:off x="8840515" y="2249712"/>
            <a:ext cx="1819275" cy="25241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16144" y="5131725"/>
            <a:ext cx="3275856" cy="276999"/>
          </a:xfrm>
          <a:prstGeom prst="rect">
            <a:avLst/>
          </a:prstGeom>
          <a:noFill/>
        </p:spPr>
        <p:txBody>
          <a:bodyPr wrap="square" rtlCol="0">
            <a:spAutoFit/>
          </a:bodyPr>
          <a:lstStyle/>
          <a:p>
            <a:r>
              <a:rPr lang="en-GB" sz="1200" dirty="0"/>
              <a:t>https://pxhere.com/en/photo/776296</a:t>
            </a:r>
          </a:p>
        </p:txBody>
      </p:sp>
    </p:spTree>
    <p:extLst>
      <p:ext uri="{BB962C8B-B14F-4D97-AF65-F5344CB8AC3E}">
        <p14:creationId xmlns:p14="http://schemas.microsoft.com/office/powerpoint/2010/main" val="64697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Essay Structure</a:t>
            </a:r>
            <a:br>
              <a:rPr lang="en-GB" b="1" dirty="0" smtClean="0"/>
            </a:br>
            <a:r>
              <a:rPr lang="en-GB" b="1" dirty="0" smtClean="0"/>
              <a:t>‘The Sweetie Wrapper’</a:t>
            </a:r>
            <a:endParaRPr lang="en-GB" b="1" dirty="0"/>
          </a:p>
        </p:txBody>
      </p:sp>
      <p:pic>
        <p:nvPicPr>
          <p:cNvPr id="5"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94441" y="1640222"/>
            <a:ext cx="7426089" cy="4177175"/>
          </a:xfrm>
        </p:spPr>
      </p:pic>
      <p:sp>
        <p:nvSpPr>
          <p:cNvPr id="4" name="Footer Placeholder 3"/>
          <p:cNvSpPr>
            <a:spLocks noGrp="1"/>
          </p:cNvSpPr>
          <p:nvPr>
            <p:ph type="ftr" sz="quarter" idx="11"/>
          </p:nvPr>
        </p:nvSpPr>
        <p:spPr/>
        <p:txBody>
          <a:bodyPr/>
          <a:lstStyle/>
          <a:p>
            <a:r>
              <a:rPr lang="en-US" smtClean="0">
                <a:solidFill>
                  <a:prstClr val="white">
                    <a:tint val="75000"/>
                  </a:prstClr>
                </a:solidFill>
              </a:rPr>
              <a:t>CASTLE. University of Dundee, 2017</a:t>
            </a:r>
            <a:endParaRPr lang="en-GB" dirty="0">
              <a:solidFill>
                <a:prstClr val="white">
                  <a:tint val="75000"/>
                </a:prstClr>
              </a:solidFill>
            </a:endParaRPr>
          </a:p>
        </p:txBody>
      </p:sp>
      <p:pic>
        <p:nvPicPr>
          <p:cNvPr id="6" name="Picture 5"/>
          <p:cNvPicPr>
            <a:picLocks noChangeAspect="1"/>
          </p:cNvPicPr>
          <p:nvPr/>
        </p:nvPicPr>
        <p:blipFill>
          <a:blip r:embed="rId4"/>
          <a:stretch>
            <a:fillRect/>
          </a:stretch>
        </p:blipFill>
        <p:spPr>
          <a:xfrm rot="5400000">
            <a:off x="-154012" y="2590863"/>
            <a:ext cx="4381500" cy="2299721"/>
          </a:xfrm>
          <a:prstGeom prst="rect">
            <a:avLst/>
          </a:prstGeom>
        </p:spPr>
      </p:pic>
    </p:spTree>
    <p:extLst>
      <p:ext uri="{BB962C8B-B14F-4D97-AF65-F5344CB8AC3E}">
        <p14:creationId xmlns:p14="http://schemas.microsoft.com/office/powerpoint/2010/main" val="72854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2133600" y="325656"/>
            <a:ext cx="7543800" cy="680876"/>
          </a:xfrm>
        </p:spPr>
        <p:txBody>
          <a:bodyPr/>
          <a:lstStyle/>
          <a:p>
            <a:pPr algn="ctr"/>
            <a:r>
              <a:rPr lang="en-GB" altLang="en-US" sz="3400" b="1" dirty="0"/>
              <a:t>The ‘Sweetie Wrapper’ unwrapped</a:t>
            </a:r>
          </a:p>
        </p:txBody>
      </p:sp>
      <p:sp>
        <p:nvSpPr>
          <p:cNvPr id="23556" name="Rectangle 3"/>
          <p:cNvSpPr>
            <a:spLocks noGrp="1" noChangeArrowheads="1"/>
          </p:cNvSpPr>
          <p:nvPr>
            <p:ph sz="half" idx="1"/>
          </p:nvPr>
        </p:nvSpPr>
        <p:spPr>
          <a:xfrm>
            <a:off x="2097833" y="2310878"/>
            <a:ext cx="3498850" cy="3527425"/>
          </a:xfrm>
          <a:prstGeom prst="rect">
            <a:avLst/>
          </a:prstGeom>
        </p:spPr>
        <p:txBody>
          <a:bodyPr>
            <a:normAutofit fontScale="85000" lnSpcReduction="20000"/>
          </a:bodyPr>
          <a:lstStyle/>
          <a:p>
            <a:pPr>
              <a:lnSpc>
                <a:spcPct val="80000"/>
              </a:lnSpc>
              <a:buFont typeface="Wingdings" pitchFamily="2" charset="2"/>
              <a:buNone/>
            </a:pPr>
            <a:r>
              <a:rPr lang="en-GB" altLang="en-US" sz="1800" b="1" dirty="0"/>
              <a:t>Introduction</a:t>
            </a:r>
          </a:p>
          <a:p>
            <a:pPr>
              <a:lnSpc>
                <a:spcPct val="80000"/>
              </a:lnSpc>
              <a:buFont typeface="Wingdings" pitchFamily="2" charset="2"/>
              <a:buNone/>
            </a:pPr>
            <a:endParaRPr lang="en-GB" altLang="en-US" sz="2400" dirty="0"/>
          </a:p>
          <a:p>
            <a:pPr>
              <a:lnSpc>
                <a:spcPct val="80000"/>
              </a:lnSpc>
              <a:buFont typeface="Wingdings" pitchFamily="2" charset="2"/>
              <a:buNone/>
            </a:pPr>
            <a:endParaRPr lang="en-GB" altLang="en-US" sz="2400" dirty="0"/>
          </a:p>
          <a:p>
            <a:pPr>
              <a:lnSpc>
                <a:spcPct val="80000"/>
              </a:lnSpc>
              <a:buFont typeface="Wingdings" pitchFamily="2" charset="2"/>
              <a:buNone/>
            </a:pPr>
            <a:r>
              <a:rPr lang="en-GB" altLang="en-US" sz="1800" b="1" dirty="0"/>
              <a:t>Main </a:t>
            </a:r>
          </a:p>
          <a:p>
            <a:pPr>
              <a:lnSpc>
                <a:spcPct val="80000"/>
              </a:lnSpc>
              <a:buFont typeface="Wingdings" pitchFamily="2" charset="2"/>
              <a:buNone/>
            </a:pPr>
            <a:r>
              <a:rPr lang="en-GB" altLang="en-US" sz="1800" b="1" dirty="0"/>
              <a:t>Body</a:t>
            </a:r>
          </a:p>
          <a:p>
            <a:pPr>
              <a:lnSpc>
                <a:spcPct val="80000"/>
              </a:lnSpc>
              <a:buFont typeface="Wingdings" pitchFamily="2" charset="2"/>
              <a:buNone/>
            </a:pPr>
            <a:endParaRPr lang="en-GB" altLang="en-US" sz="2400" dirty="0"/>
          </a:p>
          <a:p>
            <a:pPr>
              <a:lnSpc>
                <a:spcPct val="80000"/>
              </a:lnSpc>
              <a:buFont typeface="Wingdings" pitchFamily="2" charset="2"/>
              <a:buNone/>
            </a:pPr>
            <a:endParaRPr lang="en-GB" altLang="en-US" sz="1800" b="1" dirty="0"/>
          </a:p>
          <a:p>
            <a:pPr>
              <a:lnSpc>
                <a:spcPct val="80000"/>
              </a:lnSpc>
              <a:buFont typeface="Wingdings" pitchFamily="2" charset="2"/>
              <a:buNone/>
            </a:pPr>
            <a:r>
              <a:rPr lang="en-GB" altLang="en-US" sz="1800" b="1" dirty="0"/>
              <a:t>Conclusion</a:t>
            </a:r>
            <a:endParaRPr lang="en-US" altLang="en-US" sz="1800" b="1" dirty="0"/>
          </a:p>
        </p:txBody>
      </p:sp>
      <p:sp>
        <p:nvSpPr>
          <p:cNvPr id="23557" name="Rectangle 4"/>
          <p:cNvSpPr>
            <a:spLocks noGrp="1" noChangeArrowheads="1"/>
          </p:cNvSpPr>
          <p:nvPr>
            <p:ph sz="half" idx="2"/>
          </p:nvPr>
        </p:nvSpPr>
        <p:spPr>
          <a:xfrm>
            <a:off x="6019800" y="1981200"/>
            <a:ext cx="4648200" cy="4572000"/>
          </a:xfrm>
          <a:prstGeom prst="rect">
            <a:avLst/>
          </a:prstGeom>
        </p:spPr>
        <p:txBody>
          <a:bodyPr>
            <a:normAutofit fontScale="85000" lnSpcReduction="20000"/>
          </a:bodyPr>
          <a:lstStyle/>
          <a:p>
            <a:pPr>
              <a:lnSpc>
                <a:spcPct val="80000"/>
              </a:lnSpc>
              <a:buFont typeface="Wingdings" pitchFamily="2" charset="2"/>
              <a:buNone/>
            </a:pPr>
            <a:r>
              <a:rPr lang="en-GB" altLang="en-US" dirty="0"/>
              <a:t>Context</a:t>
            </a:r>
          </a:p>
          <a:p>
            <a:pPr>
              <a:lnSpc>
                <a:spcPct val="80000"/>
              </a:lnSpc>
              <a:buFont typeface="Wingdings" pitchFamily="2" charset="2"/>
              <a:buNone/>
            </a:pPr>
            <a:r>
              <a:rPr lang="en-GB" altLang="en-US" dirty="0"/>
              <a:t>Key ideas / Statement of intent</a:t>
            </a:r>
          </a:p>
          <a:p>
            <a:pPr>
              <a:lnSpc>
                <a:spcPct val="80000"/>
              </a:lnSpc>
              <a:buFont typeface="Wingdings" pitchFamily="2" charset="2"/>
              <a:buNone/>
            </a:pPr>
            <a:r>
              <a:rPr lang="en-GB" altLang="en-US" dirty="0"/>
              <a:t>‘Signposting’</a:t>
            </a:r>
          </a:p>
          <a:p>
            <a:pPr>
              <a:lnSpc>
                <a:spcPct val="80000"/>
              </a:lnSpc>
              <a:buFont typeface="Wingdings" pitchFamily="2" charset="2"/>
              <a:buNone/>
            </a:pPr>
            <a:endParaRPr lang="en-GB" altLang="en-US" dirty="0"/>
          </a:p>
          <a:p>
            <a:pPr>
              <a:lnSpc>
                <a:spcPct val="80000"/>
              </a:lnSpc>
              <a:buFont typeface="Wingdings" pitchFamily="2" charset="2"/>
              <a:buNone/>
            </a:pPr>
            <a:endParaRPr lang="en-GB" altLang="en-US" dirty="0"/>
          </a:p>
          <a:p>
            <a:pPr>
              <a:lnSpc>
                <a:spcPct val="80000"/>
              </a:lnSpc>
              <a:buFont typeface="Wingdings" pitchFamily="2" charset="2"/>
              <a:buNone/>
            </a:pPr>
            <a:endParaRPr lang="en-GB" altLang="en-US" dirty="0"/>
          </a:p>
          <a:p>
            <a:pPr>
              <a:lnSpc>
                <a:spcPct val="80000"/>
              </a:lnSpc>
              <a:buFont typeface="Wingdings" pitchFamily="2" charset="2"/>
              <a:buNone/>
            </a:pPr>
            <a:endParaRPr lang="en-GB" altLang="en-US" dirty="0"/>
          </a:p>
          <a:p>
            <a:pPr>
              <a:lnSpc>
                <a:spcPct val="80000"/>
              </a:lnSpc>
              <a:buFont typeface="Wingdings" pitchFamily="2" charset="2"/>
              <a:buNone/>
            </a:pPr>
            <a:endParaRPr lang="en-GB" altLang="en-US" dirty="0"/>
          </a:p>
          <a:p>
            <a:pPr>
              <a:lnSpc>
                <a:spcPct val="80000"/>
              </a:lnSpc>
              <a:buFont typeface="Wingdings" pitchFamily="2" charset="2"/>
              <a:buNone/>
            </a:pPr>
            <a:endParaRPr lang="en-GB" altLang="en-US" dirty="0"/>
          </a:p>
          <a:p>
            <a:pPr>
              <a:lnSpc>
                <a:spcPct val="80000"/>
              </a:lnSpc>
              <a:spcBef>
                <a:spcPct val="10000"/>
              </a:spcBef>
              <a:buFont typeface="Wingdings" pitchFamily="2" charset="2"/>
              <a:buNone/>
            </a:pPr>
            <a:r>
              <a:rPr lang="en-GB" altLang="en-US" dirty="0"/>
              <a:t>Return to intention</a:t>
            </a:r>
          </a:p>
          <a:p>
            <a:pPr>
              <a:lnSpc>
                <a:spcPct val="80000"/>
              </a:lnSpc>
              <a:spcBef>
                <a:spcPct val="10000"/>
              </a:spcBef>
              <a:buFont typeface="Wingdings" pitchFamily="2" charset="2"/>
              <a:buNone/>
            </a:pPr>
            <a:endParaRPr lang="en-GB" altLang="en-US" dirty="0"/>
          </a:p>
          <a:p>
            <a:pPr>
              <a:lnSpc>
                <a:spcPct val="80000"/>
              </a:lnSpc>
              <a:spcBef>
                <a:spcPct val="10000"/>
              </a:spcBef>
              <a:buFont typeface="Wingdings" pitchFamily="2" charset="2"/>
              <a:buNone/>
            </a:pPr>
            <a:r>
              <a:rPr lang="en-GB" altLang="en-US" dirty="0"/>
              <a:t>Mini conclusion concepts</a:t>
            </a:r>
          </a:p>
          <a:p>
            <a:pPr>
              <a:lnSpc>
                <a:spcPct val="80000"/>
              </a:lnSpc>
              <a:spcBef>
                <a:spcPct val="10000"/>
              </a:spcBef>
              <a:buFont typeface="Wingdings" pitchFamily="2" charset="2"/>
              <a:buNone/>
            </a:pPr>
            <a:endParaRPr lang="en-GB" altLang="en-US" dirty="0"/>
          </a:p>
          <a:p>
            <a:pPr>
              <a:lnSpc>
                <a:spcPct val="80000"/>
              </a:lnSpc>
              <a:spcBef>
                <a:spcPct val="10000"/>
              </a:spcBef>
              <a:buFont typeface="Wingdings" pitchFamily="2" charset="2"/>
              <a:buNone/>
            </a:pPr>
            <a:r>
              <a:rPr lang="en-GB" altLang="en-US" dirty="0"/>
              <a:t>Place in wider context</a:t>
            </a:r>
          </a:p>
        </p:txBody>
      </p:sp>
      <p:sp>
        <p:nvSpPr>
          <p:cNvPr id="2" name="Footer Placeholder 1"/>
          <p:cNvSpPr>
            <a:spLocks noGrp="1"/>
          </p:cNvSpPr>
          <p:nvPr>
            <p:ph type="ftr" sz="quarter" idx="11"/>
          </p:nvPr>
        </p:nvSpPr>
        <p:spPr/>
        <p:txBody>
          <a:bodyPr/>
          <a:lstStyle/>
          <a:p>
            <a:r>
              <a:rPr lang="en-US" smtClean="0">
                <a:solidFill>
                  <a:prstClr val="white">
                    <a:tint val="75000"/>
                  </a:prstClr>
                </a:solidFill>
              </a:rPr>
              <a:t>CASTLE. University of Dundee, 2017</a:t>
            </a:r>
            <a:endParaRPr lang="en-GB">
              <a:solidFill>
                <a:prstClr val="white">
                  <a:tint val="75000"/>
                </a:prstClr>
              </a:solidFill>
            </a:endParaRPr>
          </a:p>
        </p:txBody>
      </p:sp>
      <p:sp>
        <p:nvSpPr>
          <p:cNvPr id="38917" name="Rectangle 5"/>
          <p:cNvSpPr>
            <a:spLocks noChangeArrowheads="1"/>
          </p:cNvSpPr>
          <p:nvPr/>
        </p:nvSpPr>
        <p:spPr bwMode="auto">
          <a:xfrm>
            <a:off x="3235327" y="2889279"/>
            <a:ext cx="2286000" cy="18288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400">
              <a:latin typeface="Tahoma" pitchFamily="34" charset="0"/>
              <a:cs typeface="Arial" charset="0"/>
            </a:endParaRPr>
          </a:p>
        </p:txBody>
      </p:sp>
      <p:sp>
        <p:nvSpPr>
          <p:cNvPr id="38918" name="AutoShape 6"/>
          <p:cNvSpPr>
            <a:spLocks noChangeArrowheads="1"/>
          </p:cNvSpPr>
          <p:nvPr/>
        </p:nvSpPr>
        <p:spPr bwMode="auto">
          <a:xfrm>
            <a:off x="3129168" y="4640805"/>
            <a:ext cx="2514600" cy="1600200"/>
          </a:xfrm>
          <a:prstGeom prst="triangle">
            <a:avLst>
              <a:gd name="adj" fmla="val 50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Verdana" pitchFamily="34" charset="0"/>
            </a:endParaRPr>
          </a:p>
        </p:txBody>
      </p:sp>
      <p:sp>
        <p:nvSpPr>
          <p:cNvPr id="38919" name="AutoShape 7"/>
          <p:cNvSpPr>
            <a:spLocks noChangeArrowheads="1"/>
          </p:cNvSpPr>
          <p:nvPr/>
        </p:nvSpPr>
        <p:spPr bwMode="auto">
          <a:xfrm flipV="1">
            <a:off x="3210258" y="1836195"/>
            <a:ext cx="2362200" cy="11430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rot="10800000"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2400">
              <a:solidFill>
                <a:srgbClr val="CC99FF"/>
              </a:solidFill>
              <a:latin typeface="Tahoma" pitchFamily="34" charset="0"/>
              <a:cs typeface="Arial" charset="0"/>
            </a:endParaRPr>
          </a:p>
        </p:txBody>
      </p:sp>
      <p:sp>
        <p:nvSpPr>
          <p:cNvPr id="38920" name="Line 8"/>
          <p:cNvSpPr>
            <a:spLocks noChangeShapeType="1"/>
          </p:cNvSpPr>
          <p:nvPr/>
        </p:nvSpPr>
        <p:spPr bwMode="auto">
          <a:xfrm>
            <a:off x="3657600" y="2286000"/>
            <a:ext cx="1524000" cy="0"/>
          </a:xfrm>
          <a:prstGeom prst="line">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GB"/>
          </a:p>
        </p:txBody>
      </p:sp>
      <p:sp>
        <p:nvSpPr>
          <p:cNvPr id="38921" name="Line 9"/>
          <p:cNvSpPr>
            <a:spLocks noChangeShapeType="1"/>
          </p:cNvSpPr>
          <p:nvPr/>
        </p:nvSpPr>
        <p:spPr bwMode="auto">
          <a:xfrm flipV="1">
            <a:off x="4079776" y="2668142"/>
            <a:ext cx="576064" cy="0"/>
          </a:xfrm>
          <a:prstGeom prst="line">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GB"/>
          </a:p>
        </p:txBody>
      </p:sp>
      <p:sp>
        <p:nvSpPr>
          <p:cNvPr id="38922" name="Rectangle 10"/>
          <p:cNvSpPr>
            <a:spLocks noChangeArrowheads="1"/>
          </p:cNvSpPr>
          <p:nvPr/>
        </p:nvSpPr>
        <p:spPr bwMode="auto">
          <a:xfrm>
            <a:off x="3548268" y="3116806"/>
            <a:ext cx="1676400" cy="39791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400" dirty="0" err="1">
                <a:latin typeface="Arial Narrow" pitchFamily="34" charset="0"/>
                <a:cs typeface="Arial" charset="0"/>
              </a:rPr>
              <a:t>Subpoint</a:t>
            </a:r>
            <a:r>
              <a:rPr lang="en-GB" altLang="en-US" sz="2400" dirty="0">
                <a:latin typeface="Arial Narrow" pitchFamily="34" charset="0"/>
                <a:cs typeface="Arial" charset="0"/>
              </a:rPr>
              <a:t> 1</a:t>
            </a:r>
            <a:endParaRPr lang="en-US" altLang="en-US" sz="2400" dirty="0">
              <a:latin typeface="Arial Narrow" pitchFamily="34" charset="0"/>
              <a:cs typeface="Arial" charset="0"/>
            </a:endParaRPr>
          </a:p>
        </p:txBody>
      </p:sp>
      <p:sp>
        <p:nvSpPr>
          <p:cNvPr id="38923" name="Rectangle 11"/>
          <p:cNvSpPr>
            <a:spLocks noChangeArrowheads="1"/>
          </p:cNvSpPr>
          <p:nvPr/>
        </p:nvSpPr>
        <p:spPr bwMode="auto">
          <a:xfrm>
            <a:off x="3536076" y="3675606"/>
            <a:ext cx="16764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400" dirty="0" err="1">
                <a:latin typeface="Arial Narrow" pitchFamily="34" charset="0"/>
                <a:cs typeface="Arial" charset="0"/>
              </a:rPr>
              <a:t>Subpoint</a:t>
            </a:r>
            <a:r>
              <a:rPr lang="en-GB" altLang="en-US" sz="2400" dirty="0">
                <a:latin typeface="Arial Narrow" pitchFamily="34" charset="0"/>
                <a:cs typeface="Arial" charset="0"/>
              </a:rPr>
              <a:t> 2</a:t>
            </a:r>
            <a:endParaRPr lang="en-US" altLang="en-US" sz="2400" dirty="0">
              <a:latin typeface="Arial Narrow" pitchFamily="34" charset="0"/>
              <a:cs typeface="Arial" charset="0"/>
            </a:endParaRPr>
          </a:p>
        </p:txBody>
      </p:sp>
      <p:sp>
        <p:nvSpPr>
          <p:cNvPr id="38924" name="Rectangle 12"/>
          <p:cNvSpPr>
            <a:spLocks noChangeArrowheads="1"/>
          </p:cNvSpPr>
          <p:nvPr/>
        </p:nvSpPr>
        <p:spPr bwMode="auto">
          <a:xfrm>
            <a:off x="3547747" y="4209005"/>
            <a:ext cx="1676400" cy="3048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400" dirty="0" err="1">
                <a:latin typeface="Arial Narrow" pitchFamily="34" charset="0"/>
                <a:cs typeface="Arial" charset="0"/>
              </a:rPr>
              <a:t>Subpoint</a:t>
            </a:r>
            <a:r>
              <a:rPr lang="en-GB" altLang="en-US" sz="2400" dirty="0">
                <a:latin typeface="Arial Narrow" pitchFamily="34" charset="0"/>
                <a:cs typeface="Arial" charset="0"/>
              </a:rPr>
              <a:t> 3</a:t>
            </a:r>
            <a:endParaRPr lang="en-US" altLang="en-US" sz="2400" dirty="0">
              <a:latin typeface="Arial Narrow" pitchFamily="34" charset="0"/>
              <a:cs typeface="Arial" charset="0"/>
            </a:endParaRPr>
          </a:p>
        </p:txBody>
      </p:sp>
      <p:sp>
        <p:nvSpPr>
          <p:cNvPr id="38925" name="Line 13"/>
          <p:cNvSpPr>
            <a:spLocks noChangeShapeType="1"/>
          </p:cNvSpPr>
          <p:nvPr/>
        </p:nvSpPr>
        <p:spPr bwMode="auto">
          <a:xfrm flipV="1">
            <a:off x="3863752" y="5410200"/>
            <a:ext cx="1165448" cy="10609"/>
          </a:xfrm>
          <a:prstGeom prst="line">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GB"/>
          </a:p>
        </p:txBody>
      </p:sp>
      <p:sp>
        <p:nvSpPr>
          <p:cNvPr id="38926" name="Line 14"/>
          <p:cNvSpPr>
            <a:spLocks noChangeShapeType="1"/>
          </p:cNvSpPr>
          <p:nvPr/>
        </p:nvSpPr>
        <p:spPr bwMode="auto">
          <a:xfrm>
            <a:off x="3359696" y="5937278"/>
            <a:ext cx="2050504" cy="6322"/>
          </a:xfrm>
          <a:prstGeom prst="line">
            <a:avLst/>
          </a:prstGeom>
          <a:noFill/>
          <a:ln w="9525">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GB"/>
          </a:p>
        </p:txBody>
      </p:sp>
      <p:sp>
        <p:nvSpPr>
          <p:cNvPr id="38927" name="Line 15"/>
          <p:cNvSpPr>
            <a:spLocks noChangeShapeType="1"/>
          </p:cNvSpPr>
          <p:nvPr/>
        </p:nvSpPr>
        <p:spPr bwMode="auto">
          <a:xfrm flipH="1" flipV="1">
            <a:off x="5181600" y="2133600"/>
            <a:ext cx="838200" cy="0"/>
          </a:xfrm>
          <a:prstGeom prst="line">
            <a:avLst/>
          </a:prstGeom>
          <a:noFill/>
          <a:ln w="9525">
            <a:solidFill>
              <a:schemeClr val="accent2"/>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GB"/>
          </a:p>
        </p:txBody>
      </p:sp>
      <p:sp>
        <p:nvSpPr>
          <p:cNvPr id="38928" name="Line 16"/>
          <p:cNvSpPr>
            <a:spLocks noChangeShapeType="1"/>
          </p:cNvSpPr>
          <p:nvPr/>
        </p:nvSpPr>
        <p:spPr bwMode="auto">
          <a:xfrm flipH="1" flipV="1">
            <a:off x="4953000" y="2514600"/>
            <a:ext cx="1143000" cy="0"/>
          </a:xfrm>
          <a:prstGeom prst="line">
            <a:avLst/>
          </a:prstGeom>
          <a:noFill/>
          <a:ln w="9525">
            <a:solidFill>
              <a:schemeClr val="accent2"/>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GB"/>
          </a:p>
        </p:txBody>
      </p:sp>
      <p:sp>
        <p:nvSpPr>
          <p:cNvPr id="38929" name="Line 17"/>
          <p:cNvSpPr>
            <a:spLocks noChangeShapeType="1"/>
          </p:cNvSpPr>
          <p:nvPr/>
        </p:nvSpPr>
        <p:spPr bwMode="auto">
          <a:xfrm flipH="1" flipV="1">
            <a:off x="4583113" y="2781300"/>
            <a:ext cx="1447800" cy="0"/>
          </a:xfrm>
          <a:prstGeom prst="line">
            <a:avLst/>
          </a:prstGeom>
          <a:noFill/>
          <a:ln w="9525">
            <a:solidFill>
              <a:schemeClr val="accent2"/>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GB"/>
          </a:p>
        </p:txBody>
      </p:sp>
      <p:sp>
        <p:nvSpPr>
          <p:cNvPr id="38930" name="AutoShape 18"/>
          <p:cNvSpPr>
            <a:spLocks noChangeArrowheads="1"/>
          </p:cNvSpPr>
          <p:nvPr/>
        </p:nvSpPr>
        <p:spPr bwMode="auto">
          <a:xfrm>
            <a:off x="8848613" y="2730557"/>
            <a:ext cx="1600200" cy="2438400"/>
          </a:xfrm>
          <a:prstGeom prst="foldedCorner">
            <a:avLst>
              <a:gd name="adj" fmla="val 12500"/>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b="1" dirty="0">
                <a:solidFill>
                  <a:schemeClr val="accent2"/>
                </a:solidFill>
                <a:cs typeface="Arial" charset="0"/>
              </a:rPr>
              <a:t>Critical </a:t>
            </a:r>
          </a:p>
          <a:p>
            <a:pPr eaLnBrk="1" hangingPunct="1">
              <a:spcBef>
                <a:spcPct val="0"/>
              </a:spcBef>
              <a:buFontTx/>
              <a:buNone/>
            </a:pPr>
            <a:r>
              <a:rPr lang="en-US" altLang="en-US" sz="2000" b="1" dirty="0">
                <a:solidFill>
                  <a:schemeClr val="accent2"/>
                </a:solidFill>
                <a:cs typeface="Arial" charset="0"/>
              </a:rPr>
              <a:t>analysis/</a:t>
            </a:r>
          </a:p>
          <a:p>
            <a:pPr eaLnBrk="1" hangingPunct="1">
              <a:spcBef>
                <a:spcPct val="0"/>
              </a:spcBef>
              <a:buFontTx/>
              <a:buNone/>
            </a:pPr>
            <a:r>
              <a:rPr lang="en-US" altLang="en-US" sz="2000" b="1" dirty="0">
                <a:solidFill>
                  <a:schemeClr val="accent2"/>
                </a:solidFill>
                <a:cs typeface="Arial" charset="0"/>
              </a:rPr>
              <a:t>Mini- </a:t>
            </a:r>
          </a:p>
          <a:p>
            <a:pPr eaLnBrk="1" hangingPunct="1">
              <a:spcBef>
                <a:spcPct val="0"/>
              </a:spcBef>
              <a:buFontTx/>
              <a:buNone/>
            </a:pPr>
            <a:r>
              <a:rPr lang="en-US" altLang="en-US" sz="2000" b="1" dirty="0">
                <a:solidFill>
                  <a:schemeClr val="accent2"/>
                </a:solidFill>
                <a:cs typeface="Arial" charset="0"/>
              </a:rPr>
              <a:t>conclusion</a:t>
            </a:r>
          </a:p>
          <a:p>
            <a:pPr eaLnBrk="1" hangingPunct="1">
              <a:spcBef>
                <a:spcPct val="0"/>
              </a:spcBef>
              <a:buFontTx/>
              <a:buNone/>
            </a:pPr>
            <a:r>
              <a:rPr lang="en-US" altLang="en-US" sz="2000" b="1" dirty="0">
                <a:solidFill>
                  <a:schemeClr val="accent2"/>
                </a:solidFill>
                <a:cs typeface="Arial" charset="0"/>
              </a:rPr>
              <a:t>(from each</a:t>
            </a:r>
          </a:p>
          <a:p>
            <a:pPr eaLnBrk="1" hangingPunct="1">
              <a:spcBef>
                <a:spcPct val="0"/>
              </a:spcBef>
              <a:buFontTx/>
              <a:buNone/>
            </a:pPr>
            <a:r>
              <a:rPr lang="en-US" altLang="en-US" sz="2000" b="1" dirty="0">
                <a:solidFill>
                  <a:schemeClr val="accent2"/>
                </a:solidFill>
                <a:cs typeface="Arial" charset="0"/>
              </a:rPr>
              <a:t> sub-point)</a:t>
            </a:r>
          </a:p>
        </p:txBody>
      </p:sp>
      <p:sp>
        <p:nvSpPr>
          <p:cNvPr id="38931" name="Line 19"/>
          <p:cNvSpPr>
            <a:spLocks noChangeShapeType="1"/>
          </p:cNvSpPr>
          <p:nvPr/>
        </p:nvSpPr>
        <p:spPr bwMode="auto">
          <a:xfrm>
            <a:off x="5334000" y="3733800"/>
            <a:ext cx="35052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GB"/>
          </a:p>
        </p:txBody>
      </p:sp>
      <p:sp>
        <p:nvSpPr>
          <p:cNvPr id="38932" name="Line 20"/>
          <p:cNvSpPr>
            <a:spLocks noChangeShapeType="1"/>
          </p:cNvSpPr>
          <p:nvPr/>
        </p:nvSpPr>
        <p:spPr bwMode="auto">
          <a:xfrm>
            <a:off x="5334000" y="4191000"/>
            <a:ext cx="35052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GB"/>
          </a:p>
        </p:txBody>
      </p:sp>
      <p:sp>
        <p:nvSpPr>
          <p:cNvPr id="38933" name="Line 21"/>
          <p:cNvSpPr>
            <a:spLocks noChangeShapeType="1"/>
          </p:cNvSpPr>
          <p:nvPr/>
        </p:nvSpPr>
        <p:spPr bwMode="auto">
          <a:xfrm>
            <a:off x="5334000" y="4648200"/>
            <a:ext cx="35052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GB"/>
          </a:p>
        </p:txBody>
      </p:sp>
      <p:sp>
        <p:nvSpPr>
          <p:cNvPr id="38934" name="Line 22"/>
          <p:cNvSpPr>
            <a:spLocks noChangeShapeType="1"/>
          </p:cNvSpPr>
          <p:nvPr/>
        </p:nvSpPr>
        <p:spPr bwMode="auto">
          <a:xfrm flipH="1" flipV="1">
            <a:off x="4876801" y="5105400"/>
            <a:ext cx="1024683" cy="17483"/>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GB"/>
          </a:p>
        </p:txBody>
      </p:sp>
      <p:sp>
        <p:nvSpPr>
          <p:cNvPr id="38935" name="Line 23"/>
          <p:cNvSpPr>
            <a:spLocks noChangeShapeType="1"/>
          </p:cNvSpPr>
          <p:nvPr/>
        </p:nvSpPr>
        <p:spPr bwMode="auto">
          <a:xfrm flipH="1">
            <a:off x="5105400" y="5517232"/>
            <a:ext cx="9144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GB"/>
          </a:p>
        </p:txBody>
      </p:sp>
      <p:sp>
        <p:nvSpPr>
          <p:cNvPr id="38936" name="Line 24"/>
          <p:cNvSpPr>
            <a:spLocks noChangeShapeType="1"/>
          </p:cNvSpPr>
          <p:nvPr/>
        </p:nvSpPr>
        <p:spPr bwMode="auto">
          <a:xfrm flipH="1">
            <a:off x="5572458" y="6021288"/>
            <a:ext cx="381000" cy="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endParaRPr lang="en-GB"/>
          </a:p>
        </p:txBody>
      </p:sp>
      <p:sp>
        <p:nvSpPr>
          <p:cNvPr id="38937" name="Line 25"/>
          <p:cNvSpPr>
            <a:spLocks noChangeShapeType="1"/>
          </p:cNvSpPr>
          <p:nvPr/>
        </p:nvSpPr>
        <p:spPr bwMode="auto">
          <a:xfrm flipH="1">
            <a:off x="6383338" y="4652963"/>
            <a:ext cx="2449512" cy="792162"/>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GB"/>
          </a:p>
        </p:txBody>
      </p:sp>
      <p:sp>
        <p:nvSpPr>
          <p:cNvPr id="3" name="Curved Left Arrow 2"/>
          <p:cNvSpPr/>
          <p:nvPr/>
        </p:nvSpPr>
        <p:spPr>
          <a:xfrm>
            <a:off x="5459031" y="3337729"/>
            <a:ext cx="381000" cy="457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Curved Left Arrow 3"/>
          <p:cNvSpPr/>
          <p:nvPr/>
        </p:nvSpPr>
        <p:spPr>
          <a:xfrm>
            <a:off x="5472318" y="3946264"/>
            <a:ext cx="342900" cy="457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custDataLst>
      <p:tags r:id="rId1"/>
    </p:custDataLst>
    <p:extLst>
      <p:ext uri="{BB962C8B-B14F-4D97-AF65-F5344CB8AC3E}">
        <p14:creationId xmlns:p14="http://schemas.microsoft.com/office/powerpoint/2010/main" val="139693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2472</Words>
  <Application>Microsoft Office PowerPoint</Application>
  <PresentationFormat>Widescreen</PresentationFormat>
  <Paragraphs>295</Paragraphs>
  <Slides>17</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MS PGothic</vt:lpstr>
      <vt:lpstr>Arial</vt:lpstr>
      <vt:lpstr>Arial Narrow</vt:lpstr>
      <vt:lpstr>Calibri</vt:lpstr>
      <vt:lpstr>Calibri Light</vt:lpstr>
      <vt:lpstr>Candara</vt:lpstr>
      <vt:lpstr>Tahoma</vt:lpstr>
      <vt:lpstr>Verdana</vt:lpstr>
      <vt:lpstr>Wingdings</vt:lpstr>
      <vt:lpstr>Office Theme</vt:lpstr>
      <vt:lpstr>SWAP East – Access to Nursing 2017/18 Study Skills: Preparing for University  Quick Guide to Essay Writing</vt:lpstr>
      <vt:lpstr>Using this PowerPoint after the session</vt:lpstr>
      <vt:lpstr>Academic Writing Conventions</vt:lpstr>
      <vt:lpstr>What do we mean by presentation?</vt:lpstr>
      <vt:lpstr>Presentation</vt:lpstr>
      <vt:lpstr>Presentation</vt:lpstr>
      <vt:lpstr>Structure</vt:lpstr>
      <vt:lpstr>Essay Structure ‘The Sweetie Wrapper’</vt:lpstr>
      <vt:lpstr>The ‘Sweetie Wrapper’ unwrapped</vt:lpstr>
      <vt:lpstr>PowerPoint Presentation</vt:lpstr>
      <vt:lpstr>Content: How to bring criticality into your writing</vt:lpstr>
      <vt:lpstr>Content: How to bring criticality into your writing  Paragraph structure</vt:lpstr>
      <vt:lpstr>Structure AND Content  What’s missing from this paragraph?</vt:lpstr>
      <vt:lpstr>Structure AND Content How it all fits together</vt:lpstr>
      <vt:lpstr>The ‘Sweetie Wrapper’ unwrapped</vt:lpstr>
      <vt:lpstr>Thank you, and…</vt:lpstr>
      <vt:lpstr>PowerPoint Presentation</vt:lpstr>
    </vt:vector>
  </TitlesOfParts>
  <Company>University of Dundee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Whitehead</dc:creator>
  <cp:lastModifiedBy>Amanda Whitehead</cp:lastModifiedBy>
  <cp:revision>3</cp:revision>
  <dcterms:created xsi:type="dcterms:W3CDTF">2017-11-08T16:32:27Z</dcterms:created>
  <dcterms:modified xsi:type="dcterms:W3CDTF">2017-11-09T14:38:47Z</dcterms:modified>
</cp:coreProperties>
</file>