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325" r:id="rId2"/>
    <p:sldId id="327" r:id="rId3"/>
    <p:sldId id="328" r:id="rId4"/>
    <p:sldId id="330" r:id="rId5"/>
    <p:sldId id="331" r:id="rId6"/>
    <p:sldId id="326" r:id="rId7"/>
    <p:sldId id="332" r:id="rId8"/>
    <p:sldId id="334" r:id="rId9"/>
    <p:sldId id="343" r:id="rId10"/>
    <p:sldId id="337" r:id="rId11"/>
    <p:sldId id="338" r:id="rId12"/>
    <p:sldId id="341" r:id="rId13"/>
    <p:sldId id="339" r:id="rId14"/>
    <p:sldId id="340" r:id="rId15"/>
    <p:sldId id="342" r:id="rId16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FF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279" autoAdjust="0"/>
    <p:restoredTop sz="80790" autoAdjust="0"/>
  </p:normalViewPr>
  <p:slideViewPr>
    <p:cSldViewPr>
      <p:cViewPr varScale="1">
        <p:scale>
          <a:sx n="86" d="100"/>
          <a:sy n="86" d="100"/>
        </p:scale>
        <p:origin x="654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34FF0B-8003-4421-A900-A4218280A478}" type="datetimeFigureOut">
              <a:rPr lang="en-GB" smtClean="0"/>
              <a:t>08/12/2017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331B4A9-4A7C-4BA2-A691-3DBD6525070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67183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E68B54-F01A-4C69-9E4B-43324CA855CC}" type="datetimeFigureOut">
              <a:rPr lang="en-GB" smtClean="0"/>
              <a:t>08/12/2017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A1EF7A-8E53-48E2-BD31-5C1BC0C23B0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268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Students</a:t>
            </a:r>
            <a:r>
              <a:rPr lang="en-GB" baseline="0" dirty="0" smtClean="0"/>
              <a:t> discuss with neighbour, participate in </a:t>
            </a:r>
            <a:r>
              <a:rPr lang="en-GB" baseline="0" dirty="0" err="1" smtClean="0"/>
              <a:t>polleverywhere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008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Image: CC image from Southern Arkansas University on Flickr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42239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Therefore, what do we mean by independent learning/study?</a:t>
            </a:r>
          </a:p>
          <a:p>
            <a:r>
              <a:rPr lang="en-GB" dirty="0" smtClean="0"/>
              <a:t>CC image by</a:t>
            </a:r>
            <a:r>
              <a:rPr lang="en-GB" baseline="0" dirty="0" smtClean="0"/>
              <a:t> Alaina </a:t>
            </a:r>
            <a:r>
              <a:rPr lang="en-GB" baseline="0" dirty="0" err="1" smtClean="0"/>
              <a:t>Buzas</a:t>
            </a:r>
            <a:r>
              <a:rPr lang="en-GB" baseline="0" dirty="0" smtClean="0"/>
              <a:t> from Flickr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81616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How do we</a:t>
            </a:r>
            <a:r>
              <a:rPr lang="en-GB" baseline="0" dirty="0" smtClean="0"/>
              <a:t> implement a more independent model of learning?</a:t>
            </a:r>
            <a:endParaRPr lang="en-GB" dirty="0" smtClean="0"/>
          </a:p>
          <a:p>
            <a:r>
              <a:rPr lang="en-GB" dirty="0" smtClean="0"/>
              <a:t>Introductions</a:t>
            </a:r>
            <a:r>
              <a:rPr lang="en-GB" baseline="0" dirty="0" smtClean="0"/>
              <a:t> and pointers to further development opportunities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002422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B59D4-D9F5-4462-A0EE-2C76777A4DC3}" type="slidenum">
              <a:rPr lang="en-GB" smtClean="0"/>
              <a:pPr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71869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CC image from Flickr</a:t>
            </a:r>
            <a:r>
              <a:rPr lang="en-GB" baseline="0" dirty="0" smtClean="0"/>
              <a:t> by University of Liverpool Faculty of Health and Life Sciences</a:t>
            </a:r>
          </a:p>
          <a:p>
            <a:r>
              <a:rPr lang="en-GB" baseline="0" dirty="0" smtClean="0"/>
              <a:t>CC image from Flickr by Cookieater2009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88931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The metaphor</a:t>
            </a:r>
            <a:r>
              <a:rPr lang="en-GB" baseline="0" dirty="0" smtClean="0"/>
              <a:t> of shopping for a dinner party with friends.</a:t>
            </a:r>
            <a:endParaRPr lang="en-GB" dirty="0" smtClean="0"/>
          </a:p>
          <a:p>
            <a:r>
              <a:rPr lang="en-GB" dirty="0" smtClean="0"/>
              <a:t>Sources are not written</a:t>
            </a:r>
            <a:r>
              <a:rPr lang="en-GB" baseline="0" dirty="0" smtClean="0"/>
              <a:t> with you or with your particular assignment or task in mind, so you have to be an intelligent shopper and pick what you need. Advantage: you are increasingly in control over what you read and what you learn. </a:t>
            </a:r>
          </a:p>
          <a:p>
            <a:r>
              <a:rPr lang="en-GB" baseline="0" dirty="0" smtClean="0"/>
              <a:t>Shopping trolley: CC image from KAM Workshops on Flickr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4B59D4-D9F5-4462-A0EE-2C76777A4DC3}" type="slidenum">
              <a:rPr lang="en-GB" smtClean="0"/>
              <a:pPr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272933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CC image by Pongo</a:t>
            </a:r>
            <a:r>
              <a:rPr lang="en-GB" baseline="0" dirty="0" smtClean="0"/>
              <a:t> 2007 on Flickr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52083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The video tutorial uses</a:t>
            </a:r>
            <a:r>
              <a:rPr lang="en-GB" baseline="0" dirty="0" smtClean="0"/>
              <a:t> the example of renting an apartment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1EF7A-8E53-48E2-BD31-5C1BC0C23B0E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7150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hyperlink" Target="http://archive.qmu.ac.uk/els/docs/active%20reading.pdf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le.ac.uk/offices/ld/resources/study/template-analysing-academic-sources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le.ac.uk/offices/ld/resources/study/critical-student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hyperlink" Target="https://www.plymouth.ac.uk/uploads/production/document/path/1/1710/Critical_Thinking.pdf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2.open.ac.uk/students/skillsforstudy/index.php" TargetMode="External"/><Relationship Id="rId2" Type="http://schemas.openxmlformats.org/officeDocument/2006/relationships/hyperlink" Target="http://www.qmu.ac.uk/els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lickr.com/photos/makiwi/2208425697/" TargetMode="External"/><Relationship Id="rId3" Type="http://schemas.openxmlformats.org/officeDocument/2006/relationships/hyperlink" Target="http://www.google.co.uk/" TargetMode="External"/><Relationship Id="rId7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hyperlink" Target="https://www2.le.ac.uk/offices/ld/resources/study/timetables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jpg"/><Relationship Id="rId5" Type="http://schemas.openxmlformats.org/officeDocument/2006/relationships/image" Target="../media/image8.png"/><Relationship Id="rId4" Type="http://schemas.openxmlformats.org/officeDocument/2006/relationships/hyperlink" Target="https://cirillocompany.de/pages/pomodoro-technique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Strategies for independent study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Marta Ulanicka</a:t>
            </a:r>
          </a:p>
          <a:p>
            <a:r>
              <a:rPr lang="en-GB" dirty="0" smtClean="0"/>
              <a:t>Effective Learning Adviser</a:t>
            </a:r>
          </a:p>
          <a:p>
            <a:r>
              <a:rPr lang="en-GB" dirty="0" smtClean="0"/>
              <a:t>Queen Margaret University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1157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temp\Temporary Internet Files\Content.IE5\UG3093HR\MPj0406537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25752"/>
            <a:ext cx="3657600" cy="3657600"/>
          </a:xfrm>
          <a:prstGeom prst="rect">
            <a:avLst/>
          </a:prstGeom>
          <a:noFill/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Reading</a:t>
            </a:r>
            <a:endParaRPr lang="en-GB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6800" y="1901952"/>
            <a:ext cx="3581400" cy="3581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48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Ideas for making reading more focused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1417638"/>
            <a:ext cx="4038600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Reading goals: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a series of questions about a specific topic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facts/information on a specific topic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evidence to endorse or contradict an argument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summary for future reference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475746" y="1445712"/>
            <a:ext cx="4211053" cy="47085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R="0" lvl="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tabLst/>
              <a:defRPr/>
            </a:pP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Active reading technique such as SQ3R</a:t>
            </a:r>
            <a:r>
              <a:rPr kumimoji="0" lang="en-GB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GB" sz="240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i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ncludes surveying/pre-reading to help you establish how much to ‘delve into’ a text</a:t>
            </a:r>
          </a:p>
          <a:p>
            <a:pPr marL="342900" lvl="0" indent="-342900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en-GB" sz="240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e</a:t>
            </a:r>
            <a:r>
              <a:rPr kumimoji="0" lang="en-GB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xample</a:t>
            </a:r>
            <a:r>
              <a:rPr kumimoji="0" lang="en-GB" sz="2400" b="0" i="0" u="none" strike="noStrike" kern="1200" cap="none" spc="0" normalizeH="0" noProof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uLnTx/>
                <a:uFillTx/>
                <a:ea typeface="+mn-ea"/>
                <a:cs typeface="Arial" pitchFamily="34" charset="0"/>
              </a:rPr>
              <a:t> guide</a:t>
            </a:r>
            <a:r>
              <a:rPr lang="en-GB" sz="240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: </a:t>
            </a:r>
            <a:r>
              <a:rPr lang="en-GB" sz="2400" dirty="0">
                <a:solidFill>
                  <a:schemeClr val="accent4">
                    <a:lumMod val="50000"/>
                  </a:schemeClr>
                </a:solidFill>
                <a:cs typeface="Arial" pitchFamily="34" charset="0"/>
                <a:hlinkClick r:id="rId2"/>
              </a:rPr>
              <a:t>http://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  <a:hlinkClick r:id="rId2"/>
              </a:rPr>
              <a:t>archive.qmu.ac.uk/els/docs/active%20reading.pdf</a:t>
            </a:r>
            <a:r>
              <a:rPr lang="en-GB" sz="2400" dirty="0" smtClean="0">
                <a:solidFill>
                  <a:schemeClr val="accent4">
                    <a:lumMod val="50000"/>
                  </a:schemeClr>
                </a:solidFill>
                <a:cs typeface="Arial" pitchFamily="34" charset="0"/>
              </a:rPr>
              <a:t> </a:t>
            </a:r>
            <a:endParaRPr kumimoji="0" lang="en-GB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uLnTx/>
              <a:uFillTx/>
              <a:cs typeface="Arial" pitchFamily="34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10000"/>
              </a:lnSpc>
              <a:spcBef>
                <a:spcPts val="600"/>
              </a:spcBef>
              <a:spcAft>
                <a:spcPts val="60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ea typeface="+mn-ea"/>
              <a:cs typeface="Arial" pitchFamily="34" charset="0"/>
            </a:endParaRPr>
          </a:p>
        </p:txBody>
      </p:sp>
      <p:pic>
        <p:nvPicPr>
          <p:cNvPr id="6" name="Picture 5" descr="C:\Documents and Settings\localuser\Local Settings\Temporary Internet Files\Content.IE5\3ZUF6LER\MPj0433313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1875" y="1908564"/>
            <a:ext cx="4318262" cy="2867834"/>
          </a:xfrm>
          <a:prstGeom prst="rect">
            <a:avLst/>
          </a:prstGeom>
          <a:noFill/>
        </p:spPr>
      </p:pic>
      <p:sp>
        <p:nvSpPr>
          <p:cNvPr id="3" name="Rectangle 2"/>
          <p:cNvSpPr/>
          <p:nvPr/>
        </p:nvSpPr>
        <p:spPr>
          <a:xfrm>
            <a:off x="4851125" y="2667000"/>
            <a:ext cx="3302274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2700" cmpd="sng">
                  <a:solidFill>
                    <a:schemeClr val="accent4"/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</a:rPr>
              <a:t>SQ3R</a:t>
            </a:r>
            <a:endParaRPr lang="en-US" sz="5400" b="1" cap="none" spc="0" dirty="0">
              <a:ln w="12700" cmpd="sng">
                <a:solidFill>
                  <a:schemeClr val="accent4"/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184199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Note making (in a nutshell) 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Record original source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Make your notes brief and organised (headings, lists, diagrams?)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Ensure your notes reflect your needs and your understanding of the material – don’t allow yourself to be led by the text’s original purpose(s).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Useful note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making template: </a:t>
            </a:r>
            <a:r>
              <a:rPr lang="en-GB" sz="2600" dirty="0">
                <a:solidFill>
                  <a:schemeClr val="accent4">
                    <a:lumMod val="50000"/>
                  </a:schemeClr>
                </a:solidFill>
                <a:hlinkClick r:id="rId3"/>
              </a:rPr>
              <a:t>https://</a:t>
            </a:r>
            <a:r>
              <a:rPr lang="en-GB" sz="2600" dirty="0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www2.le.ac.uk/offices/ld/resources/study/template-analysing-academic-sources</a:t>
            </a:r>
            <a:r>
              <a:rPr lang="en-GB" sz="2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264" y="1219200"/>
            <a:ext cx="8399936" cy="560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6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700" dirty="0" smtClean="0">
                <a:solidFill>
                  <a:schemeClr val="accent4">
                    <a:lumMod val="50000"/>
                  </a:schemeClr>
                </a:solidFill>
              </a:rPr>
              <a:t>Questions, questions and more questions</a:t>
            </a:r>
            <a:endParaRPr lang="en-GB" sz="37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Critical Analysis/Critical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hinking: new terms for what we do already in other spheres of our lives:</a:t>
            </a:r>
          </a:p>
          <a:p>
            <a:pPr lvl="1"/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ask questions</a:t>
            </a:r>
          </a:p>
          <a:p>
            <a:pPr lvl="1"/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evaluate perspectives</a:t>
            </a:r>
          </a:p>
          <a:p>
            <a:pPr lvl="1"/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weigh up arguments</a:t>
            </a:r>
          </a:p>
          <a:p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Useful 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resources:</a:t>
            </a:r>
          </a:p>
          <a:p>
            <a:pPr lvl="1"/>
            <a:r>
              <a:rPr lang="en-GB" sz="2200" dirty="0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https</a:t>
            </a:r>
            <a:r>
              <a:rPr lang="en-GB" sz="2200" dirty="0">
                <a:solidFill>
                  <a:schemeClr val="accent4">
                    <a:lumMod val="50000"/>
                  </a:schemeClr>
                </a:solidFill>
                <a:hlinkClick r:id="rId3"/>
              </a:rPr>
              <a:t>://</a:t>
            </a:r>
            <a:r>
              <a:rPr lang="en-GB" sz="2200" dirty="0" smtClean="0">
                <a:solidFill>
                  <a:schemeClr val="accent4">
                    <a:lumMod val="50000"/>
                  </a:schemeClr>
                </a:solidFill>
                <a:hlinkClick r:id="rId3"/>
              </a:rPr>
              <a:t>www2.le.ac.uk/offices/ld/resources/study/critical-student</a:t>
            </a:r>
            <a:endParaRPr lang="en-GB" sz="2200" dirty="0">
              <a:solidFill>
                <a:schemeClr val="accent4">
                  <a:lumMod val="50000"/>
                </a:schemeClr>
              </a:solidFill>
            </a:endParaRPr>
          </a:p>
          <a:p>
            <a:pPr lvl="1"/>
            <a:r>
              <a:rPr lang="en-GB" sz="2200" dirty="0" smtClean="0">
                <a:solidFill>
                  <a:schemeClr val="accent4">
                    <a:lumMod val="50000"/>
                  </a:schemeClr>
                </a:solidFill>
                <a:hlinkClick r:id="rId4"/>
              </a:rPr>
              <a:t>https</a:t>
            </a:r>
            <a:r>
              <a:rPr lang="en-GB" sz="2200" dirty="0">
                <a:solidFill>
                  <a:schemeClr val="accent4">
                    <a:lumMod val="50000"/>
                  </a:schemeClr>
                </a:solidFill>
                <a:hlinkClick r:id="rId4"/>
              </a:rPr>
              <a:t>://</a:t>
            </a:r>
            <a:r>
              <a:rPr lang="en-GB" sz="2200" dirty="0" smtClean="0">
                <a:solidFill>
                  <a:schemeClr val="accent4">
                    <a:lumMod val="50000"/>
                  </a:schemeClr>
                </a:solidFill>
                <a:hlinkClick r:id="rId4"/>
              </a:rPr>
              <a:t>www.plymouth.ac.uk/uploads/production/document/path/1/1710/Critical_Thinking.pdf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b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en-GB" sz="2200" dirty="0" smtClean="0">
                <a:solidFill>
                  <a:schemeClr val="accent4">
                    <a:lumMod val="50000"/>
                  </a:schemeClr>
                </a:solidFill>
              </a:rPr>
              <a:t>(see the question model on page 4) </a:t>
            </a:r>
          </a:p>
          <a:p>
            <a:pPr marL="0" indent="0">
              <a:buNone/>
            </a:pPr>
            <a:endParaRPr lang="en-GB" dirty="0"/>
          </a:p>
        </p:txBody>
      </p:sp>
      <p:grpSp>
        <p:nvGrpSpPr>
          <p:cNvPr id="7" name="Group 6"/>
          <p:cNvGrpSpPr/>
          <p:nvPr/>
        </p:nvGrpSpPr>
        <p:grpSpPr>
          <a:xfrm>
            <a:off x="228600" y="1492067"/>
            <a:ext cx="8221579" cy="4742227"/>
            <a:chOff x="709863" y="1417637"/>
            <a:chExt cx="8221579" cy="4742227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403" t="-939" r="1403" b="939"/>
            <a:stretch/>
          </p:blipFill>
          <p:spPr>
            <a:xfrm>
              <a:off x="709863" y="1417637"/>
              <a:ext cx="8221579" cy="4742227"/>
            </a:xfrm>
            <a:prstGeom prst="rect">
              <a:avLst/>
            </a:prstGeom>
          </p:spPr>
        </p:pic>
        <p:sp>
          <p:nvSpPr>
            <p:cNvPr id="5" name="Rectangle 4"/>
            <p:cNvSpPr/>
            <p:nvPr/>
          </p:nvSpPr>
          <p:spPr>
            <a:xfrm>
              <a:off x="761999" y="1600200"/>
              <a:ext cx="2005263" cy="7637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6" name="Rectangle 5"/>
            <p:cNvSpPr/>
            <p:nvPr/>
          </p:nvSpPr>
          <p:spPr>
            <a:xfrm>
              <a:off x="762000" y="5715000"/>
              <a:ext cx="3124200" cy="3048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:p14="http://schemas.microsoft.com/office/powerpoint/2010/main" val="665116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In which area might you change/develop your practice?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>
              <a:solidFill>
                <a:schemeClr val="accent4">
                  <a:lumMod val="50000"/>
                </a:schemeClr>
              </a:solidFill>
            </a:endParaRP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Managing time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Reading and note making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Critical thinking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A combination of the above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None of the above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16492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5">
              <a:lumMod val="40000"/>
              <a:lumOff val="60000"/>
            </a:schemeClr>
          </a:solidFill>
        </p:spPr>
        <p:txBody>
          <a:bodyPr/>
          <a:lstStyle/>
          <a:p>
            <a:r>
              <a:rPr lang="en-GB" dirty="0"/>
              <a:t>S</a:t>
            </a:r>
            <a:r>
              <a:rPr lang="en-GB" dirty="0" smtClean="0"/>
              <a:t>tudy skills resources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solidFill>
            <a:srgbClr val="FFFFCC"/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dirty="0" smtClean="0"/>
              <a:t>Queen Margaret University Effective Learning Service (click on ‘Guides and Resources’): </a:t>
            </a:r>
            <a:r>
              <a:rPr lang="en-GB" sz="2400" dirty="0" smtClean="0">
                <a:hlinkClick r:id="rId2"/>
              </a:rPr>
              <a:t>www.qmu.ac.uk/els</a:t>
            </a:r>
            <a:r>
              <a:rPr lang="en-GB" sz="2400" dirty="0" smtClean="0"/>
              <a:t> 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Open University: Skills for OU study</a:t>
            </a:r>
          </a:p>
          <a:p>
            <a:pPr marL="0" indent="0">
              <a:buNone/>
            </a:pPr>
            <a:r>
              <a:rPr lang="en-GB" sz="2400" dirty="0">
                <a:hlinkClick r:id="rId3"/>
              </a:rPr>
              <a:t>https://www2.open.ac.uk/students/skillsforstudy/index.php</a:t>
            </a:r>
            <a:endParaRPr lang="en-GB" sz="2400" dirty="0"/>
          </a:p>
          <a:p>
            <a:pPr marL="0" indent="0">
              <a:buNone/>
            </a:pPr>
            <a:endParaRPr lang="en-GB" sz="2400" i="1" dirty="0" smtClean="0"/>
          </a:p>
          <a:p>
            <a:pPr marL="0" indent="0">
              <a:buNone/>
            </a:pPr>
            <a:r>
              <a:rPr lang="en-GB" sz="2400" i="1" dirty="0" smtClean="0"/>
              <a:t>The </a:t>
            </a:r>
            <a:r>
              <a:rPr lang="en-GB" sz="2400" i="1" dirty="0"/>
              <a:t>study skills </a:t>
            </a:r>
            <a:r>
              <a:rPr lang="en-GB" sz="2400" i="1" dirty="0" smtClean="0"/>
              <a:t>handbook</a:t>
            </a:r>
            <a:r>
              <a:rPr lang="en-GB" sz="2400" dirty="0" smtClean="0"/>
              <a:t>, by Stella Cottrell.</a:t>
            </a:r>
            <a:r>
              <a:rPr lang="en-GB" sz="2400" dirty="0"/>
              <a:t> </a:t>
            </a:r>
            <a:r>
              <a:rPr lang="en-GB" sz="2400" dirty="0" smtClean="0"/>
              <a:t>Palgrave MacMillan</a:t>
            </a:r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i="1" dirty="0" smtClean="0"/>
              <a:t>Essential study skills: the complete guide to success at university</a:t>
            </a:r>
            <a:r>
              <a:rPr lang="en-GB" sz="2400" dirty="0" smtClean="0"/>
              <a:t>, by Tom Burns and Sandra </a:t>
            </a:r>
            <a:r>
              <a:rPr lang="en-GB" sz="2400" dirty="0" err="1" smtClean="0"/>
              <a:t>Sinfield</a:t>
            </a:r>
            <a:r>
              <a:rPr lang="en-GB" sz="2400" dirty="0" smtClean="0"/>
              <a:t>. Sage Study Skills series</a:t>
            </a:r>
          </a:p>
          <a:p>
            <a:pPr marL="0" indent="0">
              <a:buNone/>
            </a:pPr>
            <a:endParaRPr lang="en-GB" sz="2400" dirty="0"/>
          </a:p>
          <a:p>
            <a:endParaRPr lang="en-GB" sz="2800" dirty="0"/>
          </a:p>
        </p:txBody>
      </p:sp>
    </p:spTree>
    <p:extLst>
      <p:ext uri="{BB962C8B-B14F-4D97-AF65-F5344CB8AC3E}">
        <p14:creationId xmlns:p14="http://schemas.microsoft.com/office/powerpoint/2010/main" val="4182571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sz="3700" dirty="0" smtClean="0">
                <a:solidFill>
                  <a:schemeClr val="accent4">
                    <a:lumMod val="50000"/>
                  </a:schemeClr>
                </a:solidFill>
              </a:rPr>
              <a:t>What do we mean by independent study?</a:t>
            </a:r>
            <a:endParaRPr lang="en-GB" sz="37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6996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1" y="2449217"/>
            <a:ext cx="8003219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	…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you will have to do everything for yourself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	…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nobody will help you when you need help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	…you’ll 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be working on your own all the time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.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1" y="304800"/>
            <a:ext cx="85343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dirty="0" smtClean="0">
                <a:solidFill>
                  <a:schemeClr val="accent4">
                    <a:lumMod val="50000"/>
                  </a:schemeClr>
                </a:solidFill>
              </a:rPr>
              <a:t>‘Independent 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learning’ definitely </a:t>
            </a:r>
            <a:r>
              <a:rPr lang="en-GB" sz="3600" i="1" dirty="0" smtClean="0">
                <a:solidFill>
                  <a:schemeClr val="accent4">
                    <a:lumMod val="50000"/>
                  </a:schemeClr>
                </a:solidFill>
              </a:rPr>
              <a:t>does not</a:t>
            </a:r>
            <a:r>
              <a:rPr lang="en-GB" sz="36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mean…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38200" y="2590800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X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838200" y="3357157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X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38200" y="4293173"/>
            <a:ext cx="3048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200" b="1" dirty="0">
                <a:solidFill>
                  <a:srgbClr val="FF0000"/>
                </a:solidFill>
                <a:latin typeface="Lucida Handwriting" panose="03010101010101010101" pitchFamily="66" charset="0"/>
              </a:rPr>
              <a:t>X</a:t>
            </a:r>
          </a:p>
        </p:txBody>
      </p:sp>
    </p:spTree>
    <p:extLst>
      <p:ext uri="{BB962C8B-B14F-4D97-AF65-F5344CB8AC3E}">
        <p14:creationId xmlns:p14="http://schemas.microsoft.com/office/powerpoint/2010/main" val="2117898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4">
                    <a:lumMod val="50000"/>
                  </a:schemeClr>
                </a:solidFill>
              </a:rPr>
              <a:t>Remember…</a:t>
            </a:r>
            <a:endParaRPr lang="en-GB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85750" indent="-285750"/>
            <a:r>
              <a:rPr lang="en-GB" sz="2800" dirty="0">
                <a:solidFill>
                  <a:schemeClr val="accent4">
                    <a:lumMod val="50000"/>
                  </a:schemeClr>
                </a:solidFill>
              </a:rPr>
              <a:t>Learning is actually </a:t>
            </a:r>
            <a:r>
              <a:rPr lang="en-GB" sz="2800" i="1" dirty="0">
                <a:solidFill>
                  <a:schemeClr val="accent4">
                    <a:lumMod val="50000"/>
                  </a:schemeClr>
                </a:solidFill>
              </a:rPr>
              <a:t>dependent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</a:rPr>
              <a:t> and </a:t>
            </a:r>
            <a:r>
              <a:rPr lang="en-GB" sz="2800" i="1" dirty="0" smtClean="0">
                <a:solidFill>
                  <a:schemeClr val="accent4">
                    <a:lumMod val="50000"/>
                  </a:schemeClr>
                </a:solidFill>
              </a:rPr>
              <a:t>inter-dependent.</a:t>
            </a:r>
          </a:p>
          <a:p>
            <a:pPr marL="285750" indent="-285750"/>
            <a:endParaRPr lang="en-GB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/>
            <a:r>
              <a:rPr lang="en-GB" sz="2800" dirty="0">
                <a:solidFill>
                  <a:schemeClr val="accent4">
                    <a:lumMod val="50000"/>
                  </a:schemeClr>
                </a:solidFill>
              </a:rPr>
              <a:t>Knowledge is produced and developed </a:t>
            </a:r>
            <a:r>
              <a:rPr lang="en-GB" sz="2800" i="1" dirty="0" smtClean="0">
                <a:solidFill>
                  <a:schemeClr val="accent4">
                    <a:lumMod val="50000"/>
                  </a:schemeClr>
                </a:solidFill>
              </a:rPr>
              <a:t>collaboratively.</a:t>
            </a:r>
          </a:p>
          <a:p>
            <a:pPr marL="285750" indent="-285750"/>
            <a:endParaRPr lang="en-GB" sz="2800" dirty="0">
              <a:solidFill>
                <a:schemeClr val="accent4">
                  <a:lumMod val="50000"/>
                </a:schemeClr>
              </a:solidFill>
            </a:endParaRPr>
          </a:p>
          <a:p>
            <a:pPr marL="285750" indent="-285750"/>
            <a:r>
              <a:rPr lang="en-GB" sz="2800" dirty="0">
                <a:solidFill>
                  <a:schemeClr val="accent4">
                    <a:lumMod val="50000"/>
                  </a:schemeClr>
                </a:solidFill>
              </a:rPr>
              <a:t>You can </a:t>
            </a:r>
            <a:r>
              <a:rPr lang="en-GB" sz="2800" i="1" dirty="0">
                <a:solidFill>
                  <a:schemeClr val="accent4">
                    <a:lumMod val="50000"/>
                  </a:schemeClr>
                </a:solidFill>
              </a:rPr>
              <a:t>depend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</a:rPr>
              <a:t> on lecturers, authors, fellow students and others to support your 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</a:rPr>
              <a:t>learning. </a:t>
            </a:r>
            <a:endParaRPr lang="en-GB" sz="2800" dirty="0">
              <a:solidFill>
                <a:schemeClr val="accent4">
                  <a:lumMod val="50000"/>
                </a:schemeClr>
              </a:solidFill>
            </a:endParaRP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8863" y="0"/>
            <a:ext cx="446627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298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0" y="1788616"/>
            <a:ext cx="762222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…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develop 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your 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own 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questions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…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manage more of 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your time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…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look more deeply into 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your subject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…</a:t>
            </a:r>
            <a:r>
              <a:rPr lang="en-GB" sz="2800" dirty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challenge established ideas and develop new </a:t>
            </a:r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  <a:latin typeface="Calibri" panose="020F0502020204030204" pitchFamily="34" charset="0"/>
              </a:rPr>
              <a:t>ones.</a:t>
            </a:r>
            <a:endParaRPr lang="en-GB" sz="2800" dirty="0">
              <a:solidFill>
                <a:schemeClr val="accent4">
                  <a:lumMod val="50000"/>
                </a:schemeClr>
              </a:solidFill>
              <a:latin typeface="Calibri" panose="020F0502020204030204" pitchFamily="34" charset="0"/>
            </a:endParaRPr>
          </a:p>
          <a:p>
            <a:pPr lvl="0"/>
            <a:endParaRPr lang="en-GB" sz="2000" dirty="0">
              <a:latin typeface="Calibri" panose="020F0502020204030204" pitchFamily="34" charset="0"/>
            </a:endParaRPr>
          </a:p>
          <a:p>
            <a:pPr lvl="0"/>
            <a:endParaRPr lang="en-GB" sz="2000" dirty="0">
              <a:latin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57200" y="609600"/>
            <a:ext cx="77146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GB" sz="3600" dirty="0" smtClean="0">
                <a:solidFill>
                  <a:schemeClr val="accent4">
                    <a:lumMod val="50000"/>
                  </a:schemeClr>
                </a:solidFill>
              </a:rPr>
              <a:t>At 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university </a:t>
            </a:r>
            <a:r>
              <a:rPr lang="en-GB" sz="3600" dirty="0" smtClean="0">
                <a:solidFill>
                  <a:schemeClr val="accent4">
                    <a:lumMod val="50000"/>
                  </a:schemeClr>
                </a:solidFill>
              </a:rPr>
              <a:t>you </a:t>
            </a:r>
            <a:r>
              <a:rPr lang="en-GB" sz="3600" dirty="0">
                <a:solidFill>
                  <a:schemeClr val="accent4">
                    <a:lumMod val="50000"/>
                  </a:schemeClr>
                </a:solidFill>
              </a:rPr>
              <a:t>will…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654" y="585439"/>
            <a:ext cx="7937500" cy="527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493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Three ‘practical’ components of independent study: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Managing time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Reading and note making</a:t>
            </a:r>
          </a:p>
          <a:p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Critical </a:t>
            </a:r>
            <a:r>
              <a:rPr lang="en-GB" dirty="0">
                <a:solidFill>
                  <a:schemeClr val="accent4">
                    <a:lumMod val="50000"/>
                  </a:schemeClr>
                </a:solidFill>
              </a:rPr>
              <a:t>t</a:t>
            </a:r>
            <a:r>
              <a:rPr lang="en-GB" dirty="0" smtClean="0">
                <a:solidFill>
                  <a:schemeClr val="accent4">
                    <a:lumMod val="50000"/>
                  </a:schemeClr>
                </a:solidFill>
              </a:rPr>
              <a:t>hinking</a:t>
            </a:r>
            <a:endParaRPr lang="en-GB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25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000" dirty="0" smtClean="0">
                <a:solidFill>
                  <a:schemeClr val="accent4">
                    <a:lumMod val="50000"/>
                  </a:schemeClr>
                </a:solidFill>
              </a:rPr>
              <a:t>Managing time (in a nutshell)</a:t>
            </a:r>
            <a:endParaRPr lang="en-GB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371600"/>
            <a:ext cx="8077200" cy="60960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3600" dirty="0" smtClean="0">
                <a:solidFill>
                  <a:schemeClr val="accent3">
                    <a:lumMod val="50000"/>
                  </a:schemeClr>
                </a:solidFill>
              </a:rPr>
              <a:t>Divide up tasks</a:t>
            </a:r>
            <a:endParaRPr lang="en-GB" sz="36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09600" y="2667000"/>
            <a:ext cx="4038600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Write essay</a:t>
            </a:r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sz="2400" dirty="0"/>
          </a:p>
          <a:p>
            <a:endParaRPr lang="en-GB" sz="2400" dirty="0" smtClean="0"/>
          </a:p>
          <a:p>
            <a:endParaRPr lang="en-GB" dirty="0"/>
          </a:p>
          <a:p>
            <a:endParaRPr lang="en-GB" dirty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876800" y="2667000"/>
            <a:ext cx="4038600" cy="415498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2400" dirty="0" smtClean="0"/>
              <a:t>Analyse essay question</a:t>
            </a:r>
          </a:p>
          <a:p>
            <a:r>
              <a:rPr lang="en-GB" sz="2400" dirty="0" smtClean="0"/>
              <a:t>Jot down thoughts</a:t>
            </a:r>
          </a:p>
          <a:p>
            <a:r>
              <a:rPr lang="en-GB" sz="2400" dirty="0" smtClean="0"/>
              <a:t>Search for sources</a:t>
            </a:r>
          </a:p>
          <a:p>
            <a:r>
              <a:rPr lang="en-GB" sz="2400" dirty="0" smtClean="0"/>
              <a:t>Initial reading (source A, B, C…)</a:t>
            </a:r>
          </a:p>
          <a:p>
            <a:r>
              <a:rPr lang="en-GB" sz="2400" dirty="0" smtClean="0"/>
              <a:t>Add to plan</a:t>
            </a:r>
          </a:p>
          <a:p>
            <a:r>
              <a:rPr lang="en-GB" sz="2400" dirty="0" smtClean="0"/>
              <a:t>Detailed reading/note making (</a:t>
            </a:r>
            <a:r>
              <a:rPr lang="en-GB" sz="2400" dirty="0"/>
              <a:t>source </a:t>
            </a:r>
            <a:r>
              <a:rPr lang="en-GB" sz="2400" dirty="0" smtClean="0"/>
              <a:t>B,D,E)</a:t>
            </a:r>
          </a:p>
          <a:p>
            <a:r>
              <a:rPr lang="en-GB" sz="2400" dirty="0" smtClean="0"/>
              <a:t>More detailed plan</a:t>
            </a:r>
          </a:p>
          <a:p>
            <a:r>
              <a:rPr lang="en-GB" sz="2400" dirty="0" smtClean="0"/>
              <a:t>Draft (paragraph/topic X, Y, Z)</a:t>
            </a:r>
          </a:p>
          <a:p>
            <a:r>
              <a:rPr lang="en-GB" sz="2400" dirty="0" smtClean="0"/>
              <a:t>Edit</a:t>
            </a:r>
          </a:p>
          <a:p>
            <a:r>
              <a:rPr lang="en-GB" sz="2400" dirty="0" smtClean="0"/>
              <a:t>Check and proofread</a:t>
            </a:r>
            <a:endParaRPr lang="en-GB" dirty="0"/>
          </a:p>
        </p:txBody>
      </p:sp>
      <p:sp>
        <p:nvSpPr>
          <p:cNvPr id="6" name="TextBox 5"/>
          <p:cNvSpPr txBox="1"/>
          <p:nvPr/>
        </p:nvSpPr>
        <p:spPr>
          <a:xfrm>
            <a:off x="609600" y="2057400"/>
            <a:ext cx="2362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</a:rPr>
              <a:t>Less helpful:</a:t>
            </a:r>
            <a:endParaRPr lang="en-GB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2014" y="2095102"/>
            <a:ext cx="23007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solidFill>
                  <a:schemeClr val="accent4">
                    <a:lumMod val="50000"/>
                  </a:schemeClr>
                </a:solidFill>
              </a:rPr>
              <a:t>More helpful:</a:t>
            </a:r>
            <a:endParaRPr lang="en-GB" sz="2800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2692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516460" y="944836"/>
            <a:ext cx="5350939" cy="975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algn="ctr" fontAlgn="auto">
              <a:spcAft>
                <a:spcPts val="0"/>
              </a:spcAft>
            </a:pPr>
            <a:r>
              <a:rPr lang="en-GB" sz="3600" noProof="0" dirty="0" smtClean="0">
                <a:solidFill>
                  <a:schemeClr val="accent3">
                    <a:lumMod val="50000"/>
                  </a:schemeClr>
                </a:solidFill>
                <a:ea typeface="+mj-ea"/>
                <a:cs typeface="+mj-cs"/>
              </a:rPr>
              <a:t>Use (a) planning tool(s)</a:t>
            </a:r>
            <a:endParaRPr kumimoji="0" lang="en-GB" sz="3600" i="0" u="none" strike="noStrike" kern="1200" cap="none" spc="0" normalizeH="0" baseline="0" noProof="0" dirty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uLnTx/>
              <a:uFillTx/>
              <a:ea typeface="+mj-ea"/>
              <a:cs typeface="+mj-cs"/>
            </a:endParaRPr>
          </a:p>
        </p:txBody>
      </p:sp>
      <p:pic>
        <p:nvPicPr>
          <p:cNvPr id="4" name="Picture 4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0987" y="5150351"/>
            <a:ext cx="3224258" cy="63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6373" y="4471047"/>
            <a:ext cx="1758235" cy="1730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896" name="Picture 8" descr="c:\temp\Temporary Internet Files\Content.IE5\814PSV1Z\MP900405396[1]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842248" y="1752571"/>
            <a:ext cx="3880493" cy="2771780"/>
          </a:xfrm>
          <a:prstGeom prst="rect">
            <a:avLst/>
          </a:prstGeom>
          <a:noFill/>
        </p:spPr>
      </p:pic>
      <p:grpSp>
        <p:nvGrpSpPr>
          <p:cNvPr id="2" name="Group 16"/>
          <p:cNvGrpSpPr/>
          <p:nvPr/>
        </p:nvGrpSpPr>
        <p:grpSpPr>
          <a:xfrm>
            <a:off x="1126726" y="2075976"/>
            <a:ext cx="3411973" cy="2596867"/>
            <a:chOff x="2644726" y="185744"/>
            <a:chExt cx="3411973" cy="2596867"/>
          </a:xfrm>
        </p:grpSpPr>
        <p:pic>
          <p:nvPicPr>
            <p:cNvPr id="15" name="Picture 14" descr="planner.jpg"/>
            <p:cNvPicPr>
              <a:picLocks noChangeAspect="1"/>
            </p:cNvPicPr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2644726" y="185744"/>
              <a:ext cx="3411973" cy="2395711"/>
            </a:xfrm>
            <a:prstGeom prst="rect">
              <a:avLst/>
            </a:prstGeom>
          </p:spPr>
        </p:pic>
        <p:sp>
          <p:nvSpPr>
            <p:cNvPr id="16" name="TextBox 15"/>
            <p:cNvSpPr txBox="1"/>
            <p:nvPr/>
          </p:nvSpPr>
          <p:spPr>
            <a:xfrm>
              <a:off x="3075113" y="2567167"/>
              <a:ext cx="2672426" cy="2154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800" dirty="0" smtClean="0"/>
                <a:t>from </a:t>
              </a:r>
              <a:r>
                <a:rPr lang="en-GB" sz="800" dirty="0" smtClean="0">
                  <a:hlinkClick r:id="rId8"/>
                </a:rPr>
                <a:t>http://www.flickr.com/photos/makiwi/2208425697/</a:t>
              </a:r>
              <a:endParaRPr lang="en-GB" sz="800" dirty="0"/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457201" y="6260068"/>
            <a:ext cx="82655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hlinkClick r:id="rId9"/>
              </a:rPr>
              <a:t>https://www2.le.ac.uk/offices/ld/resources/study/timetables</a:t>
            </a:r>
            <a:r>
              <a:rPr lang="en-GB" sz="24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25745" y="297141"/>
            <a:ext cx="7239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Managing time (in a nutshell)</a:t>
            </a:r>
          </a:p>
        </p:txBody>
      </p:sp>
    </p:spTree>
    <p:extLst>
      <p:ext uri="{BB962C8B-B14F-4D97-AF65-F5344CB8AC3E}">
        <p14:creationId xmlns:p14="http://schemas.microsoft.com/office/powerpoint/2010/main" val="124110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10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GB" sz="4000" dirty="0">
                <a:solidFill>
                  <a:schemeClr val="accent4">
                    <a:lumMod val="50000"/>
                  </a:schemeClr>
                </a:solidFill>
              </a:rPr>
              <a:t>Managing time (in a nutshell)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1715631"/>
            <a:ext cx="4876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Build in time to prepare for and follow up lectures and seminars 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(discussion, reading</a:t>
            </a:r>
            <a:r>
              <a:rPr lang="en-GB" sz="2800" dirty="0">
                <a:solidFill>
                  <a:schemeClr val="accent3">
                    <a:lumMod val="50000"/>
                  </a:schemeClr>
                </a:solidFill>
              </a:rPr>
              <a:t>, note making: e.g. overview of lecture with outstanding questions</a:t>
            </a:r>
            <a:r>
              <a:rPr lang="en-GB" sz="2800" dirty="0" smtClean="0">
                <a:solidFill>
                  <a:schemeClr val="accent3">
                    <a:lumMod val="50000"/>
                  </a:schemeClr>
                </a:solidFill>
              </a:rPr>
              <a:t>)</a:t>
            </a:r>
            <a:endParaRPr lang="en-GB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-16042" y="838200"/>
            <a:ext cx="5105400" cy="3733800"/>
          </a:xfrm>
          <a:prstGeom prst="ellipse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50042" y="1362643"/>
            <a:ext cx="380197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Avoid distractions and take regular breaks 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(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</a:rPr>
              <a:t>the Pomodoro technique: </a:t>
            </a:r>
            <a:r>
              <a:rPr lang="en-GB" sz="2400" dirty="0">
                <a:solidFill>
                  <a:schemeClr val="accent3">
                    <a:lumMod val="50000"/>
                  </a:schemeClr>
                </a:solidFill>
                <a:hlinkClick r:id="rId4"/>
              </a:rPr>
              <a:t>https://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  <a:hlinkClick r:id="rId4"/>
              </a:rPr>
              <a:t>cirillocompany.de/pages/pomodoro-technique</a:t>
            </a:r>
            <a:r>
              <a:rPr lang="en-GB" sz="2400" dirty="0" smtClean="0">
                <a:solidFill>
                  <a:schemeClr val="accent3">
                    <a:lumMod val="50000"/>
                  </a:schemeClr>
                </a:solidFill>
              </a:rPr>
              <a:t>)  </a:t>
            </a:r>
            <a:endParaRPr lang="en-GB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5926" y="745005"/>
            <a:ext cx="3962266" cy="3539191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29000" y="4701570"/>
            <a:ext cx="3352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>
                <a:solidFill>
                  <a:schemeClr val="accent3">
                    <a:lumMod val="50000"/>
                  </a:schemeClr>
                </a:solidFill>
              </a:rPr>
              <a:t>Include time for rest, exercise and </a:t>
            </a:r>
            <a:r>
              <a:rPr lang="en-GB" sz="3200" dirty="0" smtClean="0">
                <a:solidFill>
                  <a:schemeClr val="accent3">
                    <a:lumMod val="50000"/>
                  </a:schemeClr>
                </a:solidFill>
              </a:rPr>
              <a:t>rewards</a:t>
            </a:r>
            <a:endParaRPr lang="en-GB" sz="32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1" name="Oval 10"/>
          <p:cNvSpPr/>
          <p:nvPr/>
        </p:nvSpPr>
        <p:spPr>
          <a:xfrm>
            <a:off x="3072063" y="4038600"/>
            <a:ext cx="4267200" cy="2895600"/>
          </a:xfrm>
          <a:prstGeom prst="ellipse">
            <a:avLst/>
          </a:pr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13146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2718</TotalTime>
  <Words>663</Words>
  <Application>Microsoft Office PowerPoint</Application>
  <PresentationFormat>On-screen Show (4:3)</PresentationFormat>
  <Paragraphs>127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Lucida Handwriting</vt:lpstr>
      <vt:lpstr>Office Theme</vt:lpstr>
      <vt:lpstr>Strategies for independent study</vt:lpstr>
      <vt:lpstr>What do we mean by independent study?</vt:lpstr>
      <vt:lpstr>PowerPoint Presentation</vt:lpstr>
      <vt:lpstr>Remember…</vt:lpstr>
      <vt:lpstr>PowerPoint Presentation</vt:lpstr>
      <vt:lpstr>Three ‘practical’ components of independent study:</vt:lpstr>
      <vt:lpstr>Managing time (in a nutshell)</vt:lpstr>
      <vt:lpstr>PowerPoint Presentation</vt:lpstr>
      <vt:lpstr>Managing time (in a nutshell)</vt:lpstr>
      <vt:lpstr>PowerPoint Presentation</vt:lpstr>
      <vt:lpstr>Ideas for making reading more focused</vt:lpstr>
      <vt:lpstr>Note making (in a nutshell) </vt:lpstr>
      <vt:lpstr>Questions, questions and more questions</vt:lpstr>
      <vt:lpstr>In which area might you change/develop your practice?</vt:lpstr>
      <vt:lpstr>Study skills resources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do students do all day?</dc:title>
  <dc:creator>Bell, Virginia</dc:creator>
  <cp:lastModifiedBy>Mulanicka</cp:lastModifiedBy>
  <cp:revision>92</cp:revision>
  <cp:lastPrinted>2017-12-05T10:30:09Z</cp:lastPrinted>
  <dcterms:created xsi:type="dcterms:W3CDTF">2006-08-16T00:00:00Z</dcterms:created>
  <dcterms:modified xsi:type="dcterms:W3CDTF">2017-12-08T14:14:18Z</dcterms:modified>
</cp:coreProperties>
</file>