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2" r:id="rId6"/>
    <p:sldId id="259" r:id="rId7"/>
    <p:sldId id="263" r:id="rId8"/>
    <p:sldId id="260" r:id="rId9"/>
    <p:sldId id="264" r:id="rId10"/>
    <p:sldId id="269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087A96-DEF9-40F1-90E2-1A26591F6F8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4DB0B7-7440-4553-998B-653E8CEDFA9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v.graham@dundee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8077200" cy="1673352"/>
          </a:xfrm>
        </p:spPr>
        <p:txBody>
          <a:bodyPr/>
          <a:lstStyle/>
          <a:p>
            <a:r>
              <a:rPr lang="en-GB" dirty="0" smtClean="0"/>
              <a:t>What is the purpose of history?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280920" cy="1008112"/>
          </a:xfrm>
        </p:spPr>
        <p:txBody>
          <a:bodyPr/>
          <a:lstStyle/>
          <a:p>
            <a:r>
              <a:rPr lang="en-GB" dirty="0" smtClean="0"/>
              <a:t>Dr Matt Graham						13/12/2017</a:t>
            </a:r>
          </a:p>
          <a:p>
            <a:r>
              <a:rPr lang="en-GB" dirty="0" smtClean="0">
                <a:hlinkClick r:id="rId2"/>
              </a:rPr>
              <a:t>m.v.graham@dundee.ac.uk</a:t>
            </a:r>
            <a:r>
              <a:rPr lang="en-GB" dirty="0" smtClean="0"/>
              <a:t> 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SAHistoryMatt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0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Culture: History on the 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940"/>
            <a:ext cx="4546848" cy="4625610"/>
          </a:xfrm>
        </p:spPr>
        <p:txBody>
          <a:bodyPr/>
          <a:lstStyle/>
          <a:p>
            <a:pPr marL="118872" indent="0">
              <a:buNone/>
            </a:pPr>
            <a:r>
              <a:rPr lang="en-GB" b="1" dirty="0" smtClean="0"/>
              <a:t>Task: How can history on the screen affect our perspectives on the past?  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68" y="1628800"/>
            <a:ext cx="2741856" cy="21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2" y="4093220"/>
            <a:ext cx="3602756" cy="260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84016"/>
            <a:ext cx="1846236" cy="26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84015"/>
            <a:ext cx="3088352" cy="262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Case-study: South 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0115"/>
            <a:ext cx="5554960" cy="462560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History is highly contentious in modern South Africa </a:t>
            </a:r>
          </a:p>
          <a:p>
            <a:endParaRPr lang="en-GB" dirty="0"/>
          </a:p>
          <a:p>
            <a:r>
              <a:rPr lang="en-GB" dirty="0" smtClean="0"/>
              <a:t>Manipulation of the past by current politicians </a:t>
            </a:r>
          </a:p>
          <a:p>
            <a:endParaRPr lang="en-GB" dirty="0"/>
          </a:p>
          <a:p>
            <a:r>
              <a:rPr lang="en-GB" dirty="0" smtClean="0"/>
              <a:t>Creation of historical myths by the African National Congress (ANC)</a:t>
            </a:r>
          </a:p>
          <a:p>
            <a:endParaRPr lang="en-GB" dirty="0"/>
          </a:p>
          <a:p>
            <a:r>
              <a:rPr lang="en-GB" dirty="0" smtClean="0"/>
              <a:t>Why?: Self-serving / legitimacy to rule / to exclude others from power </a:t>
            </a:r>
          </a:p>
        </p:txBody>
      </p:sp>
      <p:pic>
        <p:nvPicPr>
          <p:cNvPr id="1026" name="Picture 2" descr="http://www.all-flags-world.com/country-flag/South-Africa/flag-south-africa-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2283"/>
            <a:ext cx="1904454" cy="12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04" y="1844824"/>
            <a:ext cx="3040422" cy="17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b="13277"/>
          <a:stretch/>
        </p:blipFill>
        <p:spPr bwMode="auto">
          <a:xfrm>
            <a:off x="5884304" y="4437112"/>
            <a:ext cx="3040422" cy="197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GB" dirty="0" smtClean="0"/>
          </a:p>
          <a:p>
            <a:pPr marL="118872" indent="0">
              <a:buNone/>
            </a:pPr>
            <a:endParaRPr lang="en-GB" dirty="0"/>
          </a:p>
          <a:p>
            <a:pPr marL="118872" indent="0" algn="just">
              <a:buNone/>
            </a:pPr>
            <a:r>
              <a:rPr lang="en-GB" sz="5400" dirty="0" smtClean="0"/>
              <a:t>Do you have any questions?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126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is history?</a:t>
            </a:r>
          </a:p>
          <a:p>
            <a:endParaRPr lang="en-GB" dirty="0"/>
          </a:p>
          <a:p>
            <a:r>
              <a:rPr lang="en-GB" dirty="0" smtClean="0"/>
              <a:t>History as a part of who </a:t>
            </a:r>
            <a:r>
              <a:rPr lang="en-GB" i="1" dirty="0" smtClean="0"/>
              <a:t>we</a:t>
            </a:r>
            <a:r>
              <a:rPr lang="en-GB" dirty="0" smtClean="0"/>
              <a:t> are</a:t>
            </a:r>
          </a:p>
          <a:p>
            <a:endParaRPr lang="en-GB" dirty="0"/>
          </a:p>
          <a:p>
            <a:r>
              <a:rPr lang="en-GB" dirty="0" smtClean="0"/>
              <a:t>Some of the main purposes of history as a subject</a:t>
            </a:r>
          </a:p>
          <a:p>
            <a:endParaRPr lang="en-GB" dirty="0"/>
          </a:p>
          <a:p>
            <a:r>
              <a:rPr lang="en-GB" dirty="0" smtClean="0"/>
              <a:t>Interpretations and problems</a:t>
            </a:r>
          </a:p>
          <a:p>
            <a:pPr lvl="1"/>
            <a:r>
              <a:rPr lang="en-GB" dirty="0" smtClean="0"/>
              <a:t>The example of history and culture</a:t>
            </a:r>
          </a:p>
          <a:p>
            <a:endParaRPr lang="en-GB" dirty="0"/>
          </a:p>
          <a:p>
            <a:r>
              <a:rPr lang="en-GB" dirty="0" smtClean="0"/>
              <a:t>Case-study: South Africa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4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smtClean="0"/>
              <a:t>history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600" u="sng" dirty="0" smtClean="0"/>
              <a:t>A basic definition:</a:t>
            </a:r>
          </a:p>
          <a:p>
            <a:endParaRPr lang="en-GB" sz="3600" dirty="0"/>
          </a:p>
          <a:p>
            <a:pPr marL="118872" indent="0" algn="just">
              <a:buNone/>
            </a:pPr>
            <a:r>
              <a:rPr lang="en-GB" sz="3600" dirty="0"/>
              <a:t>History is the study of the collective human past, with a view to explaining how the world has evolved into its present condition</a:t>
            </a:r>
          </a:p>
        </p:txBody>
      </p:sp>
    </p:spTree>
    <p:extLst>
      <p:ext uri="{BB962C8B-B14F-4D97-AF65-F5344CB8AC3E}">
        <p14:creationId xmlns:p14="http://schemas.microsoft.com/office/powerpoint/2010/main" val="30387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history?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u="sng" dirty="0" smtClean="0"/>
              <a:t>A more complex definition:</a:t>
            </a:r>
          </a:p>
          <a:p>
            <a:endParaRPr lang="en-GB" dirty="0"/>
          </a:p>
          <a:p>
            <a:pPr marL="118872" indent="0" algn="just">
              <a:buNone/>
            </a:pPr>
            <a:r>
              <a:rPr lang="en-GB" dirty="0" smtClean="0"/>
              <a:t>“History is our </a:t>
            </a:r>
            <a:r>
              <a:rPr lang="en-GB" dirty="0"/>
              <a:t>knowledge about the past produced by </a:t>
            </a:r>
            <a:r>
              <a:rPr lang="en-GB" dirty="0" smtClean="0"/>
              <a:t>historians, which is established through </a:t>
            </a:r>
            <a:r>
              <a:rPr lang="en-GB" dirty="0"/>
              <a:t>the </a:t>
            </a:r>
            <a:r>
              <a:rPr lang="en-GB" dirty="0" smtClean="0"/>
              <a:t>production (research, interviews, etc.), the </a:t>
            </a:r>
            <a:r>
              <a:rPr lang="en-GB" dirty="0"/>
              <a:t>communication </a:t>
            </a:r>
            <a:r>
              <a:rPr lang="en-GB" dirty="0" smtClean="0"/>
              <a:t>of (through books, articles, TV, etc.), </a:t>
            </a:r>
            <a:r>
              <a:rPr lang="en-GB" dirty="0"/>
              <a:t>and teaching </a:t>
            </a:r>
            <a:r>
              <a:rPr lang="en-GB" dirty="0" smtClean="0"/>
              <a:t>on </a:t>
            </a:r>
            <a:r>
              <a:rPr lang="en-GB" dirty="0"/>
              <a:t>that </a:t>
            </a:r>
            <a:r>
              <a:rPr lang="en-GB" dirty="0" smtClean="0"/>
              <a:t>topic”</a:t>
            </a:r>
          </a:p>
          <a:p>
            <a:pPr marL="118872" indent="0">
              <a:buNone/>
            </a:pPr>
            <a:endParaRPr lang="en-GB" dirty="0"/>
          </a:p>
          <a:p>
            <a:pPr marL="118872" indent="0">
              <a:buNone/>
            </a:pPr>
            <a:r>
              <a:rPr lang="en-GB" i="1" dirty="0" smtClean="0"/>
              <a:t>Arthur Marwick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2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cannot escape </a:t>
            </a:r>
            <a:r>
              <a:rPr lang="en-GB" dirty="0"/>
              <a:t>h</a:t>
            </a:r>
            <a:r>
              <a:rPr lang="en-GB" dirty="0" smtClean="0"/>
              <a:t>istory!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74" y="1700808"/>
            <a:ext cx="5832648" cy="49685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History is all around us! </a:t>
            </a:r>
          </a:p>
          <a:p>
            <a:endParaRPr lang="en-GB" dirty="0"/>
          </a:p>
          <a:p>
            <a:r>
              <a:rPr lang="en-GB" dirty="0" smtClean="0"/>
              <a:t>Our own individual past</a:t>
            </a:r>
          </a:p>
          <a:p>
            <a:pPr lvl="1"/>
            <a:r>
              <a:rPr lang="en-GB" dirty="0" smtClean="0"/>
              <a:t>Our history defines us</a:t>
            </a:r>
          </a:p>
          <a:p>
            <a:pPr lvl="1"/>
            <a:r>
              <a:rPr lang="en-GB" dirty="0"/>
              <a:t>How can you shape your own future without knowledge </a:t>
            </a:r>
            <a:r>
              <a:rPr lang="en-GB" dirty="0" smtClean="0"/>
              <a:t>of / </a:t>
            </a:r>
            <a:r>
              <a:rPr lang="en-GB" dirty="0"/>
              <a:t>learning from mistakes in </a:t>
            </a:r>
            <a:r>
              <a:rPr lang="en-GB" dirty="0" smtClean="0"/>
              <a:t>life?</a:t>
            </a:r>
          </a:p>
          <a:p>
            <a:endParaRPr lang="en-GB" dirty="0"/>
          </a:p>
          <a:p>
            <a:r>
              <a:rPr lang="en-GB" dirty="0" smtClean="0"/>
              <a:t>Collective histories </a:t>
            </a:r>
          </a:p>
          <a:p>
            <a:pPr lvl="1"/>
            <a:r>
              <a:rPr lang="en-GB" dirty="0" smtClean="0"/>
              <a:t>A family / a community / a sports team, etc.</a:t>
            </a:r>
          </a:p>
          <a:p>
            <a:endParaRPr lang="en-GB" dirty="0"/>
          </a:p>
          <a:p>
            <a:r>
              <a:rPr lang="en-GB" dirty="0" smtClean="0"/>
              <a:t>Nationality </a:t>
            </a:r>
          </a:p>
          <a:p>
            <a:pPr lvl="1"/>
            <a:r>
              <a:rPr lang="en-GB" dirty="0" smtClean="0"/>
              <a:t>Our national identity is partially based upon the past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4"/>
          <a:stretch/>
        </p:blipFill>
        <p:spPr bwMode="auto">
          <a:xfrm>
            <a:off x="5849808" y="1995332"/>
            <a:ext cx="298431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54696"/>
            <a:ext cx="2996198" cy="18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"/>
          <a:stretch/>
        </p:blipFill>
        <p:spPr bwMode="auto">
          <a:xfrm>
            <a:off x="3851920" y="2348880"/>
            <a:ext cx="5194166" cy="333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4114800" cy="462560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do you think the purpose of history is? </a:t>
            </a:r>
          </a:p>
          <a:p>
            <a:endParaRPr lang="en-GB" dirty="0"/>
          </a:p>
          <a:p>
            <a:r>
              <a:rPr lang="en-GB" dirty="0" smtClean="0"/>
              <a:t>(i.e. why is it important &amp; why do we study it / take an interest in the past)</a:t>
            </a:r>
          </a:p>
          <a:p>
            <a:endParaRPr lang="en-GB" dirty="0"/>
          </a:p>
          <a:p>
            <a:r>
              <a:rPr lang="en-GB" dirty="0" smtClean="0"/>
              <a:t>Write down a few bullet points</a:t>
            </a:r>
          </a:p>
          <a:p>
            <a:endParaRPr lang="en-GB" dirty="0"/>
          </a:p>
          <a:p>
            <a:pPr marL="11887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5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600" dirty="0" smtClean="0"/>
              <a:t>Common answers: What </a:t>
            </a:r>
            <a:r>
              <a:rPr lang="en-GB" altLang="en-US" sz="3600" dirty="0"/>
              <a:t>is the purpose of </a:t>
            </a:r>
            <a:r>
              <a:rPr lang="en-GB" altLang="en-US" sz="3600" dirty="0" smtClean="0"/>
              <a:t>history</a:t>
            </a:r>
            <a:r>
              <a:rPr lang="en-GB" altLang="en-US" sz="3600" dirty="0"/>
              <a:t>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680669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 smtClean="0"/>
              <a:t>History </a:t>
            </a:r>
            <a:r>
              <a:rPr lang="en-GB" altLang="en-US" dirty="0"/>
              <a:t>is something we can learn </a:t>
            </a:r>
            <a:r>
              <a:rPr lang="en-GB" altLang="en-US" dirty="0" smtClean="0"/>
              <a:t>from</a:t>
            </a:r>
          </a:p>
          <a:p>
            <a:endParaRPr lang="en-GB" altLang="en-US" dirty="0"/>
          </a:p>
          <a:p>
            <a:r>
              <a:rPr lang="en-GB" altLang="en-US" dirty="0" smtClean="0"/>
              <a:t>History shines a light onto peoples &amp; communities that came before us</a:t>
            </a:r>
          </a:p>
          <a:p>
            <a:endParaRPr lang="en-GB" altLang="en-US" dirty="0"/>
          </a:p>
          <a:p>
            <a:r>
              <a:rPr lang="en-GB" altLang="en-US" dirty="0" smtClean="0"/>
              <a:t>History is a morality tale…?</a:t>
            </a:r>
          </a:p>
          <a:p>
            <a:endParaRPr lang="en-GB" altLang="en-US" dirty="0"/>
          </a:p>
          <a:p>
            <a:r>
              <a:rPr lang="en-GB" altLang="en-US" dirty="0" smtClean="0"/>
              <a:t>History helps to explain </a:t>
            </a:r>
            <a:r>
              <a:rPr lang="en-GB" altLang="en-US" dirty="0"/>
              <a:t>the present-day </a:t>
            </a:r>
            <a:r>
              <a:rPr lang="en-GB" altLang="en-US" dirty="0" smtClean="0"/>
              <a:t>world</a:t>
            </a:r>
          </a:p>
          <a:p>
            <a:endParaRPr lang="en-GB" altLang="en-US" dirty="0"/>
          </a:p>
          <a:p>
            <a:r>
              <a:rPr lang="en-GB" altLang="en-US" dirty="0"/>
              <a:t>History is worth studying for its own </a:t>
            </a:r>
            <a:r>
              <a:rPr lang="en-GB" altLang="en-US" dirty="0" smtClean="0"/>
              <a:t>sake</a:t>
            </a:r>
          </a:p>
          <a:p>
            <a:endParaRPr lang="en-GB" altLang="en-US" dirty="0"/>
          </a:p>
          <a:p>
            <a:r>
              <a:rPr lang="en-GB" altLang="en-US" dirty="0"/>
              <a:t>History is </a:t>
            </a:r>
            <a:r>
              <a:rPr lang="en-GB" altLang="en-US" dirty="0" smtClean="0"/>
              <a:t>entertaining / strange 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54091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Interpretations and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“History will be kind to me, because I intend to write it” (Churchill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“History tells us more about the person who wrote it than about the people being written about” (</a:t>
            </a:r>
            <a:r>
              <a:rPr lang="en-GB" dirty="0" err="1"/>
              <a:t>Carr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“</a:t>
            </a:r>
            <a:r>
              <a:rPr lang="en-GB" dirty="0"/>
              <a:t>Who controls the past controls the future: who controls the present controls the past” (Orwell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“We learn from history that man can never learn anything from history” (Hegel)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History is simply a version of the past…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There are always multiple sides to the story</a:t>
            </a:r>
          </a:p>
          <a:p>
            <a:endParaRPr lang="en-GB" dirty="0"/>
          </a:p>
          <a:p>
            <a:r>
              <a:rPr lang="en-GB" dirty="0" smtClean="0"/>
              <a:t>Can we ever really know what happened?</a:t>
            </a:r>
          </a:p>
          <a:p>
            <a:endParaRPr lang="en-GB" dirty="0"/>
          </a:p>
          <a:p>
            <a:r>
              <a:rPr lang="en-GB" dirty="0" smtClean="0"/>
              <a:t>Importance of time and place </a:t>
            </a:r>
          </a:p>
          <a:p>
            <a:endParaRPr lang="en-GB" dirty="0"/>
          </a:p>
          <a:p>
            <a:r>
              <a:rPr lang="en-GB" dirty="0" smtClean="0"/>
              <a:t>Myths dominate our understanding of the past</a:t>
            </a:r>
          </a:p>
          <a:p>
            <a:endParaRPr lang="en-GB" dirty="0"/>
          </a:p>
          <a:p>
            <a:r>
              <a:rPr lang="en-GB" dirty="0" smtClean="0"/>
              <a:t>History and its place in popular culture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7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548</TotalTime>
  <Words>484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Corbel</vt:lpstr>
      <vt:lpstr>Wingdings</vt:lpstr>
      <vt:lpstr>Wingdings 2</vt:lpstr>
      <vt:lpstr>Wingdings 3</vt:lpstr>
      <vt:lpstr>Module</vt:lpstr>
      <vt:lpstr>What is the purpose of history?</vt:lpstr>
      <vt:lpstr>Objectives</vt:lpstr>
      <vt:lpstr>What is history?</vt:lpstr>
      <vt:lpstr>What is history?</vt:lpstr>
      <vt:lpstr>We cannot escape history!</vt:lpstr>
      <vt:lpstr>Class Task</vt:lpstr>
      <vt:lpstr>Common answers: What is the purpose of history?</vt:lpstr>
      <vt:lpstr>Interpretations and problems</vt:lpstr>
      <vt:lpstr>History is simply a version of the past…</vt:lpstr>
      <vt:lpstr>Culture: History on the screen</vt:lpstr>
      <vt:lpstr>Case-study: South Africa</vt:lpstr>
      <vt:lpstr>Questions</vt:lpstr>
    </vt:vector>
  </TitlesOfParts>
  <Company>University of Dundee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purpose of history?</dc:title>
  <dc:creator>Matthew Graham</dc:creator>
  <cp:lastModifiedBy>Michael Allardice</cp:lastModifiedBy>
  <cp:revision>23</cp:revision>
  <dcterms:created xsi:type="dcterms:W3CDTF">2015-11-27T10:01:56Z</dcterms:created>
  <dcterms:modified xsi:type="dcterms:W3CDTF">2017-12-13T12:57:05Z</dcterms:modified>
</cp:coreProperties>
</file>