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73"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32221" autoAdjust="0"/>
  </p:normalViewPr>
  <p:slideViewPr>
    <p:cSldViewPr snapToGrid="0">
      <p:cViewPr varScale="1">
        <p:scale>
          <a:sx n="37" d="100"/>
          <a:sy n="37" d="100"/>
        </p:scale>
        <p:origin x="337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A0A074-F29B-4830-B8C0-CAF201010615}" type="doc">
      <dgm:prSet loTypeId="urn:microsoft.com/office/officeart/2005/8/layout/funnel1" loCatId="relationship" qsTypeId="urn:microsoft.com/office/officeart/2005/8/quickstyle/simple1" qsCatId="simple" csTypeId="urn:microsoft.com/office/officeart/2005/8/colors/accent1_2" csCatId="accent1" phldr="1"/>
      <dgm:spPr/>
      <dgm:t>
        <a:bodyPr/>
        <a:lstStyle/>
        <a:p>
          <a:endParaRPr lang="en-GB"/>
        </a:p>
      </dgm:t>
    </dgm:pt>
    <dgm:pt modelId="{EF8A3EC2-1260-4D2D-97E0-7398D8F8C047}" type="pres">
      <dgm:prSet presAssocID="{38A0A074-F29B-4830-B8C0-CAF201010615}" presName="Name0" presStyleCnt="0">
        <dgm:presLayoutVars>
          <dgm:chMax val="4"/>
          <dgm:resizeHandles val="exact"/>
        </dgm:presLayoutVars>
      </dgm:prSet>
      <dgm:spPr/>
      <dgm:t>
        <a:bodyPr/>
        <a:lstStyle/>
        <a:p>
          <a:endParaRPr lang="en-GB"/>
        </a:p>
      </dgm:t>
    </dgm:pt>
  </dgm:ptLst>
  <dgm:cxnLst>
    <dgm:cxn modelId="{632151A5-9464-4DE6-8DA0-42042FC216F1}" type="presOf" srcId="{38A0A074-F29B-4830-B8C0-CAF201010615}" destId="{EF8A3EC2-1260-4D2D-97E0-7398D8F8C047}" srcOrd="0"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0CBFE-62E3-4921-B359-4E29B1DDC200}" type="datetimeFigureOut">
              <a:rPr lang="en-GB" smtClean="0"/>
              <a:t>08/12/2017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4AB0C3-85CE-4E42-876F-5F22CA378E26}" type="slidenum">
              <a:rPr lang="en-GB" smtClean="0"/>
              <a:t>‹#›</a:t>
            </a:fld>
            <a:endParaRPr lang="en-GB"/>
          </a:p>
        </p:txBody>
      </p:sp>
    </p:spTree>
    <p:extLst>
      <p:ext uri="{BB962C8B-B14F-4D97-AF65-F5344CB8AC3E}">
        <p14:creationId xmlns:p14="http://schemas.microsoft.com/office/powerpoint/2010/main" val="878457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smtClean="0"/>
          </a:p>
        </p:txBody>
      </p:sp>
      <p:sp>
        <p:nvSpPr>
          <p:cNvPr id="4" name="Slide Number Placeholder 3"/>
          <p:cNvSpPr>
            <a:spLocks noGrp="1"/>
          </p:cNvSpPr>
          <p:nvPr>
            <p:ph type="sldNum" sz="quarter" idx="10"/>
          </p:nvPr>
        </p:nvSpPr>
        <p:spPr/>
        <p:txBody>
          <a:bodyPr/>
          <a:lstStyle/>
          <a:p>
            <a:fld id="{A67792BD-9991-4432-9E03-07094AD3ECD8}" type="slidenum">
              <a:rPr lang="en-GB" smtClean="0"/>
              <a:t>2</a:t>
            </a:fld>
            <a:endParaRPr lang="en-GB"/>
          </a:p>
        </p:txBody>
      </p:sp>
    </p:spTree>
    <p:extLst>
      <p:ext uri="{BB962C8B-B14F-4D97-AF65-F5344CB8AC3E}">
        <p14:creationId xmlns:p14="http://schemas.microsoft.com/office/powerpoint/2010/main" val="1469789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Cornell notes.</a:t>
            </a:r>
          </a:p>
          <a:p>
            <a:pPr eaLnBrk="1" hangingPunct="1">
              <a:spcBef>
                <a:spcPct val="0"/>
              </a:spcBef>
            </a:pPr>
            <a:endParaRPr lang="en-GB" altLang="en-US" dirty="0" smtClean="0"/>
          </a:p>
          <a:p>
            <a:pPr eaLnBrk="1" hangingPunct="1">
              <a:spcBef>
                <a:spcPct val="0"/>
              </a:spcBef>
            </a:pPr>
            <a:r>
              <a:rPr lang="en-GB" altLang="en-US" dirty="0" smtClean="0"/>
              <a:t>This style suits ALL learning situations. It just takes a bit of leg-work before hand splitting up your page into three sections.</a:t>
            </a:r>
          </a:p>
          <a:p>
            <a:pPr eaLnBrk="1" hangingPunct="1">
              <a:spcBef>
                <a:spcPct val="0"/>
              </a:spcBef>
            </a:pPr>
            <a:endParaRPr lang="en-GB" altLang="en-US" dirty="0" smtClean="0"/>
          </a:p>
          <a:p>
            <a:pPr eaLnBrk="1" hangingPunct="1">
              <a:spcBef>
                <a:spcPct val="0"/>
              </a:spcBef>
            </a:pPr>
            <a:r>
              <a:rPr lang="en-GB" altLang="en-US" dirty="0" smtClean="0"/>
              <a:t>This style</a:t>
            </a:r>
            <a:r>
              <a:rPr lang="en-GB" altLang="en-US" baseline="0" dirty="0" smtClean="0"/>
              <a:t> e</a:t>
            </a:r>
            <a:r>
              <a:rPr lang="en-GB" altLang="en-US" dirty="0" smtClean="0"/>
              <a:t>ncourages students to take notes in their natural style (see ‘note taking area), while at the same time really THINK about what they are hearing and note down any questions or connections that occur to them (see ‘Cue Column’. This encourages critical thinking and synthesis in your learning. </a:t>
            </a:r>
          </a:p>
          <a:p>
            <a:pPr eaLnBrk="1" hangingPunct="1">
              <a:spcBef>
                <a:spcPct val="0"/>
              </a:spcBef>
            </a:pPr>
            <a:endParaRPr lang="en-GB" altLang="en-US" dirty="0" smtClean="0"/>
          </a:p>
          <a:p>
            <a:pPr eaLnBrk="1" hangingPunct="1">
              <a:spcBef>
                <a:spcPct val="0"/>
              </a:spcBef>
            </a:pPr>
            <a:r>
              <a:rPr lang="en-GB" altLang="en-US" dirty="0" smtClean="0"/>
              <a:t>The action of summarising after class (in the bottom section of the page), rather than re-writing, aids deeper learning and recall and is much more quick and effective than re-writing notes.</a:t>
            </a:r>
          </a:p>
          <a:p>
            <a:pPr eaLnBrk="1" hangingPunct="1">
              <a:spcBef>
                <a:spcPct val="0"/>
              </a:spcBef>
            </a:pPr>
            <a:endParaRPr lang="en-GB" altLang="en-US" dirty="0" smtClean="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342F043-2A00-4135-909C-131E033130BE}" type="slidenum">
              <a:rPr lang="en-GB" altLang="en-US" smtClean="0"/>
              <a:pPr/>
              <a:t>11</a:t>
            </a:fld>
            <a:endParaRPr lang="en-GB" altLang="en-US" smtClean="0"/>
          </a:p>
        </p:txBody>
      </p:sp>
    </p:spTree>
    <p:extLst>
      <p:ext uri="{BB962C8B-B14F-4D97-AF65-F5344CB8AC3E}">
        <p14:creationId xmlns:p14="http://schemas.microsoft.com/office/powerpoint/2010/main" val="38233792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a:p>
            <a:pPr eaLnBrk="1" hangingPunct="1">
              <a:spcBef>
                <a:spcPct val="0"/>
              </a:spcBef>
            </a:pPr>
            <a:r>
              <a:rPr lang="en-GB" altLang="en-US" dirty="0" smtClean="0"/>
              <a:t> *highlighting points which seem particularly important or central; </a:t>
            </a:r>
          </a:p>
          <a:p>
            <a:pPr eaLnBrk="1" hangingPunct="1">
              <a:spcBef>
                <a:spcPct val="0"/>
              </a:spcBef>
            </a:pPr>
            <a:endParaRPr lang="en-GB" altLang="en-US" dirty="0" smtClean="0"/>
          </a:p>
          <a:p>
            <a:pPr eaLnBrk="1" hangingPunct="1">
              <a:spcBef>
                <a:spcPct val="0"/>
              </a:spcBef>
            </a:pPr>
            <a:r>
              <a:rPr lang="en-GB" altLang="en-US" dirty="0" smtClean="0"/>
              <a:t> *adding any details which you can remember from the lecture; </a:t>
            </a:r>
          </a:p>
          <a:p>
            <a:pPr eaLnBrk="1" hangingPunct="1">
              <a:spcBef>
                <a:spcPct val="0"/>
              </a:spcBef>
            </a:pPr>
            <a:endParaRPr lang="en-GB" altLang="en-US" dirty="0" smtClean="0"/>
          </a:p>
          <a:p>
            <a:pPr eaLnBrk="1" hangingPunct="1">
              <a:spcBef>
                <a:spcPct val="0"/>
              </a:spcBef>
            </a:pPr>
            <a:r>
              <a:rPr lang="en-GB" altLang="en-US" dirty="0" smtClean="0"/>
              <a:t> *showing links between points; </a:t>
            </a:r>
          </a:p>
          <a:p>
            <a:pPr eaLnBrk="1" hangingPunct="1">
              <a:spcBef>
                <a:spcPct val="0"/>
              </a:spcBef>
            </a:pPr>
            <a:endParaRPr lang="en-GB" altLang="en-US" dirty="0" smtClean="0"/>
          </a:p>
          <a:p>
            <a:pPr eaLnBrk="1" hangingPunct="1">
              <a:spcBef>
                <a:spcPct val="0"/>
              </a:spcBef>
            </a:pPr>
            <a:r>
              <a:rPr lang="en-GB" altLang="en-US" dirty="0" smtClean="0"/>
              <a:t> *correcting any mistakes; </a:t>
            </a:r>
          </a:p>
          <a:p>
            <a:pPr eaLnBrk="1" hangingPunct="1">
              <a:spcBef>
                <a:spcPct val="0"/>
              </a:spcBef>
            </a:pPr>
            <a:endParaRPr lang="en-GB" altLang="en-US" dirty="0" smtClean="0"/>
          </a:p>
          <a:p>
            <a:pPr eaLnBrk="1" hangingPunct="1">
              <a:spcBef>
                <a:spcPct val="0"/>
              </a:spcBef>
            </a:pPr>
            <a:r>
              <a:rPr lang="en-GB" altLang="en-US" dirty="0" smtClean="0"/>
              <a:t> *adding questions to highlight areas you don't understand or need further information on. </a:t>
            </a:r>
          </a:p>
          <a:p>
            <a:pPr eaLnBrk="1" hangingPunct="1">
              <a:spcBef>
                <a:spcPct val="0"/>
              </a:spcBef>
            </a:pPr>
            <a:endParaRPr lang="en-GB" altLang="en-US" dirty="0" smtClean="0"/>
          </a:p>
          <a:p>
            <a:pPr eaLnBrk="1" hangingPunct="1">
              <a:spcBef>
                <a:spcPct val="0"/>
              </a:spcBef>
            </a:pPr>
            <a:r>
              <a:rPr lang="en-GB" altLang="en-US" dirty="0" smtClean="0"/>
              <a:t>Rewriting your notes without doing anything </a:t>
            </a:r>
            <a:r>
              <a:rPr lang="en-GB" altLang="en-US" i="1" dirty="0" smtClean="0"/>
              <a:t>different</a:t>
            </a:r>
            <a:r>
              <a:rPr lang="en-GB" altLang="en-US" dirty="0" smtClean="0"/>
              <a:t> with them (i.e</a:t>
            </a:r>
            <a:r>
              <a:rPr lang="en-GB" altLang="en-US" u="sng" dirty="0" smtClean="0"/>
              <a:t>. reworking</a:t>
            </a:r>
            <a:r>
              <a:rPr lang="en-GB" altLang="en-US" dirty="0" smtClean="0"/>
              <a:t> them) is not a good use of your time.</a:t>
            </a:r>
          </a:p>
          <a:p>
            <a:pPr eaLnBrk="1" hangingPunct="1">
              <a:spcBef>
                <a:spcPct val="0"/>
              </a:spcBef>
            </a:pPr>
            <a:endParaRPr lang="en-GB" altLang="en-US" dirty="0" smtClean="0"/>
          </a:p>
          <a:p>
            <a:pPr eaLnBrk="1" hangingPunct="1">
              <a:spcBef>
                <a:spcPct val="0"/>
              </a:spcBef>
            </a:pPr>
            <a:r>
              <a:rPr lang="en-GB" altLang="en-US" dirty="0" smtClean="0"/>
              <a:t>Memorising lectures is also a fairly shallow way to learn. You need to analyse, synthesise and think critically about the material you are trying to learn.</a:t>
            </a:r>
          </a:p>
          <a:p>
            <a:pPr eaLnBrk="1" hangingPunct="1">
              <a:spcBef>
                <a:spcPct val="0"/>
              </a:spcBef>
            </a:pPr>
            <a:endParaRPr lang="en-GB" altLang="en-US" dirty="0" smtClean="0"/>
          </a:p>
        </p:txBody>
      </p:sp>
      <p:sp>
        <p:nvSpPr>
          <p:cNvPr id="20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12DC167-8EE3-4B98-8EC7-C0FEEDF5EA70}" type="slidenum">
              <a:rPr lang="en-GB" altLang="en-US" smtClean="0"/>
              <a:pPr/>
              <a:t>12</a:t>
            </a:fld>
            <a:endParaRPr lang="en-GB" altLang="en-US" smtClean="0"/>
          </a:p>
        </p:txBody>
      </p:sp>
    </p:spTree>
    <p:extLst>
      <p:ext uri="{BB962C8B-B14F-4D97-AF65-F5344CB8AC3E}">
        <p14:creationId xmlns:p14="http://schemas.microsoft.com/office/powerpoint/2010/main" val="3120038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are some real life examples</a:t>
            </a:r>
            <a:r>
              <a:rPr lang="en-GB" baseline="0" dirty="0" smtClean="0"/>
              <a:t> of how students have reworked their notes.</a:t>
            </a:r>
          </a:p>
          <a:p>
            <a:pPr marL="228600" indent="-228600">
              <a:buAutoNum type="arabicParenR"/>
            </a:pPr>
            <a:r>
              <a:rPr lang="en-GB" baseline="0" dirty="0" smtClean="0"/>
              <a:t>This student has turned their linear/keyword notes into a mind-map in order to create a useful study tool for a practical exam.</a:t>
            </a:r>
          </a:p>
          <a:p>
            <a:pPr marL="228600" indent="-228600">
              <a:buAutoNum type="arabicParenR"/>
            </a:pPr>
            <a:r>
              <a:rPr lang="en-GB" baseline="0" dirty="0" smtClean="0"/>
              <a:t>This student has distilled the information they learned about Diabetes into an easy-to-follow poster. They have aimed to summarise the key information. Again, a poster like this would make for an excellent revision tool.</a:t>
            </a:r>
            <a:endParaRPr lang="en-GB" dirty="0"/>
          </a:p>
        </p:txBody>
      </p:sp>
      <p:sp>
        <p:nvSpPr>
          <p:cNvPr id="4" name="Slide Number Placeholder 3"/>
          <p:cNvSpPr>
            <a:spLocks noGrp="1"/>
          </p:cNvSpPr>
          <p:nvPr>
            <p:ph type="sldNum" sz="quarter" idx="10"/>
          </p:nvPr>
        </p:nvSpPr>
        <p:spPr/>
        <p:txBody>
          <a:bodyPr/>
          <a:lstStyle/>
          <a:p>
            <a:fld id="{A67792BD-9991-4432-9E03-07094AD3ECD8}" type="slidenum">
              <a:rPr lang="en-GB" smtClean="0"/>
              <a:t>13</a:t>
            </a:fld>
            <a:endParaRPr lang="en-GB"/>
          </a:p>
        </p:txBody>
      </p:sp>
    </p:spTree>
    <p:extLst>
      <p:ext uri="{BB962C8B-B14F-4D97-AF65-F5344CB8AC3E}">
        <p14:creationId xmlns:p14="http://schemas.microsoft.com/office/powerpoint/2010/main" val="275727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 This student has taken</a:t>
            </a:r>
            <a:r>
              <a:rPr lang="en-GB" baseline="0" dirty="0" smtClean="0"/>
              <a:t> what she has learned about skin and wounds and turned it into a useful page on the stages of wound healing.</a:t>
            </a:r>
          </a:p>
          <a:p>
            <a:endParaRPr lang="en-GB" baseline="0" dirty="0" smtClean="0"/>
          </a:p>
          <a:p>
            <a:r>
              <a:rPr lang="en-GB" smtClean="0"/>
              <a:t>2) This</a:t>
            </a:r>
            <a:r>
              <a:rPr lang="en-GB" baseline="0" smtClean="0"/>
              <a:t> </a:t>
            </a:r>
            <a:r>
              <a:rPr lang="en-GB" baseline="0" dirty="0" smtClean="0"/>
              <a:t>student has created a compare and contrast chart on the similarities and differences in the symptoms of chronic venous and arterial insufficiencies. </a:t>
            </a:r>
            <a:endParaRPr lang="en-GB" dirty="0"/>
          </a:p>
        </p:txBody>
      </p:sp>
      <p:sp>
        <p:nvSpPr>
          <p:cNvPr id="4" name="Slide Number Placeholder 3"/>
          <p:cNvSpPr>
            <a:spLocks noGrp="1"/>
          </p:cNvSpPr>
          <p:nvPr>
            <p:ph type="sldNum" sz="quarter" idx="10"/>
          </p:nvPr>
        </p:nvSpPr>
        <p:spPr/>
        <p:txBody>
          <a:bodyPr/>
          <a:lstStyle/>
          <a:p>
            <a:fld id="{A67792BD-9991-4432-9E03-07094AD3ECD8}" type="slidenum">
              <a:rPr lang="en-GB" smtClean="0"/>
              <a:t>14</a:t>
            </a:fld>
            <a:endParaRPr lang="en-GB"/>
          </a:p>
        </p:txBody>
      </p:sp>
    </p:spTree>
    <p:extLst>
      <p:ext uri="{BB962C8B-B14F-4D97-AF65-F5344CB8AC3E}">
        <p14:creationId xmlns:p14="http://schemas.microsoft.com/office/powerpoint/2010/main" val="816255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8BBBC2CE-DA5B-4C87-8D39-78CA46B143CC}" type="slidenum">
              <a:rPr lang="en-GB" altLang="en-US" smtClean="0"/>
              <a:pPr/>
              <a:t>15</a:t>
            </a:fld>
            <a:endParaRPr lang="en-GB" altLang="en-US" smtClean="0"/>
          </a:p>
        </p:txBody>
      </p:sp>
    </p:spTree>
    <p:extLst>
      <p:ext uri="{BB962C8B-B14F-4D97-AF65-F5344CB8AC3E}">
        <p14:creationId xmlns:p14="http://schemas.microsoft.com/office/powerpoint/2010/main" val="1333407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Timed-task - 8 minutes maximum for whole task!! Tutor to mingle and hear the summaries being presented. </a:t>
            </a:r>
          </a:p>
          <a:p>
            <a:pPr eaLnBrk="1" hangingPunct="1">
              <a:spcBef>
                <a:spcPct val="0"/>
              </a:spcBef>
            </a:pPr>
            <a:endParaRPr lang="en-GB" altLang="en-US" dirty="0" smtClean="0"/>
          </a:p>
          <a:p>
            <a:pPr eaLnBrk="1" hangingPunct="1">
              <a:spcBef>
                <a:spcPct val="0"/>
              </a:spcBef>
            </a:pPr>
            <a:r>
              <a:rPr lang="en-GB" altLang="en-US" dirty="0" smtClean="0"/>
              <a:t>If students don’t need the full 8 minutes to complete this, ask for some volunteers to read out their group’s summary.</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A1AE4107-5C81-4B6D-B0A7-4C62122F9B84}" type="slidenum">
              <a:rPr lang="en-GB" altLang="en-US" smtClean="0"/>
              <a:pPr/>
              <a:t>16</a:t>
            </a:fld>
            <a:endParaRPr lang="en-GB" altLang="en-US" smtClean="0"/>
          </a:p>
        </p:txBody>
      </p:sp>
    </p:spTree>
    <p:extLst>
      <p:ext uri="{BB962C8B-B14F-4D97-AF65-F5344CB8AC3E}">
        <p14:creationId xmlns:p14="http://schemas.microsoft.com/office/powerpoint/2010/main" val="2816732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Over</a:t>
            </a:r>
            <a:r>
              <a:rPr lang="en-GB" altLang="en-US" baseline="0" dirty="0" smtClean="0"/>
              <a:t> the next half hour we are going to explore why it is important to be able to take good notes when we are studying for a degree. </a:t>
            </a:r>
          </a:p>
          <a:p>
            <a:pPr eaLnBrk="1" hangingPunct="1">
              <a:spcBef>
                <a:spcPct val="0"/>
              </a:spcBef>
            </a:pPr>
            <a:endParaRPr lang="en-GB" altLang="en-US" baseline="0" dirty="0" smtClean="0"/>
          </a:p>
          <a:p>
            <a:pPr eaLnBrk="1" hangingPunct="1">
              <a:spcBef>
                <a:spcPct val="0"/>
              </a:spcBef>
            </a:pPr>
            <a:r>
              <a:rPr lang="en-GB" altLang="en-US" baseline="0" dirty="0" smtClean="0"/>
              <a:t>We are going to think about the kind of learning scenarios where you will have to put your note-taking skills to go use. </a:t>
            </a:r>
          </a:p>
          <a:p>
            <a:pPr eaLnBrk="1" hangingPunct="1">
              <a:spcBef>
                <a:spcPct val="0"/>
              </a:spcBef>
            </a:pPr>
            <a:endParaRPr lang="en-GB" altLang="en-US" baseline="0" dirty="0" smtClean="0"/>
          </a:p>
          <a:p>
            <a:pPr eaLnBrk="1" hangingPunct="1">
              <a:spcBef>
                <a:spcPct val="0"/>
              </a:spcBef>
            </a:pPr>
            <a:r>
              <a:rPr lang="en-GB" altLang="en-US" baseline="0" dirty="0" smtClean="0"/>
              <a:t>And we will explore some different types of note-taking techniques. </a:t>
            </a:r>
          </a:p>
          <a:p>
            <a:pPr eaLnBrk="1" hangingPunct="1">
              <a:spcBef>
                <a:spcPct val="0"/>
              </a:spcBef>
            </a:pPr>
            <a:endParaRPr lang="en-GB" altLang="en-US" baseline="0" dirty="0" smtClean="0"/>
          </a:p>
          <a:p>
            <a:pPr eaLnBrk="1" hangingPunct="1">
              <a:spcBef>
                <a:spcPct val="0"/>
              </a:spcBef>
            </a:pPr>
            <a:r>
              <a:rPr lang="en-GB" altLang="en-US" baseline="0" dirty="0" smtClean="0"/>
              <a:t>After this half-hour session is finished, you are going to receive a lecture from </a:t>
            </a:r>
            <a:r>
              <a:rPr lang="en-GB" altLang="en-US" baseline="0" dirty="0" smtClean="0"/>
              <a:t>Suzanne Bell. </a:t>
            </a:r>
            <a:r>
              <a:rPr lang="en-GB" altLang="en-US" baseline="0" dirty="0" smtClean="0"/>
              <a:t>This will give you the opportunity to put some of these skills into practice. </a:t>
            </a:r>
            <a:endParaRPr lang="en-GB"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4F9866E8-27E0-44A0-A97F-509AA663E5AD}" type="slidenum">
              <a:rPr lang="en-GB" altLang="en-US" smtClean="0"/>
              <a:pPr/>
              <a:t>3</a:t>
            </a:fld>
            <a:endParaRPr lang="en-GB" altLang="en-US" smtClean="0"/>
          </a:p>
        </p:txBody>
      </p:sp>
    </p:spTree>
    <p:extLst>
      <p:ext uri="{BB962C8B-B14F-4D97-AF65-F5344CB8AC3E}">
        <p14:creationId xmlns:p14="http://schemas.microsoft.com/office/powerpoint/2010/main" val="1012186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Why </a:t>
            </a:r>
            <a:r>
              <a:rPr lang="en-GB" altLang="en-US" i="1" dirty="0" smtClean="0"/>
              <a:t>should</a:t>
            </a:r>
            <a:r>
              <a:rPr lang="en-GB" altLang="en-US" dirty="0" smtClean="0"/>
              <a:t> we take notes? Most of us do it because we think it is what we are expected to do. But what do we do it for? What are your thoughts?</a:t>
            </a:r>
          </a:p>
          <a:p>
            <a:pPr eaLnBrk="1" hangingPunct="1">
              <a:spcBef>
                <a:spcPct val="0"/>
              </a:spcBef>
            </a:pPr>
            <a:endParaRPr lang="en-GB" altLang="en-US" dirty="0" smtClean="0"/>
          </a:p>
          <a:p>
            <a:pPr eaLnBrk="1" hangingPunct="1">
              <a:spcBef>
                <a:spcPct val="0"/>
              </a:spcBef>
            </a:pPr>
            <a:r>
              <a:rPr lang="en-GB" altLang="en-US" dirty="0" smtClean="0"/>
              <a:t>Very few, probably none, of us have perfect recall. We need to take notes to help us remember key information, because we will probably need that information for writing essays, sitting exams and etc. </a:t>
            </a:r>
          </a:p>
          <a:p>
            <a:pPr eaLnBrk="1" hangingPunct="1">
              <a:spcBef>
                <a:spcPct val="0"/>
              </a:spcBef>
            </a:pPr>
            <a:endParaRPr lang="en-GB" altLang="en-US" dirty="0" smtClean="0"/>
          </a:p>
          <a:p>
            <a:pPr eaLnBrk="1" hangingPunct="1">
              <a:spcBef>
                <a:spcPct val="0"/>
              </a:spcBef>
            </a:pPr>
            <a:r>
              <a:rPr lang="en-GB" altLang="en-US" dirty="0" smtClean="0"/>
              <a:t>The benchmark of any set of notes is how much sense they make to you 3 or 6 months down the line when you return to them as a starting point for exam revision or for writing an essay. </a:t>
            </a:r>
          </a:p>
          <a:p>
            <a:pPr eaLnBrk="1" hangingPunct="1">
              <a:spcBef>
                <a:spcPct val="0"/>
              </a:spcBef>
            </a:pPr>
            <a:endParaRPr lang="en-GB" altLang="en-US" dirty="0" smtClean="0"/>
          </a:p>
          <a:p>
            <a:pPr eaLnBrk="1" hangingPunct="1">
              <a:spcBef>
                <a:spcPct val="0"/>
              </a:spcBef>
            </a:pPr>
            <a:r>
              <a:rPr lang="en-GB" altLang="en-US" dirty="0" smtClean="0"/>
              <a:t>If you look at your notes and think ‘What was I thinking when I wrote this!?’ then they’re not good notes.  </a:t>
            </a:r>
          </a:p>
          <a:p>
            <a:pPr eaLnBrk="1" hangingPunct="1">
              <a:spcBef>
                <a:spcPct val="0"/>
              </a:spcBef>
            </a:pPr>
            <a:endParaRPr lang="en-GB" altLang="en-US" dirty="0" smtClean="0"/>
          </a:p>
          <a:p>
            <a:pPr eaLnBrk="1" hangingPunct="1">
              <a:spcBef>
                <a:spcPct val="0"/>
              </a:spcBef>
            </a:pPr>
            <a:r>
              <a:rPr lang="en-GB" altLang="en-US" dirty="0" smtClean="0"/>
              <a:t>If you look at your notes and see all the key information PLUS your own thoughts that you had at the time, you have an excellent springboard for your taking your revision or research further. </a:t>
            </a:r>
          </a:p>
          <a:p>
            <a:pPr eaLnBrk="1" hangingPunct="1">
              <a:spcBef>
                <a:spcPct val="0"/>
              </a:spcBef>
            </a:pPr>
            <a:endParaRPr lang="en-GB"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7982525-264F-4CF5-865C-0B7B86C56EDA}" type="slidenum">
              <a:rPr lang="en-GB" altLang="en-US" smtClean="0"/>
              <a:pPr/>
              <a:t>4</a:t>
            </a:fld>
            <a:endParaRPr lang="en-GB" altLang="en-US" smtClean="0"/>
          </a:p>
        </p:txBody>
      </p:sp>
    </p:spTree>
    <p:extLst>
      <p:ext uri="{BB962C8B-B14F-4D97-AF65-F5344CB8AC3E}">
        <p14:creationId xmlns:p14="http://schemas.microsoft.com/office/powerpoint/2010/main" val="2351178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F19AB3F-3552-4602-BC41-DC8A7AFAB8AB}" type="slidenum">
              <a:rPr lang="en-GB" altLang="en-US" smtClean="0"/>
              <a:pPr/>
              <a:t>5</a:t>
            </a:fld>
            <a:endParaRPr lang="en-GB" altLang="en-US" smtClean="0"/>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GB" altLang="en-US" dirty="0" smtClean="0"/>
              <a:t>For the purposes of today’s session, we are going to focus on note-taking in lectures</a:t>
            </a:r>
            <a:r>
              <a:rPr lang="en-GB" altLang="en-US" baseline="0" dirty="0" smtClean="0"/>
              <a:t> as this is probably one of the main differences between learning at university compared to college. Lectures with 250-300 students can be a daunting experience to begin with. So let’s take a minute or two to think about what lectures are and how to get the most out of them.</a:t>
            </a:r>
          </a:p>
          <a:p>
            <a:pPr eaLnBrk="1" hangingPunct="1">
              <a:spcBef>
                <a:spcPct val="0"/>
              </a:spcBef>
              <a:defRPr/>
            </a:pPr>
            <a:endParaRPr lang="en-GB" altLang="en-US" dirty="0" smtClean="0"/>
          </a:p>
          <a:p>
            <a:pPr eaLnBrk="1" hangingPunct="1">
              <a:spcBef>
                <a:spcPct val="0"/>
              </a:spcBef>
              <a:defRPr/>
            </a:pPr>
            <a:r>
              <a:rPr lang="en-GB" altLang="en-US" dirty="0" smtClean="0"/>
              <a:t>Basically,</a:t>
            </a:r>
            <a:r>
              <a:rPr lang="en-GB" altLang="en-US" baseline="0" dirty="0" smtClean="0"/>
              <a:t> there are two types of lectures. </a:t>
            </a:r>
          </a:p>
          <a:p>
            <a:pPr eaLnBrk="1" hangingPunct="1">
              <a:spcBef>
                <a:spcPct val="0"/>
              </a:spcBef>
              <a:defRPr/>
            </a:pPr>
            <a:endParaRPr lang="en-GB" altLang="en-US" dirty="0" smtClean="0"/>
          </a:p>
          <a:p>
            <a:pPr eaLnBrk="1" hangingPunct="1">
              <a:spcBef>
                <a:spcPct val="0"/>
              </a:spcBef>
              <a:defRPr/>
            </a:pPr>
            <a:r>
              <a:rPr lang="en-GB" altLang="en-US" dirty="0" smtClean="0"/>
              <a:t>1) Some</a:t>
            </a:r>
            <a:r>
              <a:rPr lang="en-GB" altLang="en-US" baseline="0" dirty="0" smtClean="0"/>
              <a:t> l</a:t>
            </a:r>
            <a:r>
              <a:rPr lang="en-GB" altLang="en-US" dirty="0" smtClean="0"/>
              <a:t>ectures can be viewed as the bare bones of a topic.  They introduce</a:t>
            </a:r>
            <a:r>
              <a:rPr lang="en-GB" altLang="en-US" baseline="0" dirty="0" smtClean="0"/>
              <a:t> you to the topic, set the groundwork… With these type of lectures you will be expected </a:t>
            </a:r>
            <a:r>
              <a:rPr lang="en-GB" altLang="en-US" dirty="0" smtClean="0"/>
              <a:t>to flesh it out with further reading on and around the topic in your own time.</a:t>
            </a:r>
            <a:r>
              <a:rPr lang="en-GB" altLang="en-US" baseline="0" dirty="0" smtClean="0"/>
              <a:t> </a:t>
            </a:r>
            <a:endParaRPr lang="en-GB" altLang="en-US" dirty="0" smtClean="0"/>
          </a:p>
          <a:p>
            <a:pPr marL="228600" indent="-228600" eaLnBrk="1" hangingPunct="1">
              <a:spcBef>
                <a:spcPct val="0"/>
              </a:spcBef>
              <a:buFontTx/>
              <a:buAutoNum type="arabicParenR"/>
              <a:defRPr/>
            </a:pPr>
            <a:endParaRPr lang="en-GB" altLang="en-US" dirty="0" smtClean="0"/>
          </a:p>
          <a:p>
            <a:pPr eaLnBrk="1" hangingPunct="1">
              <a:spcBef>
                <a:spcPct val="0"/>
              </a:spcBef>
              <a:defRPr/>
            </a:pPr>
            <a:r>
              <a:rPr lang="en-GB" altLang="en-US" dirty="0" smtClean="0"/>
              <a:t>2) Other</a:t>
            </a:r>
            <a:r>
              <a:rPr lang="en-GB" altLang="en-US" baseline="0" dirty="0" smtClean="0"/>
              <a:t> types of lecture </a:t>
            </a:r>
            <a:r>
              <a:rPr lang="en-GB" altLang="en-US" dirty="0" smtClean="0"/>
              <a:t>already expect students to have a grasp of the topic, on which they will build in the lecture itself. In cases like this you will need to do careful preparatory work </a:t>
            </a:r>
            <a:r>
              <a:rPr lang="en-GB" altLang="en-US" i="1" dirty="0" smtClean="0"/>
              <a:t>before</a:t>
            </a:r>
            <a:r>
              <a:rPr lang="en-GB" altLang="en-US" dirty="0" smtClean="0"/>
              <a:t> a lecture. You should always aim to find out if there is any recommended reading you can do in preparation for the lecture. Preparatory reading will make it easier for you to engage with the lecture content and provide you with a framework for making opinions and comparisons. When the lectures are linked in a series, you should also review your notes from the previous lecture.</a:t>
            </a:r>
          </a:p>
          <a:p>
            <a:pPr marL="228600" indent="-228600" eaLnBrk="1" hangingPunct="1">
              <a:spcBef>
                <a:spcPct val="0"/>
              </a:spcBef>
              <a:defRPr/>
            </a:pPr>
            <a:endParaRPr lang="en-GB" altLang="en-US" dirty="0" smtClean="0"/>
          </a:p>
          <a:p>
            <a:pPr marL="228600" indent="-228600" eaLnBrk="1" hangingPunct="1">
              <a:spcBef>
                <a:spcPct val="0"/>
              </a:spcBef>
              <a:defRPr/>
            </a:pPr>
            <a:r>
              <a:rPr lang="en-GB" altLang="en-US" dirty="0" smtClean="0"/>
              <a:t>All</a:t>
            </a:r>
            <a:r>
              <a:rPr lang="en-GB" altLang="en-US" baseline="0" dirty="0" smtClean="0"/>
              <a:t> </a:t>
            </a:r>
            <a:r>
              <a:rPr lang="en-GB" altLang="en-US" dirty="0" smtClean="0"/>
              <a:t>Lectures provide you with a invaluable resource. They can synthesise the views of several researchers and</a:t>
            </a:r>
            <a:r>
              <a:rPr lang="en-GB" altLang="en-US" baseline="0" dirty="0" smtClean="0"/>
              <a:t> </a:t>
            </a:r>
            <a:r>
              <a:rPr lang="en-GB" altLang="en-US" dirty="0" smtClean="0"/>
              <a:t>books, or sometimes your lecturers will provide new and unpublished information.</a:t>
            </a:r>
          </a:p>
          <a:p>
            <a:pPr marL="228600" indent="-228600" eaLnBrk="1" hangingPunct="1">
              <a:spcBef>
                <a:spcPct val="0"/>
              </a:spcBef>
              <a:defRPr/>
            </a:pPr>
            <a:endParaRPr lang="en-GB" altLang="en-US" dirty="0" smtClean="0"/>
          </a:p>
          <a:p>
            <a:pPr marL="228600" indent="-228600" eaLnBrk="1" hangingPunct="1">
              <a:spcBef>
                <a:spcPct val="0"/>
              </a:spcBef>
              <a:defRPr/>
            </a:pPr>
            <a:r>
              <a:rPr lang="en-GB" altLang="en-US" dirty="0" smtClean="0"/>
              <a:t>What lectures are NOT:</a:t>
            </a:r>
          </a:p>
          <a:p>
            <a:pPr marL="228600" indent="-228600" eaLnBrk="1" hangingPunct="1">
              <a:spcBef>
                <a:spcPct val="0"/>
              </a:spcBef>
              <a:defRPr/>
            </a:pPr>
            <a:r>
              <a:rPr lang="en-GB" altLang="en-US" dirty="0" smtClean="0"/>
              <a:t>Although</a:t>
            </a:r>
            <a:r>
              <a:rPr lang="en-GB" altLang="en-US" baseline="0" dirty="0" smtClean="0"/>
              <a:t> they are integral part of student life, t</a:t>
            </a:r>
            <a:r>
              <a:rPr lang="en-GB" altLang="en-US" dirty="0" smtClean="0"/>
              <a:t>hey are not the be all and end all of your learning on that topic.  Tip of the iceberg.</a:t>
            </a:r>
          </a:p>
        </p:txBody>
      </p:sp>
    </p:spTree>
    <p:extLst>
      <p:ext uri="{BB962C8B-B14F-4D97-AF65-F5344CB8AC3E}">
        <p14:creationId xmlns:p14="http://schemas.microsoft.com/office/powerpoint/2010/main" val="1512171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Calibri" panose="020F0502020204030204" pitchFamily="34" charset="0"/>
              <a:buNone/>
              <a:defRPr/>
            </a:pPr>
            <a:r>
              <a:rPr lang="en-GB" altLang="en-US" dirty="0" smtClean="0"/>
              <a:t>PREPARATORY READING – It’s</a:t>
            </a:r>
            <a:r>
              <a:rPr lang="en-GB" altLang="en-US" baseline="0" dirty="0" smtClean="0"/>
              <a:t> always</a:t>
            </a:r>
            <a:r>
              <a:rPr lang="en-GB" altLang="en-US" dirty="0" smtClean="0"/>
              <a:t> a good idea to prepare for a lecture before it starts. Browse textbooks or other reading materials. Get familiar with any subject-specific terminology that you might encounter so it doesn’t throw you off track if you’re hearing it for the first time in the lecture itself.</a:t>
            </a:r>
          </a:p>
          <a:p>
            <a:pPr marL="228600" indent="-228600" eaLnBrk="1" hangingPunct="1">
              <a:spcBef>
                <a:spcPct val="0"/>
              </a:spcBef>
              <a:buFont typeface="Calibri" panose="020F0502020204030204" pitchFamily="34" charset="0"/>
              <a:buAutoNum type="arabicPeriod"/>
              <a:defRPr/>
            </a:pPr>
            <a:endParaRPr lang="en-GB" altLang="en-US" dirty="0" smtClean="0"/>
          </a:p>
          <a:p>
            <a:pPr eaLnBrk="1" hangingPunct="1">
              <a:spcBef>
                <a:spcPct val="0"/>
              </a:spcBef>
              <a:buFont typeface="Calibri" panose="020F0502020204030204" pitchFamily="34" charset="0"/>
              <a:buNone/>
              <a:defRPr/>
            </a:pPr>
            <a:r>
              <a:rPr lang="en-GB" altLang="en-US" dirty="0" smtClean="0"/>
              <a:t>BRAINSTORM WHAT YOU ALREADY KNOW ABOUT THE TOPIC - Often it’s useful to think about what you already know on the topic. The lecture might relate to one you had earlier in a semester, or perhaps it is on a topic you covered at college. Refreshing your knowledge of the topic will only do good.</a:t>
            </a:r>
          </a:p>
          <a:p>
            <a:pPr marL="228600" indent="-228600" eaLnBrk="1" hangingPunct="1">
              <a:spcBef>
                <a:spcPct val="0"/>
              </a:spcBef>
              <a:buFont typeface="Calibri" panose="020F0502020204030204" pitchFamily="34" charset="0"/>
              <a:buAutoNum type="arabicPeriod"/>
              <a:defRPr/>
            </a:pPr>
            <a:endParaRPr lang="en-GB" altLang="en-US" dirty="0" smtClean="0"/>
          </a:p>
          <a:p>
            <a:pPr eaLnBrk="1" hangingPunct="1">
              <a:spcBef>
                <a:spcPct val="0"/>
              </a:spcBef>
              <a:buFont typeface="Calibri" panose="020F0502020204030204" pitchFamily="34" charset="0"/>
              <a:buNone/>
              <a:defRPr/>
            </a:pPr>
            <a:r>
              <a:rPr lang="en-GB" altLang="en-US" dirty="0" smtClean="0"/>
              <a:t>WHAT DO YOU HOPE TO GET OUT OF THE LECTURE - Thinking about what you hope to gain from the lecture is another useful way of getting the most out of it. Are you hoping it will introduce you to a topic you plan to write an essay on in the future? Will the content of the lecture provide you with some necessary theory that ties in with things you are doing in your placements or clinical skills sessions? </a:t>
            </a:r>
          </a:p>
          <a:p>
            <a:pPr marL="228600" indent="-228600" eaLnBrk="1" hangingPunct="1">
              <a:spcBef>
                <a:spcPct val="0"/>
              </a:spcBef>
              <a:buFont typeface="Calibri" panose="020F0502020204030204" pitchFamily="34" charset="0"/>
              <a:buAutoNum type="arabicPeriod"/>
              <a:defRPr/>
            </a:pPr>
            <a:endParaRPr lang="en-GB" altLang="en-US" dirty="0" smtClean="0"/>
          </a:p>
          <a:p>
            <a:pPr eaLnBrk="1" hangingPunct="1">
              <a:spcBef>
                <a:spcPct val="0"/>
              </a:spcBef>
              <a:buFont typeface="Calibri" panose="020F0502020204030204" pitchFamily="34" charset="0"/>
              <a:buNone/>
              <a:defRPr/>
            </a:pPr>
            <a:r>
              <a:rPr lang="en-GB" altLang="en-US" dirty="0" smtClean="0"/>
              <a:t>WHO? WHERE? WHEN? - This might seem a strange one, but once you get to know your lecturers you will learn that you need to adapt your style of listening and taking notes accordingly. For example, if you have a soft spoken lecture make sure you sit somewhere where you can hear. If your lecturer uses a lot of visual aids, make sure you can see. You will also want to adapt to note-taking style to fit the lecturer’s style and the particular structure of his or her lecture. Also, the time of day or the environment can affect how responsive you are to learning. After lunch? Late in the day? First thing in the morning? Everyone has their own optimum learning times, and some environments are more conducive to learning than others.</a:t>
            </a:r>
          </a:p>
          <a:p>
            <a:pPr marL="228600" indent="-228600" eaLnBrk="1" hangingPunct="1">
              <a:spcBef>
                <a:spcPct val="0"/>
              </a:spcBef>
              <a:defRPr/>
            </a:pPr>
            <a:endParaRPr lang="en-GB" altLang="en-US" dirty="0" smtClean="0"/>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7D2FE916-BA25-4989-AB04-0D447911D113}" type="slidenum">
              <a:rPr lang="en-GB" altLang="en-US" smtClean="0"/>
              <a:pPr/>
              <a:t>6</a:t>
            </a:fld>
            <a:endParaRPr lang="en-GB" altLang="en-US" smtClean="0"/>
          </a:p>
        </p:txBody>
      </p:sp>
    </p:spTree>
    <p:extLst>
      <p:ext uri="{BB962C8B-B14F-4D97-AF65-F5344CB8AC3E}">
        <p14:creationId xmlns:p14="http://schemas.microsoft.com/office/powerpoint/2010/main" val="4177037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Lectures shouldn’t be a passive experience.  </a:t>
            </a:r>
          </a:p>
          <a:p>
            <a:pPr eaLnBrk="1" hangingPunct="1">
              <a:spcBef>
                <a:spcPct val="0"/>
              </a:spcBef>
            </a:pPr>
            <a:endParaRPr lang="en-GB" altLang="en-US" dirty="0" smtClean="0"/>
          </a:p>
          <a:p>
            <a:pPr eaLnBrk="1" hangingPunct="1">
              <a:spcBef>
                <a:spcPct val="0"/>
              </a:spcBef>
            </a:pPr>
            <a:r>
              <a:rPr lang="en-GB" altLang="en-US" dirty="0" smtClean="0"/>
              <a:t>Although you might not get the opportunity to ask questions in the lecture itself, you should always be asking questions in your mind (i.e. thinking </a:t>
            </a:r>
            <a:r>
              <a:rPr lang="en-GB" altLang="en-US" i="1" dirty="0" smtClean="0"/>
              <a:t>critically </a:t>
            </a:r>
            <a:r>
              <a:rPr lang="en-GB" altLang="en-US" dirty="0" smtClean="0"/>
              <a:t>about the information that is being presented to you!) </a:t>
            </a:r>
          </a:p>
          <a:p>
            <a:pPr eaLnBrk="1" hangingPunct="1">
              <a:spcBef>
                <a:spcPct val="0"/>
              </a:spcBef>
            </a:pPr>
            <a:endParaRPr lang="en-GB" altLang="en-US" dirty="0" smtClean="0"/>
          </a:p>
          <a:p>
            <a:pPr eaLnBrk="1" hangingPunct="1">
              <a:spcBef>
                <a:spcPct val="0"/>
              </a:spcBef>
              <a:buFont typeface="Calibri" panose="020F0502020204030204" pitchFamily="34" charset="0"/>
              <a:buNone/>
            </a:pPr>
            <a:endParaRPr lang="en-GB" altLang="en-US" dirty="0" smtClean="0"/>
          </a:p>
          <a:p>
            <a:pPr eaLnBrk="1" hangingPunct="1">
              <a:spcBef>
                <a:spcPct val="0"/>
              </a:spcBef>
              <a:buFont typeface="Calibri" panose="020F0502020204030204" pitchFamily="34" charset="0"/>
              <a:buAutoNum type="arabicPeriod"/>
            </a:pPr>
            <a:r>
              <a:rPr lang="en-GB" altLang="en-US" dirty="0" smtClean="0"/>
              <a:t> LISTEN - It’s quite impossible to take notes for a full lecture. Your hand will need a rest sometimes. That is where your ears take over. If there is a part of a lecture where you think you would benefit from sitting listening and thinking, then do so. Some people are auditory learners, which means they learn best by listening. If this applies to you, it’s important to write up your notes as soon as you can after the lecture so you don’t forget them.</a:t>
            </a:r>
          </a:p>
          <a:p>
            <a:pPr eaLnBrk="1" hangingPunct="1">
              <a:spcBef>
                <a:spcPct val="0"/>
              </a:spcBef>
              <a:buFont typeface="Calibri" panose="020F0502020204030204" pitchFamily="34" charset="0"/>
              <a:buAutoNum type="arabicPeriod"/>
            </a:pPr>
            <a:endParaRPr lang="en-GB" altLang="en-US" dirty="0" smtClean="0"/>
          </a:p>
          <a:p>
            <a:pPr eaLnBrk="1" hangingPunct="1">
              <a:spcBef>
                <a:spcPct val="0"/>
              </a:spcBef>
              <a:buFont typeface="Calibri" panose="020F0502020204030204" pitchFamily="34" charset="0"/>
              <a:buAutoNum type="arabicPeriod"/>
            </a:pPr>
            <a:r>
              <a:rPr lang="en-GB" altLang="en-US" dirty="0" smtClean="0"/>
              <a:t>THINK - This is a definite yes. It requires practise to do this, but taking notes shouldn’t be an exercise in dictation. You should be thinking critically about the information being given to you. What does it mean? What are the larger themes emerging? How does this tie in with what you already know on the topic? Do you agree with everything or do you disagree with some of it? ALL of this is critical thinking, which is a key skill that students must develop, therefore you should be doing it even at the note-taking stage.</a:t>
            </a:r>
          </a:p>
          <a:p>
            <a:pPr eaLnBrk="1" hangingPunct="1">
              <a:spcBef>
                <a:spcPct val="0"/>
              </a:spcBef>
              <a:buFont typeface="Calibri" panose="020F0502020204030204" pitchFamily="34" charset="0"/>
              <a:buAutoNum type="arabicPeriod"/>
            </a:pPr>
            <a:endParaRPr lang="en-GB" altLang="en-US" dirty="0" smtClean="0"/>
          </a:p>
          <a:p>
            <a:pPr eaLnBrk="1" hangingPunct="1">
              <a:spcBef>
                <a:spcPct val="0"/>
              </a:spcBef>
              <a:buFont typeface="Calibri" panose="020F0502020204030204" pitchFamily="34" charset="0"/>
              <a:buAutoNum type="arabicPeriod"/>
            </a:pPr>
            <a:r>
              <a:rPr lang="en-GB" altLang="en-US" dirty="0" smtClean="0"/>
              <a:t>ASK QUESTIONS - Yes and no. Some lecturers leave time at the end for questions. Some invite questions at specific points during their lecture. It’s rare for all students’ questions to be answered ad lib because the lecturer has a set amount of information he or she needs to get through. If you do have questions and did not get the opportunity to ask them, email your lecturer after class.</a:t>
            </a:r>
          </a:p>
          <a:p>
            <a:pPr eaLnBrk="1" hangingPunct="1">
              <a:spcBef>
                <a:spcPct val="0"/>
              </a:spcBef>
              <a:buFont typeface="Calibri" panose="020F0502020204030204" pitchFamily="34" charset="0"/>
              <a:buAutoNum type="arabicPeriod"/>
            </a:pPr>
            <a:endParaRPr lang="en-GB" altLang="en-US" dirty="0" smtClean="0"/>
          </a:p>
          <a:p>
            <a:pPr marL="0" marR="0" lvl="0" indent="0" algn="l" defTabSz="914400" rtl="0" eaLnBrk="1" fontAlgn="auto" latinLnBrk="0" hangingPunct="1">
              <a:lnSpc>
                <a:spcPct val="100000"/>
              </a:lnSpc>
              <a:spcBef>
                <a:spcPct val="0"/>
              </a:spcBef>
              <a:spcAft>
                <a:spcPts val="0"/>
              </a:spcAft>
              <a:buClrTx/>
              <a:buSzTx/>
              <a:buFont typeface="Calibri" panose="020F0502020204030204" pitchFamily="34" charset="0"/>
              <a:buAutoNum type="arabicPeriod"/>
              <a:tabLst/>
              <a:defRPr/>
            </a:pPr>
            <a:r>
              <a:rPr lang="en-GB" altLang="en-US" dirty="0" smtClean="0"/>
              <a:t>TAKE NOTES - It’s usually necessary to take notes. Even if the PowerPoints are given as handouts, remember PPT slides are just the tip of the iceberg! </a:t>
            </a:r>
          </a:p>
          <a:p>
            <a:pPr eaLnBrk="1" hangingPunct="1">
              <a:spcBef>
                <a:spcPct val="0"/>
              </a:spcBef>
              <a:buFont typeface="Calibri" panose="020F0502020204030204" pitchFamily="34" charset="0"/>
              <a:buAutoNum type="arabicPeriod"/>
            </a:pPr>
            <a:endParaRPr lang="en-GB" altLang="en-US" dirty="0" smtClean="0"/>
          </a:p>
          <a:p>
            <a:pPr eaLnBrk="1" hangingPunct="1">
              <a:spcBef>
                <a:spcPct val="0"/>
              </a:spcBef>
              <a:buFont typeface="+mj-lt" charset="0"/>
              <a:buNone/>
            </a:pPr>
            <a:endParaRPr lang="en-GB" altLang="en-US" dirty="0" smtClean="0"/>
          </a:p>
          <a:p>
            <a:pPr eaLnBrk="1" hangingPunct="1">
              <a:spcBef>
                <a:spcPct val="0"/>
              </a:spcBef>
              <a:buFont typeface="+mj-lt" charset="0"/>
              <a:buNone/>
            </a:pPr>
            <a:endParaRPr lang="en-GB" altLang="en-US" dirty="0" smtClean="0"/>
          </a:p>
          <a:p>
            <a:pPr eaLnBrk="1" hangingPunct="1">
              <a:spcBef>
                <a:spcPct val="0"/>
              </a:spcBef>
              <a:buFont typeface="+mj-lt" charset="0"/>
              <a:buNone/>
            </a:pPr>
            <a:endParaRPr lang="en-GB" altLang="en-US" dirty="0" smtClean="0"/>
          </a:p>
          <a:p>
            <a:pPr eaLnBrk="1" hangingPunct="1">
              <a:spcBef>
                <a:spcPct val="0"/>
              </a:spcBef>
              <a:buFont typeface="+mj-lt" charset="0"/>
              <a:buNone/>
            </a:pPr>
            <a:endParaRPr lang="en-GB" altLang="en-US" dirty="0" smtClean="0"/>
          </a:p>
          <a:p>
            <a:pPr eaLnBrk="1" hangingPunct="1">
              <a:spcBef>
                <a:spcPct val="0"/>
              </a:spcBef>
              <a:buFont typeface="+mj-lt" charset="0"/>
              <a:buNone/>
            </a:pPr>
            <a:endParaRPr lang="en-GB" altLang="en-US" dirty="0"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5A7FB6A8-0047-4BB8-B1F0-B2FB7D442446}" type="slidenum">
              <a:rPr lang="en-GB" altLang="en-US" smtClean="0"/>
              <a:pPr/>
              <a:t>7</a:t>
            </a:fld>
            <a:endParaRPr lang="en-GB" altLang="en-US" smtClean="0"/>
          </a:p>
        </p:txBody>
      </p:sp>
    </p:spTree>
    <p:extLst>
      <p:ext uri="{BB962C8B-B14F-4D97-AF65-F5344CB8AC3E}">
        <p14:creationId xmlns:p14="http://schemas.microsoft.com/office/powerpoint/2010/main" val="342990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r>
              <a:rPr lang="en-US" sz="1200" b="0" i="0" kern="1200" dirty="0" smtClean="0">
                <a:solidFill>
                  <a:schemeClr val="tx1"/>
                </a:solidFill>
                <a:effectLst/>
                <a:latin typeface="+mn-lt"/>
                <a:ea typeface="+mn-ea"/>
                <a:cs typeface="+mn-cs"/>
              </a:rPr>
              <a:t>What is the first thing that happens when you leave a lecture? You begin</a:t>
            </a:r>
            <a:r>
              <a:rPr lang="en-US" sz="1200" b="0" i="0" kern="1200" baseline="0" dirty="0" smtClean="0">
                <a:solidFill>
                  <a:schemeClr val="tx1"/>
                </a:solidFill>
                <a:effectLst/>
                <a:latin typeface="+mn-lt"/>
                <a:ea typeface="+mn-ea"/>
                <a:cs typeface="+mn-cs"/>
              </a:rPr>
              <a:t> to forget. </a:t>
            </a:r>
            <a:r>
              <a:rPr lang="en-US" sz="1200" b="0" i="0" kern="1200" dirty="0" smtClean="0">
                <a:solidFill>
                  <a:schemeClr val="tx1"/>
                </a:solidFill>
                <a:effectLst/>
                <a:latin typeface="+mn-lt"/>
                <a:ea typeface="+mn-ea"/>
                <a:cs typeface="+mn-cs"/>
              </a:rPr>
              <a:t>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1885 German researcher Hermann </a:t>
            </a:r>
            <a:r>
              <a:rPr lang="en-US" sz="1200" b="0" i="0" kern="1200" dirty="0" err="1" smtClean="0">
                <a:solidFill>
                  <a:schemeClr val="tx1"/>
                </a:solidFill>
                <a:effectLst/>
                <a:latin typeface="+mn-lt"/>
                <a:ea typeface="+mn-ea"/>
                <a:cs typeface="+mn-cs"/>
              </a:rPr>
              <a:t>Ebbinghaus</a:t>
            </a:r>
            <a:r>
              <a:rPr lang="en-US" sz="1200" b="0" i="0" kern="1200" dirty="0" smtClean="0">
                <a:solidFill>
                  <a:schemeClr val="tx1"/>
                </a:solidFill>
                <a:effectLst/>
                <a:latin typeface="+mn-lt"/>
                <a:ea typeface="+mn-ea"/>
                <a:cs typeface="+mn-cs"/>
              </a:rPr>
              <a:t>, famously pioneered a series of experiments identifying what is now known as the ‘forgetting curve’.  This term describes the rate in which newly acquired knowledge starts to deteriorate or be forgotten.  </a:t>
            </a:r>
            <a:r>
              <a:rPr lang="en-US" sz="1200" b="0" i="0" kern="1200" dirty="0" err="1" smtClean="0">
                <a:solidFill>
                  <a:schemeClr val="tx1"/>
                </a:solidFill>
                <a:effectLst/>
                <a:latin typeface="+mn-lt"/>
                <a:ea typeface="+mn-ea"/>
                <a:cs typeface="+mn-cs"/>
              </a:rPr>
              <a:t>Ebbinghaus</a:t>
            </a:r>
            <a:r>
              <a:rPr lang="en-US" sz="1200" b="0" i="0" kern="1200" dirty="0" smtClean="0">
                <a:solidFill>
                  <a:schemeClr val="tx1"/>
                </a:solidFill>
                <a:effectLst/>
                <a:latin typeface="+mn-lt"/>
                <a:ea typeface="+mn-ea"/>
                <a:cs typeface="+mn-cs"/>
              </a:rPr>
              <a:t> discovered that a significant amount of information was forgotten within twenty minutes of having been learned.  The table outlines the results from the research on the forgetting curve.</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So, what have you got to do to help</a:t>
            </a:r>
            <a:r>
              <a:rPr lang="en-US" sz="1200" b="0" i="0" kern="1200" baseline="0" dirty="0" smtClean="0">
                <a:solidFill>
                  <a:schemeClr val="tx1"/>
                </a:solidFill>
                <a:effectLst/>
                <a:latin typeface="+mn-lt"/>
                <a:ea typeface="+mn-ea"/>
                <a:cs typeface="+mn-cs"/>
              </a:rPr>
              <a:t> retain this information? Well, there are many things you can do. Taking good notes in the lecture itself is a good place to start. So how do we do this? Let’s look at some note-taking techniques and consider the pros and cons. </a:t>
            </a:r>
            <a:r>
              <a:rPr lang="en-US" dirty="0" smtClean="0"/>
              <a:t/>
            </a:r>
            <a:br>
              <a:rPr lang="en-US" dirty="0" smtClean="0"/>
            </a:br>
            <a:endParaRPr lang="en-GB" dirty="0"/>
          </a:p>
        </p:txBody>
      </p:sp>
      <p:sp>
        <p:nvSpPr>
          <p:cNvPr id="4" name="Slide Number Placeholder 3"/>
          <p:cNvSpPr>
            <a:spLocks noGrp="1"/>
          </p:cNvSpPr>
          <p:nvPr>
            <p:ph type="sldNum" sz="quarter" idx="10"/>
          </p:nvPr>
        </p:nvSpPr>
        <p:spPr/>
        <p:txBody>
          <a:bodyPr/>
          <a:lstStyle/>
          <a:p>
            <a:fld id="{A67792BD-9991-4432-9E03-07094AD3ECD8}" type="slidenum">
              <a:rPr lang="en-GB" smtClean="0"/>
              <a:t>8</a:t>
            </a:fld>
            <a:endParaRPr lang="en-GB"/>
          </a:p>
        </p:txBody>
      </p:sp>
    </p:spTree>
    <p:extLst>
      <p:ext uri="{BB962C8B-B14F-4D97-AF65-F5344CB8AC3E}">
        <p14:creationId xmlns:p14="http://schemas.microsoft.com/office/powerpoint/2010/main" val="1970824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None/>
            </a:pPr>
            <a:r>
              <a:rPr lang="en-GB" altLang="en-US" sz="2400" dirty="0" smtClean="0"/>
              <a:t>KEYWORD NOTES</a:t>
            </a:r>
          </a:p>
          <a:p>
            <a:pPr eaLnBrk="1" hangingPunct="1">
              <a:spcBef>
                <a:spcPct val="0"/>
              </a:spcBef>
              <a:buFont typeface="Wingdings" panose="05000000000000000000" pitchFamily="2" charset="2"/>
              <a:buNone/>
            </a:pPr>
            <a:endParaRPr lang="en-GB" altLang="en-US" sz="2400" dirty="0" smtClean="0"/>
          </a:p>
          <a:p>
            <a:pPr eaLnBrk="1" hangingPunct="1">
              <a:spcBef>
                <a:spcPct val="0"/>
              </a:spcBef>
              <a:buFont typeface="Wingdings" panose="05000000000000000000" pitchFamily="2" charset="2"/>
              <a:buChar char="Ø"/>
            </a:pPr>
            <a:r>
              <a:rPr lang="en-GB" altLang="en-US" sz="2400" dirty="0" smtClean="0"/>
              <a:t>Good for topics where there are clear divisions to the structure of the lecture. For example, if the lecturer clearly outlines the intended structure at the beginning of the lecture you know it will probably lend itself well to this style of note-taking. </a:t>
            </a:r>
          </a:p>
          <a:p>
            <a:pPr eaLnBrk="1" hangingPunct="1">
              <a:spcBef>
                <a:spcPct val="0"/>
              </a:spcBef>
              <a:buFont typeface="Wingdings" panose="05000000000000000000" pitchFamily="2" charset="2"/>
              <a:buNone/>
            </a:pPr>
            <a:endParaRPr lang="en-GB" altLang="en-US" sz="2400" dirty="0" smtClean="0"/>
          </a:p>
          <a:p>
            <a:pPr marL="200025" lvl="1" eaLnBrk="1" hangingPunct="1">
              <a:spcBef>
                <a:spcPct val="0"/>
              </a:spcBef>
              <a:buFont typeface="Wingdings" panose="05000000000000000000" pitchFamily="2" charset="2"/>
              <a:buChar char="Ø"/>
            </a:pPr>
            <a:r>
              <a:rPr lang="en-GB" altLang="en-US" sz="2400" dirty="0" smtClean="0"/>
              <a:t>Easy read-back</a:t>
            </a:r>
          </a:p>
          <a:p>
            <a:pPr marL="657225" lvl="2" eaLnBrk="1" hangingPunct="1">
              <a:spcBef>
                <a:spcPct val="0"/>
              </a:spcBef>
              <a:buFont typeface="Wingdings" panose="05000000000000000000" pitchFamily="2" charset="2"/>
              <a:buChar char="Ø"/>
            </a:pPr>
            <a:r>
              <a:rPr lang="en-GB" altLang="en-US" sz="2400" dirty="0" smtClean="0"/>
              <a:t>Makes them good for revision purposes</a:t>
            </a:r>
          </a:p>
          <a:p>
            <a:pPr marL="200025" lvl="1" eaLnBrk="1" hangingPunct="1">
              <a:spcBef>
                <a:spcPct val="0"/>
              </a:spcBef>
              <a:buFont typeface="Wingdings" panose="05000000000000000000" pitchFamily="2" charset="2"/>
              <a:buChar char="Ø"/>
            </a:pPr>
            <a:endParaRPr lang="en-GB" altLang="en-US" sz="2400" dirty="0" smtClean="0"/>
          </a:p>
          <a:p>
            <a:pPr marL="200025" lvl="1" eaLnBrk="1" hangingPunct="1">
              <a:spcBef>
                <a:spcPct val="0"/>
              </a:spcBef>
              <a:buFont typeface="Wingdings" panose="05000000000000000000" pitchFamily="2" charset="2"/>
              <a:buChar char="Ø"/>
            </a:pPr>
            <a:r>
              <a:rPr lang="en-GB" altLang="en-US" sz="2400" dirty="0" smtClean="0"/>
              <a:t>Space to annotate</a:t>
            </a:r>
          </a:p>
          <a:p>
            <a:pPr marL="657225" lvl="2" eaLnBrk="1" hangingPunct="1">
              <a:spcBef>
                <a:spcPct val="0"/>
              </a:spcBef>
              <a:buFont typeface="Wingdings" panose="05000000000000000000" pitchFamily="2" charset="2"/>
              <a:buChar char="Ø"/>
            </a:pPr>
            <a:r>
              <a:rPr lang="en-GB" altLang="en-US" sz="2400" dirty="0" smtClean="0"/>
              <a:t>Especially useful if you miss a point or wish to add more of your own thoughts when you follow-up after class (use white space effectively)</a:t>
            </a:r>
          </a:p>
          <a:p>
            <a:pPr marL="657225" lvl="2" eaLnBrk="1" hangingPunct="1">
              <a:spcBef>
                <a:spcPct val="0"/>
              </a:spcBef>
              <a:buFont typeface="Wingdings" panose="05000000000000000000" pitchFamily="2" charset="2"/>
              <a:buChar char="Ø"/>
            </a:pPr>
            <a:endParaRPr lang="en-GB" altLang="en-US" sz="2400" dirty="0" smtClean="0"/>
          </a:p>
          <a:p>
            <a:pPr marL="200025" lvl="1" eaLnBrk="1" hangingPunct="1">
              <a:spcBef>
                <a:spcPct val="0"/>
              </a:spcBef>
              <a:buFont typeface="Wingdings" panose="05000000000000000000" pitchFamily="2" charset="2"/>
              <a:buChar char="Ø"/>
            </a:pPr>
            <a:endParaRPr lang="en-GB" altLang="en-US" sz="2400" dirty="0" smtClean="0"/>
          </a:p>
          <a:p>
            <a:pPr marL="200025" lvl="1" eaLnBrk="1" hangingPunct="1">
              <a:spcBef>
                <a:spcPct val="0"/>
              </a:spcBef>
              <a:buFont typeface="Wingdings" panose="05000000000000000000" pitchFamily="2" charset="2"/>
              <a:buChar char="Ø"/>
            </a:pPr>
            <a:r>
              <a:rPr lang="en-GB" altLang="en-US" sz="2400" dirty="0" smtClean="0"/>
              <a:t>Good for recall</a:t>
            </a:r>
          </a:p>
          <a:p>
            <a:pPr marL="657225" lvl="2" eaLnBrk="1" hangingPunct="1">
              <a:spcBef>
                <a:spcPct val="0"/>
              </a:spcBef>
              <a:buFont typeface="Wingdings" panose="05000000000000000000" pitchFamily="2" charset="2"/>
              <a:buChar char="Ø"/>
            </a:pPr>
            <a:endParaRPr lang="en-GB" altLang="en-US" sz="2400" dirty="0" smtClean="0"/>
          </a:p>
          <a:p>
            <a:pPr marL="200025" lvl="1" eaLnBrk="1" hangingPunct="1">
              <a:spcBef>
                <a:spcPct val="0"/>
              </a:spcBef>
              <a:buFont typeface="Wingdings" panose="05000000000000000000" pitchFamily="2" charset="2"/>
              <a:buNone/>
            </a:pPr>
            <a:endParaRPr lang="en-GB" altLang="en-US" sz="2400" dirty="0" smtClean="0"/>
          </a:p>
          <a:p>
            <a:pPr eaLnBrk="1" hangingPunct="1">
              <a:spcBef>
                <a:spcPct val="0"/>
              </a:spcBef>
            </a:pPr>
            <a:r>
              <a:rPr lang="en-GB" altLang="en-US" dirty="0" smtClean="0"/>
              <a:t>Not so good for lectures where the structure isn’t made explicit. </a:t>
            </a: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CCAD1477-C067-4042-AF70-BC3AA6F581AA}" type="slidenum">
              <a:rPr lang="en-GB" altLang="en-US" smtClean="0"/>
              <a:pPr/>
              <a:t>9</a:t>
            </a:fld>
            <a:endParaRPr lang="en-GB" altLang="en-US" smtClean="0"/>
          </a:p>
        </p:txBody>
      </p:sp>
    </p:spTree>
    <p:extLst>
      <p:ext uri="{BB962C8B-B14F-4D97-AF65-F5344CB8AC3E}">
        <p14:creationId xmlns:p14="http://schemas.microsoft.com/office/powerpoint/2010/main" val="23586571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smtClean="0"/>
              <a:t>Pros:</a:t>
            </a:r>
          </a:p>
          <a:p>
            <a:pPr eaLnBrk="1" hangingPunct="1">
              <a:spcBef>
                <a:spcPct val="0"/>
              </a:spcBef>
            </a:pPr>
            <a:endParaRPr lang="en-GB" altLang="en-US" dirty="0" smtClean="0"/>
          </a:p>
          <a:p>
            <a:pPr eaLnBrk="1" hangingPunct="1">
              <a:spcBef>
                <a:spcPct val="0"/>
              </a:spcBef>
            </a:pPr>
            <a:r>
              <a:rPr lang="en-GB" altLang="en-US" dirty="0" smtClean="0"/>
              <a:t>Good for diverse subjects where there are different linkages and overlaps.  </a:t>
            </a:r>
          </a:p>
          <a:p>
            <a:pPr eaLnBrk="1" hangingPunct="1">
              <a:spcBef>
                <a:spcPct val="0"/>
              </a:spcBef>
            </a:pPr>
            <a:endParaRPr lang="en-GB" altLang="en-US" dirty="0" smtClean="0"/>
          </a:p>
          <a:p>
            <a:pPr eaLnBrk="1" hangingPunct="1">
              <a:spcBef>
                <a:spcPct val="0"/>
              </a:spcBef>
            </a:pPr>
            <a:r>
              <a:rPr lang="en-GB" altLang="en-US" dirty="0" smtClean="0"/>
              <a:t>Encourages ‘bigger picture’ thinking – helps students see the connections between topics.  Does not come naturally to everyone, but definitely worth experimenting with.</a:t>
            </a:r>
          </a:p>
          <a:p>
            <a:pPr eaLnBrk="1" hangingPunct="1">
              <a:spcBef>
                <a:spcPct val="0"/>
              </a:spcBef>
            </a:pPr>
            <a:endParaRPr lang="en-GB" altLang="en-US" dirty="0" smtClean="0"/>
          </a:p>
          <a:p>
            <a:pPr eaLnBrk="1" hangingPunct="1">
              <a:spcBef>
                <a:spcPct val="0"/>
              </a:spcBef>
            </a:pPr>
            <a:r>
              <a:rPr lang="en-GB" altLang="en-US" dirty="0" smtClean="0"/>
              <a:t>Good for lectures where the lecturer seems to back track or follow no discernible pattern.</a:t>
            </a:r>
          </a:p>
          <a:p>
            <a:pPr eaLnBrk="1" hangingPunct="1">
              <a:spcBef>
                <a:spcPct val="0"/>
              </a:spcBef>
            </a:pPr>
            <a:endParaRPr lang="en-GB" altLang="en-US" dirty="0" smtClean="0"/>
          </a:p>
          <a:p>
            <a:pPr eaLnBrk="1" hangingPunct="1">
              <a:spcBef>
                <a:spcPct val="0"/>
              </a:spcBef>
            </a:pPr>
            <a:r>
              <a:rPr lang="en-GB" altLang="en-US" dirty="0" smtClean="0"/>
              <a:t>Easy to annotate with further thoughts after class. Lends itself well to being colour-coded. </a:t>
            </a:r>
          </a:p>
          <a:p>
            <a:pPr eaLnBrk="1" hangingPunct="1">
              <a:spcBef>
                <a:spcPct val="0"/>
              </a:spcBef>
            </a:pPr>
            <a:endParaRPr lang="en-GB" altLang="en-US" dirty="0" smtClean="0"/>
          </a:p>
          <a:p>
            <a:pPr eaLnBrk="1" hangingPunct="1">
              <a:spcBef>
                <a:spcPct val="0"/>
              </a:spcBef>
            </a:pPr>
            <a:r>
              <a:rPr lang="en-GB" altLang="en-US" dirty="0" smtClean="0"/>
              <a:t>Cons:  </a:t>
            </a:r>
          </a:p>
          <a:p>
            <a:pPr eaLnBrk="1" hangingPunct="1">
              <a:spcBef>
                <a:spcPct val="0"/>
              </a:spcBef>
            </a:pPr>
            <a:endParaRPr lang="en-GB" altLang="en-US" dirty="0" smtClean="0"/>
          </a:p>
          <a:p>
            <a:pPr eaLnBrk="1" hangingPunct="1">
              <a:spcBef>
                <a:spcPct val="0"/>
              </a:spcBef>
            </a:pPr>
            <a:r>
              <a:rPr lang="en-GB" altLang="en-US" dirty="0" smtClean="0"/>
              <a:t>Can take up a lot of space / easy to get out of control / hard to condense to A4. </a:t>
            </a:r>
          </a:p>
          <a:p>
            <a:pPr eaLnBrk="1" hangingPunct="1">
              <a:spcBef>
                <a:spcPct val="0"/>
              </a:spcBef>
            </a:pPr>
            <a:endParaRPr lang="en-GB" altLang="en-US" dirty="0" smtClean="0"/>
          </a:p>
          <a:p>
            <a:pPr eaLnBrk="1" hangingPunct="1">
              <a:spcBef>
                <a:spcPct val="0"/>
              </a:spcBef>
            </a:pPr>
            <a:r>
              <a:rPr lang="en-GB" altLang="en-US" dirty="0" smtClean="0"/>
              <a:t>Doesn’t come naturally</a:t>
            </a:r>
            <a:r>
              <a:rPr lang="en-GB" altLang="en-US" baseline="0" dirty="0" smtClean="0"/>
              <a:t> to everyone (but it’s a skill worth honing!)</a:t>
            </a:r>
            <a:endParaRPr lang="en-GB" altLang="en-US" dirty="0" smtClean="0"/>
          </a:p>
          <a:p>
            <a:pPr eaLnBrk="1" hangingPunct="1">
              <a:spcBef>
                <a:spcPct val="0"/>
              </a:spcBef>
            </a:pPr>
            <a:endParaRPr lang="en-GB" altLang="en-US" dirty="0"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02967747-FDAB-46C1-B2C2-81314F5335A3}" type="slidenum">
              <a:rPr lang="en-GB" altLang="en-US" smtClean="0"/>
              <a:pPr/>
              <a:t>10</a:t>
            </a:fld>
            <a:endParaRPr lang="en-GB" altLang="en-US" smtClean="0"/>
          </a:p>
        </p:txBody>
      </p:sp>
    </p:spTree>
    <p:extLst>
      <p:ext uri="{BB962C8B-B14F-4D97-AF65-F5344CB8AC3E}">
        <p14:creationId xmlns:p14="http://schemas.microsoft.com/office/powerpoint/2010/main" val="1284181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DC9459F-B132-4809-A544-3019B1DC6480}" type="datetimeFigureOut">
              <a:rPr lang="en-GB" smtClean="0"/>
              <a:t>08/12/2017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3581903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C9459F-B132-4809-A544-3019B1DC6480}" type="datetimeFigureOut">
              <a:rPr lang="en-GB" smtClean="0"/>
              <a:t>08/12/2017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2203363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C9459F-B132-4809-A544-3019B1DC6480}" type="datetimeFigureOut">
              <a:rPr lang="en-GB" smtClean="0"/>
              <a:t>08/12/2017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2814767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 Main">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3304565" y="4281818"/>
            <a:ext cx="5553296" cy="701041"/>
          </a:xfrm>
        </p:spPr>
        <p:txBody>
          <a:bodyPr tIns="0" bIns="0" anchor="ctr" anchorCtr="0">
            <a:normAutofit/>
          </a:bodyPr>
          <a:lstStyle>
            <a:lvl1pPr marL="0" indent="0" algn="l">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3" name="Title 1"/>
          <p:cNvSpPr>
            <a:spLocks noGrp="1"/>
          </p:cNvSpPr>
          <p:nvPr>
            <p:ph type="ctrTitle"/>
          </p:nvPr>
        </p:nvSpPr>
        <p:spPr>
          <a:xfrm>
            <a:off x="3304565" y="3109299"/>
            <a:ext cx="5553296" cy="1145597"/>
          </a:xfrm>
        </p:spPr>
        <p:txBody>
          <a:bodyPr tIns="0" bIns="0" anchor="b">
            <a:normAutofit/>
          </a:bodyPr>
          <a:lstStyle>
            <a:lvl1pPr algn="l">
              <a:defRPr sz="2400"/>
            </a:lvl1pPr>
          </a:lstStyle>
          <a:p>
            <a:r>
              <a:rPr lang="en-US" smtClean="0"/>
              <a:t>Click to edit Master title style</a:t>
            </a:r>
            <a:endParaRPr lang="en-US" dirty="0"/>
          </a:p>
        </p:txBody>
      </p:sp>
      <p:sp>
        <p:nvSpPr>
          <p:cNvPr id="24" name="Text Placeholder 3"/>
          <p:cNvSpPr>
            <a:spLocks noGrp="1"/>
          </p:cNvSpPr>
          <p:nvPr>
            <p:ph type="body" sz="quarter" idx="16" hasCustomPrompt="1"/>
          </p:nvPr>
        </p:nvSpPr>
        <p:spPr>
          <a:xfrm>
            <a:off x="3304565" y="4982859"/>
            <a:ext cx="5553296" cy="293159"/>
          </a:xfrm>
        </p:spPr>
        <p:txBody>
          <a:bodyPr anchor="ctr" anchorCtr="0">
            <a:normAutofit/>
          </a:bodyPr>
          <a:lstStyle>
            <a:lvl1pPr>
              <a:defRPr sz="1400" baseline="0"/>
            </a:lvl1pPr>
            <a:lvl2pPr marL="0" indent="0">
              <a:buNone/>
              <a:defRPr/>
            </a:lvl2pPr>
          </a:lstStyle>
          <a:p>
            <a:pPr lvl="0"/>
            <a:r>
              <a:rPr lang="en-US" dirty="0"/>
              <a:t>Click to insert date</a:t>
            </a:r>
          </a:p>
        </p:txBody>
      </p:sp>
      <p:sp>
        <p:nvSpPr>
          <p:cNvPr id="50" name="Picture Placeholder 49"/>
          <p:cNvSpPr>
            <a:spLocks noGrp="1"/>
          </p:cNvSpPr>
          <p:nvPr>
            <p:ph type="pic" sz="quarter" idx="21"/>
          </p:nvPr>
        </p:nvSpPr>
        <p:spPr>
          <a:xfrm>
            <a:off x="531850" y="1108039"/>
            <a:ext cx="8663517" cy="4604273"/>
          </a:xfrm>
          <a:custGeom>
            <a:avLst/>
            <a:gdLst>
              <a:gd name="connsiteX0" fmla="*/ 0 w 6497638"/>
              <a:gd name="connsiteY0" fmla="*/ 0 h 4604273"/>
              <a:gd name="connsiteX1" fmla="*/ 6497638 w 6497638"/>
              <a:gd name="connsiteY1" fmla="*/ 0 h 4604273"/>
              <a:gd name="connsiteX2" fmla="*/ 6497638 w 6497638"/>
              <a:gd name="connsiteY2" fmla="*/ 646150 h 4604273"/>
              <a:gd name="connsiteX3" fmla="*/ 2699316 w 6497638"/>
              <a:gd name="connsiteY3" fmla="*/ 646150 h 4604273"/>
              <a:gd name="connsiteX4" fmla="*/ 2699316 w 6497638"/>
              <a:gd name="connsiteY4" fmla="*/ 976794 h 4604273"/>
              <a:gd name="connsiteX5" fmla="*/ 1870774 w 6497638"/>
              <a:gd name="connsiteY5" fmla="*/ 976794 h 4604273"/>
              <a:gd name="connsiteX6" fmla="*/ 1870774 w 6497638"/>
              <a:gd name="connsiteY6" fmla="*/ 4414938 h 4604273"/>
              <a:gd name="connsiteX7" fmla="*/ 2699316 w 6497638"/>
              <a:gd name="connsiteY7" fmla="*/ 4414938 h 4604273"/>
              <a:gd name="connsiteX8" fmla="*/ 2699316 w 6497638"/>
              <a:gd name="connsiteY8" fmla="*/ 4604273 h 4604273"/>
              <a:gd name="connsiteX9" fmla="*/ 0 w 6497638"/>
              <a:gd name="connsiteY9" fmla="*/ 4604273 h 4604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97638" h="4604273">
                <a:moveTo>
                  <a:pt x="0" y="0"/>
                </a:moveTo>
                <a:lnTo>
                  <a:pt x="6497638" y="0"/>
                </a:lnTo>
                <a:lnTo>
                  <a:pt x="6497638" y="646150"/>
                </a:lnTo>
                <a:lnTo>
                  <a:pt x="2699316" y="646150"/>
                </a:lnTo>
                <a:lnTo>
                  <a:pt x="2699316" y="976794"/>
                </a:lnTo>
                <a:lnTo>
                  <a:pt x="1870774" y="976794"/>
                </a:lnTo>
                <a:lnTo>
                  <a:pt x="1870774" y="4414938"/>
                </a:lnTo>
                <a:lnTo>
                  <a:pt x="2699316" y="4414938"/>
                </a:lnTo>
                <a:lnTo>
                  <a:pt x="2699316" y="4604273"/>
                </a:lnTo>
                <a:lnTo>
                  <a:pt x="0" y="4604273"/>
                </a:lnTo>
                <a:close/>
              </a:path>
            </a:pathLst>
          </a:custGeom>
        </p:spPr>
        <p:txBody>
          <a:bodyPr wrap="square">
            <a:noAutofit/>
          </a:bodyPr>
          <a:lstStyle/>
          <a:p>
            <a:r>
              <a:rPr lang="en-US" smtClean="0"/>
              <a:t>Drag picture to placeholder or click icon to add</a:t>
            </a:r>
            <a:endParaRPr lang="en-GB" dirty="0"/>
          </a:p>
        </p:txBody>
      </p:sp>
      <p:sp>
        <p:nvSpPr>
          <p:cNvPr id="46" name="Picture Placeholder 45"/>
          <p:cNvSpPr>
            <a:spLocks noGrp="1"/>
          </p:cNvSpPr>
          <p:nvPr>
            <p:ph type="pic" sz="quarter" idx="20"/>
          </p:nvPr>
        </p:nvSpPr>
        <p:spPr>
          <a:xfrm>
            <a:off x="4130937" y="1754189"/>
            <a:ext cx="8067600" cy="4524375"/>
          </a:xfrm>
          <a:custGeom>
            <a:avLst/>
            <a:gdLst>
              <a:gd name="connsiteX0" fmla="*/ 0 w 6045797"/>
              <a:gd name="connsiteY0" fmla="*/ 0 h 4524375"/>
              <a:gd name="connsiteX1" fmla="*/ 6045797 w 6045797"/>
              <a:gd name="connsiteY1" fmla="*/ 0 h 4524375"/>
              <a:gd name="connsiteX2" fmla="*/ 6045797 w 6045797"/>
              <a:gd name="connsiteY2" fmla="*/ 4524375 h 4524375"/>
              <a:gd name="connsiteX3" fmla="*/ 0 w 6045797"/>
              <a:gd name="connsiteY3" fmla="*/ 4524375 h 4524375"/>
              <a:gd name="connsiteX4" fmla="*/ 0 w 6045797"/>
              <a:gd name="connsiteY4" fmla="*/ 3768788 h 4524375"/>
              <a:gd name="connsiteX5" fmla="*/ 3798322 w 6045797"/>
              <a:gd name="connsiteY5" fmla="*/ 3768788 h 4524375"/>
              <a:gd name="connsiteX6" fmla="*/ 3798322 w 6045797"/>
              <a:gd name="connsiteY6" fmla="*/ 330644 h 4524375"/>
              <a:gd name="connsiteX7" fmla="*/ 0 w 6045797"/>
              <a:gd name="connsiteY7" fmla="*/ 330644 h 452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5797" h="4524375">
                <a:moveTo>
                  <a:pt x="0" y="0"/>
                </a:moveTo>
                <a:lnTo>
                  <a:pt x="6045797" y="0"/>
                </a:lnTo>
                <a:lnTo>
                  <a:pt x="6045797" y="4524375"/>
                </a:lnTo>
                <a:lnTo>
                  <a:pt x="0" y="4524375"/>
                </a:lnTo>
                <a:lnTo>
                  <a:pt x="0" y="3768788"/>
                </a:lnTo>
                <a:lnTo>
                  <a:pt x="3798322" y="3768788"/>
                </a:lnTo>
                <a:lnTo>
                  <a:pt x="3798322" y="330644"/>
                </a:lnTo>
                <a:lnTo>
                  <a:pt x="0" y="330644"/>
                </a:lnTo>
                <a:close/>
              </a:path>
            </a:pathLst>
          </a:custGeom>
        </p:spPr>
        <p:txBody>
          <a:bodyPr wrap="square">
            <a:noAutofit/>
          </a:bodyPr>
          <a:lstStyle/>
          <a:p>
            <a:r>
              <a:rPr lang="en-US" smtClean="0"/>
              <a:t>Drag picture to placeholder or click icon to add</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9BC60F-F4BF-4EE8-9F02-8A0093F1814F}" type="slidenum">
              <a:rPr lang="en-GB" smtClean="0"/>
              <a:t>‹#›</a:t>
            </a:fld>
            <a:endParaRPr lang="en-GB"/>
          </a:p>
        </p:txBody>
      </p:sp>
      <p:sp>
        <p:nvSpPr>
          <p:cNvPr id="7" name="Text Placeholder 6"/>
          <p:cNvSpPr>
            <a:spLocks noGrp="1"/>
          </p:cNvSpPr>
          <p:nvPr>
            <p:ph type="body" sz="quarter" idx="15"/>
          </p:nvPr>
        </p:nvSpPr>
        <p:spPr>
          <a:xfrm>
            <a:off x="516466" y="474727"/>
            <a:ext cx="9635068" cy="196977"/>
          </a:xfrm>
          <a:noFill/>
        </p:spPr>
        <p:txBody>
          <a:bodyPr wrap="square" lIns="0" tIns="0" rIns="0" bIns="0" rtlCol="0">
            <a:spAutoFit/>
          </a:bodyPr>
          <a:lstStyle>
            <a:lvl1pPr>
              <a:defRPr lang="en-US" sz="1600" dirty="0" smtClean="0">
                <a:solidFill>
                  <a:schemeClr val="accent1"/>
                </a:solidFill>
              </a:defRPr>
            </a:lvl1pPr>
          </a:lstStyle>
          <a:p>
            <a:pPr lvl="0" defTabSz="457200"/>
            <a:r>
              <a:rPr lang="en-US" smtClean="0"/>
              <a:t>Click to edit Master text styles</a:t>
            </a:r>
          </a:p>
        </p:txBody>
      </p:sp>
      <p:sp>
        <p:nvSpPr>
          <p:cNvPr id="17" name="TextBox 16"/>
          <p:cNvSpPr txBox="1">
            <a:spLocks noChangeAspect="1"/>
          </p:cNvSpPr>
          <p:nvPr userDrawn="1"/>
        </p:nvSpPr>
        <p:spPr>
          <a:xfrm>
            <a:off x="10589097" y="6386512"/>
            <a:ext cx="863449" cy="360000"/>
          </a:xfrm>
          <a:prstGeom prst="rect">
            <a:avLst/>
          </a:prstGeom>
          <a:noFill/>
        </p:spPr>
        <p:txBody>
          <a:bodyPr wrap="none" lIns="0" tIns="0" rIns="0" bIns="0" rtlCol="0" anchor="ctr" anchorCtr="0">
            <a:noAutofit/>
          </a:bodyPr>
          <a:lstStyle/>
          <a:p>
            <a:pPr marL="0" algn="r" defTabSz="457200" rtl="0" eaLnBrk="1" latinLnBrk="0" hangingPunct="1"/>
            <a:r>
              <a:rPr lang="en-GB" sz="1000" b="1" kern="1200" dirty="0">
                <a:solidFill>
                  <a:schemeClr val="accent1"/>
                </a:solidFill>
                <a:latin typeface="+mn-lt"/>
                <a:ea typeface="+mn-ea"/>
                <a:cs typeface="+mn-cs"/>
              </a:rPr>
              <a:t>Page</a:t>
            </a:r>
          </a:p>
        </p:txBody>
      </p:sp>
      <p:sp>
        <p:nvSpPr>
          <p:cNvPr id="19" name="TextBox 18"/>
          <p:cNvSpPr txBox="1">
            <a:spLocks noChangeAspect="1"/>
          </p:cNvSpPr>
          <p:nvPr userDrawn="1"/>
        </p:nvSpPr>
        <p:spPr>
          <a:xfrm>
            <a:off x="516468" y="6386512"/>
            <a:ext cx="2232403" cy="360000"/>
          </a:xfrm>
          <a:prstGeom prst="rect">
            <a:avLst/>
          </a:prstGeom>
          <a:noFill/>
        </p:spPr>
        <p:txBody>
          <a:bodyPr wrap="none" lIns="0" tIns="0" rIns="0" bIns="0" rtlCol="0" anchor="ctr" anchorCtr="0">
            <a:noAutofit/>
          </a:bodyPr>
          <a:lstStyle/>
          <a:p>
            <a:pPr marL="0" algn="l" defTabSz="457200" rtl="0" eaLnBrk="1" latinLnBrk="0" hangingPunct="1"/>
            <a:r>
              <a:rPr lang="en-GB" sz="1000" b="1" kern="1200" dirty="0">
                <a:solidFill>
                  <a:schemeClr val="accent1"/>
                </a:solidFill>
                <a:latin typeface="+mn-lt"/>
                <a:ea typeface="+mn-ea"/>
                <a:cs typeface="+mn-cs"/>
              </a:rPr>
              <a:t>dundee.ac.uk</a:t>
            </a:r>
          </a:p>
        </p:txBody>
      </p:sp>
      <p:sp>
        <p:nvSpPr>
          <p:cNvPr id="27" name="Freeform 5"/>
          <p:cNvSpPr>
            <a:spLocks noEditPoints="1"/>
          </p:cNvSpPr>
          <p:nvPr userDrawn="1"/>
        </p:nvSpPr>
        <p:spPr bwMode="auto">
          <a:xfrm>
            <a:off x="11175725" y="325465"/>
            <a:ext cx="499809" cy="676800"/>
          </a:xfrm>
          <a:custGeom>
            <a:avLst/>
            <a:gdLst>
              <a:gd name="T0" fmla="*/ 250 w 340"/>
              <a:gd name="T1" fmla="*/ 401 h 462"/>
              <a:gd name="T2" fmla="*/ 91 w 340"/>
              <a:gd name="T3" fmla="*/ 402 h 462"/>
              <a:gd name="T4" fmla="*/ 170 w 340"/>
              <a:gd name="T5" fmla="*/ 294 h 462"/>
              <a:gd name="T6" fmla="*/ 332 w 340"/>
              <a:gd name="T7" fmla="*/ 170 h 462"/>
              <a:gd name="T8" fmla="*/ 276 w 340"/>
              <a:gd name="T9" fmla="*/ 375 h 462"/>
              <a:gd name="T10" fmla="*/ 23 w 340"/>
              <a:gd name="T11" fmla="*/ 59 h 462"/>
              <a:gd name="T12" fmla="*/ 45 w 340"/>
              <a:gd name="T13" fmla="*/ 79 h 462"/>
              <a:gd name="T14" fmla="*/ 73 w 340"/>
              <a:gd name="T15" fmla="*/ 88 h 462"/>
              <a:gd name="T16" fmla="*/ 56 w 340"/>
              <a:gd name="T17" fmla="*/ 102 h 462"/>
              <a:gd name="T18" fmla="*/ 56 w 340"/>
              <a:gd name="T19" fmla="*/ 118 h 462"/>
              <a:gd name="T20" fmla="*/ 55 w 340"/>
              <a:gd name="T21" fmla="*/ 117 h 462"/>
              <a:gd name="T22" fmla="*/ 23 w 340"/>
              <a:gd name="T23" fmla="*/ 59 h 462"/>
              <a:gd name="T24" fmla="*/ 94 w 340"/>
              <a:gd name="T25" fmla="*/ 61 h 462"/>
              <a:gd name="T26" fmla="*/ 93 w 340"/>
              <a:gd name="T27" fmla="*/ 44 h 462"/>
              <a:gd name="T28" fmla="*/ 105 w 340"/>
              <a:gd name="T29" fmla="*/ 44 h 462"/>
              <a:gd name="T30" fmla="*/ 122 w 340"/>
              <a:gd name="T31" fmla="*/ 54 h 462"/>
              <a:gd name="T32" fmla="*/ 128 w 340"/>
              <a:gd name="T33" fmla="*/ 64 h 462"/>
              <a:gd name="T34" fmla="*/ 112 w 340"/>
              <a:gd name="T35" fmla="*/ 72 h 462"/>
              <a:gd name="T36" fmla="*/ 115 w 340"/>
              <a:gd name="T37" fmla="*/ 94 h 462"/>
              <a:gd name="T38" fmla="*/ 103 w 340"/>
              <a:gd name="T39" fmla="*/ 94 h 462"/>
              <a:gd name="T40" fmla="*/ 85 w 340"/>
              <a:gd name="T41" fmla="*/ 79 h 462"/>
              <a:gd name="T42" fmla="*/ 78 w 340"/>
              <a:gd name="T43" fmla="*/ 69 h 462"/>
              <a:gd name="T44" fmla="*/ 153 w 340"/>
              <a:gd name="T45" fmla="*/ 49 h 462"/>
              <a:gd name="T46" fmla="*/ 160 w 340"/>
              <a:gd name="T47" fmla="*/ 48 h 462"/>
              <a:gd name="T48" fmla="*/ 157 w 340"/>
              <a:gd name="T49" fmla="*/ 39 h 462"/>
              <a:gd name="T50" fmla="*/ 171 w 340"/>
              <a:gd name="T51" fmla="*/ 20 h 462"/>
              <a:gd name="T52" fmla="*/ 180 w 340"/>
              <a:gd name="T53" fmla="*/ 48 h 462"/>
              <a:gd name="T54" fmla="*/ 200 w 340"/>
              <a:gd name="T55" fmla="*/ 70 h 462"/>
              <a:gd name="T56" fmla="*/ 178 w 340"/>
              <a:gd name="T57" fmla="*/ 74 h 462"/>
              <a:gd name="T58" fmla="*/ 170 w 340"/>
              <a:gd name="T59" fmla="*/ 87 h 462"/>
              <a:gd name="T60" fmla="*/ 162 w 340"/>
              <a:gd name="T61" fmla="*/ 74 h 462"/>
              <a:gd name="T62" fmla="*/ 140 w 340"/>
              <a:gd name="T63" fmla="*/ 70 h 462"/>
              <a:gd name="T64" fmla="*/ 212 w 340"/>
              <a:gd name="T65" fmla="*/ 64 h 462"/>
              <a:gd name="T66" fmla="*/ 218 w 340"/>
              <a:gd name="T67" fmla="*/ 54 h 462"/>
              <a:gd name="T68" fmla="*/ 235 w 340"/>
              <a:gd name="T69" fmla="*/ 44 h 462"/>
              <a:gd name="T70" fmla="*/ 247 w 340"/>
              <a:gd name="T71" fmla="*/ 44 h 462"/>
              <a:gd name="T72" fmla="*/ 246 w 340"/>
              <a:gd name="T73" fmla="*/ 61 h 462"/>
              <a:gd name="T74" fmla="*/ 262 w 340"/>
              <a:gd name="T75" fmla="*/ 69 h 462"/>
              <a:gd name="T76" fmla="*/ 256 w 340"/>
              <a:gd name="T77" fmla="*/ 79 h 462"/>
              <a:gd name="T78" fmla="*/ 237 w 340"/>
              <a:gd name="T79" fmla="*/ 94 h 462"/>
              <a:gd name="T80" fmla="*/ 225 w 340"/>
              <a:gd name="T81" fmla="*/ 94 h 462"/>
              <a:gd name="T82" fmla="*/ 228 w 340"/>
              <a:gd name="T83" fmla="*/ 72 h 462"/>
              <a:gd name="T84" fmla="*/ 212 w 340"/>
              <a:gd name="T85" fmla="*/ 64 h 462"/>
              <a:gd name="T86" fmla="*/ 267 w 340"/>
              <a:gd name="T87" fmla="*/ 148 h 462"/>
              <a:gd name="T88" fmla="*/ 73 w 340"/>
              <a:gd name="T89" fmla="*/ 148 h 462"/>
              <a:gd name="T90" fmla="*/ 170 w 340"/>
              <a:gd name="T91" fmla="*/ 98 h 462"/>
              <a:gd name="T92" fmla="*/ 267 w 340"/>
              <a:gd name="T93" fmla="*/ 88 h 462"/>
              <a:gd name="T94" fmla="*/ 296 w 340"/>
              <a:gd name="T95" fmla="*/ 79 h 462"/>
              <a:gd name="T96" fmla="*/ 318 w 340"/>
              <a:gd name="T97" fmla="*/ 59 h 462"/>
              <a:gd name="T98" fmla="*/ 318 w 340"/>
              <a:gd name="T99" fmla="*/ 60 h 462"/>
              <a:gd name="T100" fmla="*/ 284 w 340"/>
              <a:gd name="T101" fmla="*/ 118 h 462"/>
              <a:gd name="T102" fmla="*/ 281 w 340"/>
              <a:gd name="T103" fmla="*/ 105 h 462"/>
              <a:gd name="T104" fmla="*/ 267 w 340"/>
              <a:gd name="T105" fmla="*/ 89 h 462"/>
              <a:gd name="T106" fmla="*/ 0 w 340"/>
              <a:gd name="T107" fmla="*/ 0 h 462"/>
              <a:gd name="T108" fmla="*/ 170 w 340"/>
              <a:gd name="T109" fmla="*/ 462 h 462"/>
              <a:gd name="T110" fmla="*/ 340 w 340"/>
              <a:gd name="T111" fmla="*/ 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 h="462">
                <a:moveTo>
                  <a:pt x="276" y="375"/>
                </a:moveTo>
                <a:cubicBezTo>
                  <a:pt x="268" y="384"/>
                  <a:pt x="259" y="393"/>
                  <a:pt x="250" y="401"/>
                </a:cubicBezTo>
                <a:cubicBezTo>
                  <a:pt x="215" y="432"/>
                  <a:pt x="180" y="448"/>
                  <a:pt x="170" y="453"/>
                </a:cubicBezTo>
                <a:cubicBezTo>
                  <a:pt x="160" y="448"/>
                  <a:pt x="125" y="432"/>
                  <a:pt x="91" y="402"/>
                </a:cubicBezTo>
                <a:cubicBezTo>
                  <a:pt x="81" y="393"/>
                  <a:pt x="73" y="384"/>
                  <a:pt x="65" y="375"/>
                </a:cubicBezTo>
                <a:cubicBezTo>
                  <a:pt x="170" y="294"/>
                  <a:pt x="170" y="294"/>
                  <a:pt x="170" y="294"/>
                </a:cubicBezTo>
                <a:cubicBezTo>
                  <a:pt x="9" y="170"/>
                  <a:pt x="9" y="170"/>
                  <a:pt x="9" y="170"/>
                </a:cubicBezTo>
                <a:cubicBezTo>
                  <a:pt x="332" y="170"/>
                  <a:pt x="332" y="170"/>
                  <a:pt x="332" y="170"/>
                </a:cubicBezTo>
                <a:cubicBezTo>
                  <a:pt x="170" y="294"/>
                  <a:pt x="170" y="294"/>
                  <a:pt x="170" y="294"/>
                </a:cubicBezTo>
                <a:lnTo>
                  <a:pt x="276" y="375"/>
                </a:lnTo>
                <a:close/>
                <a:moveTo>
                  <a:pt x="23" y="59"/>
                </a:moveTo>
                <a:cubicBezTo>
                  <a:pt x="23" y="59"/>
                  <a:pt x="23" y="59"/>
                  <a:pt x="23" y="59"/>
                </a:cubicBezTo>
                <a:cubicBezTo>
                  <a:pt x="38" y="60"/>
                  <a:pt x="43" y="69"/>
                  <a:pt x="43" y="70"/>
                </a:cubicBezTo>
                <a:cubicBezTo>
                  <a:pt x="45" y="72"/>
                  <a:pt x="45" y="76"/>
                  <a:pt x="45" y="79"/>
                </a:cubicBezTo>
                <a:cubicBezTo>
                  <a:pt x="47" y="77"/>
                  <a:pt x="49" y="76"/>
                  <a:pt x="52" y="76"/>
                </a:cubicBezTo>
                <a:cubicBezTo>
                  <a:pt x="61" y="74"/>
                  <a:pt x="69" y="81"/>
                  <a:pt x="73" y="88"/>
                </a:cubicBezTo>
                <a:cubicBezTo>
                  <a:pt x="73" y="89"/>
                  <a:pt x="73" y="89"/>
                  <a:pt x="73" y="89"/>
                </a:cubicBezTo>
                <a:cubicBezTo>
                  <a:pt x="67" y="99"/>
                  <a:pt x="60" y="101"/>
                  <a:pt x="56" y="102"/>
                </a:cubicBezTo>
                <a:cubicBezTo>
                  <a:pt x="57" y="103"/>
                  <a:pt x="58" y="104"/>
                  <a:pt x="59" y="105"/>
                </a:cubicBezTo>
                <a:cubicBezTo>
                  <a:pt x="62" y="109"/>
                  <a:pt x="60" y="115"/>
                  <a:pt x="56" y="118"/>
                </a:cubicBezTo>
                <a:cubicBezTo>
                  <a:pt x="56" y="118"/>
                  <a:pt x="56" y="118"/>
                  <a:pt x="56" y="118"/>
                </a:cubicBezTo>
                <a:cubicBezTo>
                  <a:pt x="56" y="118"/>
                  <a:pt x="56" y="118"/>
                  <a:pt x="55" y="117"/>
                </a:cubicBezTo>
                <a:cubicBezTo>
                  <a:pt x="22" y="60"/>
                  <a:pt x="22" y="60"/>
                  <a:pt x="22" y="60"/>
                </a:cubicBezTo>
                <a:cubicBezTo>
                  <a:pt x="22" y="60"/>
                  <a:pt x="22" y="59"/>
                  <a:pt x="23" y="59"/>
                </a:cubicBezTo>
                <a:moveTo>
                  <a:pt x="81" y="65"/>
                </a:moveTo>
                <a:cubicBezTo>
                  <a:pt x="94" y="61"/>
                  <a:pt x="94" y="61"/>
                  <a:pt x="94" y="61"/>
                </a:cubicBezTo>
                <a:cubicBezTo>
                  <a:pt x="91" y="48"/>
                  <a:pt x="91" y="48"/>
                  <a:pt x="91" y="48"/>
                </a:cubicBezTo>
                <a:cubicBezTo>
                  <a:pt x="90" y="46"/>
                  <a:pt x="91" y="44"/>
                  <a:pt x="93" y="44"/>
                </a:cubicBezTo>
                <a:cubicBezTo>
                  <a:pt x="101" y="41"/>
                  <a:pt x="101" y="41"/>
                  <a:pt x="101" y="41"/>
                </a:cubicBezTo>
                <a:cubicBezTo>
                  <a:pt x="103" y="41"/>
                  <a:pt x="105" y="42"/>
                  <a:pt x="105" y="44"/>
                </a:cubicBezTo>
                <a:cubicBezTo>
                  <a:pt x="109" y="57"/>
                  <a:pt x="109" y="57"/>
                  <a:pt x="109" y="57"/>
                </a:cubicBezTo>
                <a:cubicBezTo>
                  <a:pt x="122" y="54"/>
                  <a:pt x="122" y="54"/>
                  <a:pt x="122" y="54"/>
                </a:cubicBezTo>
                <a:cubicBezTo>
                  <a:pt x="124" y="53"/>
                  <a:pt x="126" y="54"/>
                  <a:pt x="126" y="56"/>
                </a:cubicBezTo>
                <a:cubicBezTo>
                  <a:pt x="128" y="64"/>
                  <a:pt x="128" y="64"/>
                  <a:pt x="128" y="64"/>
                </a:cubicBezTo>
                <a:cubicBezTo>
                  <a:pt x="129" y="66"/>
                  <a:pt x="128" y="68"/>
                  <a:pt x="126" y="68"/>
                </a:cubicBezTo>
                <a:cubicBezTo>
                  <a:pt x="112" y="72"/>
                  <a:pt x="112" y="72"/>
                  <a:pt x="112" y="72"/>
                </a:cubicBezTo>
                <a:cubicBezTo>
                  <a:pt x="117" y="90"/>
                  <a:pt x="117" y="90"/>
                  <a:pt x="117" y="90"/>
                </a:cubicBezTo>
                <a:cubicBezTo>
                  <a:pt x="118" y="91"/>
                  <a:pt x="117" y="93"/>
                  <a:pt x="115" y="94"/>
                </a:cubicBezTo>
                <a:cubicBezTo>
                  <a:pt x="107" y="96"/>
                  <a:pt x="107" y="96"/>
                  <a:pt x="107" y="96"/>
                </a:cubicBezTo>
                <a:cubicBezTo>
                  <a:pt x="105" y="96"/>
                  <a:pt x="103" y="95"/>
                  <a:pt x="103" y="94"/>
                </a:cubicBezTo>
                <a:cubicBezTo>
                  <a:pt x="98" y="76"/>
                  <a:pt x="98" y="76"/>
                  <a:pt x="98" y="76"/>
                </a:cubicBezTo>
                <a:cubicBezTo>
                  <a:pt x="85" y="79"/>
                  <a:pt x="85" y="79"/>
                  <a:pt x="85" y="79"/>
                </a:cubicBezTo>
                <a:cubicBezTo>
                  <a:pt x="83" y="80"/>
                  <a:pt x="81" y="79"/>
                  <a:pt x="81" y="77"/>
                </a:cubicBezTo>
                <a:cubicBezTo>
                  <a:pt x="78" y="69"/>
                  <a:pt x="78" y="69"/>
                  <a:pt x="78" y="69"/>
                </a:cubicBezTo>
                <a:cubicBezTo>
                  <a:pt x="78" y="67"/>
                  <a:pt x="79" y="65"/>
                  <a:pt x="81" y="65"/>
                </a:cubicBezTo>
                <a:moveTo>
                  <a:pt x="153" y="49"/>
                </a:moveTo>
                <a:cubicBezTo>
                  <a:pt x="155" y="48"/>
                  <a:pt x="158" y="48"/>
                  <a:pt x="160" y="48"/>
                </a:cubicBezTo>
                <a:cubicBezTo>
                  <a:pt x="160" y="48"/>
                  <a:pt x="160" y="48"/>
                  <a:pt x="160" y="48"/>
                </a:cubicBezTo>
                <a:cubicBezTo>
                  <a:pt x="160" y="48"/>
                  <a:pt x="160" y="48"/>
                  <a:pt x="160" y="48"/>
                </a:cubicBezTo>
                <a:cubicBezTo>
                  <a:pt x="158" y="46"/>
                  <a:pt x="157" y="42"/>
                  <a:pt x="157" y="39"/>
                </a:cubicBezTo>
                <a:cubicBezTo>
                  <a:pt x="157" y="39"/>
                  <a:pt x="156" y="28"/>
                  <a:pt x="170" y="20"/>
                </a:cubicBezTo>
                <a:cubicBezTo>
                  <a:pt x="170" y="19"/>
                  <a:pt x="170" y="19"/>
                  <a:pt x="171" y="20"/>
                </a:cubicBezTo>
                <a:cubicBezTo>
                  <a:pt x="184" y="28"/>
                  <a:pt x="184" y="39"/>
                  <a:pt x="184" y="39"/>
                </a:cubicBezTo>
                <a:cubicBezTo>
                  <a:pt x="184" y="42"/>
                  <a:pt x="182" y="46"/>
                  <a:pt x="180" y="48"/>
                </a:cubicBezTo>
                <a:cubicBezTo>
                  <a:pt x="182" y="48"/>
                  <a:pt x="185" y="48"/>
                  <a:pt x="188" y="49"/>
                </a:cubicBezTo>
                <a:cubicBezTo>
                  <a:pt x="196" y="52"/>
                  <a:pt x="200" y="62"/>
                  <a:pt x="200" y="70"/>
                </a:cubicBezTo>
                <a:cubicBezTo>
                  <a:pt x="200" y="71"/>
                  <a:pt x="200" y="71"/>
                  <a:pt x="200" y="71"/>
                </a:cubicBezTo>
                <a:cubicBezTo>
                  <a:pt x="189" y="77"/>
                  <a:pt x="182" y="75"/>
                  <a:pt x="178" y="74"/>
                </a:cubicBezTo>
                <a:cubicBezTo>
                  <a:pt x="179" y="75"/>
                  <a:pt x="179" y="76"/>
                  <a:pt x="179" y="78"/>
                </a:cubicBezTo>
                <a:cubicBezTo>
                  <a:pt x="179" y="83"/>
                  <a:pt x="175" y="87"/>
                  <a:pt x="170" y="87"/>
                </a:cubicBezTo>
                <a:cubicBezTo>
                  <a:pt x="165" y="87"/>
                  <a:pt x="161" y="83"/>
                  <a:pt x="161" y="78"/>
                </a:cubicBezTo>
                <a:cubicBezTo>
                  <a:pt x="161" y="76"/>
                  <a:pt x="161" y="75"/>
                  <a:pt x="162" y="74"/>
                </a:cubicBezTo>
                <a:cubicBezTo>
                  <a:pt x="159" y="75"/>
                  <a:pt x="151" y="77"/>
                  <a:pt x="141" y="71"/>
                </a:cubicBezTo>
                <a:cubicBezTo>
                  <a:pt x="140" y="71"/>
                  <a:pt x="140" y="71"/>
                  <a:pt x="140" y="70"/>
                </a:cubicBezTo>
                <a:cubicBezTo>
                  <a:pt x="140" y="62"/>
                  <a:pt x="144" y="52"/>
                  <a:pt x="153" y="49"/>
                </a:cubicBezTo>
                <a:moveTo>
                  <a:pt x="212" y="64"/>
                </a:moveTo>
                <a:cubicBezTo>
                  <a:pt x="214" y="56"/>
                  <a:pt x="214" y="56"/>
                  <a:pt x="214" y="56"/>
                </a:cubicBezTo>
                <a:cubicBezTo>
                  <a:pt x="215" y="54"/>
                  <a:pt x="217" y="53"/>
                  <a:pt x="218" y="54"/>
                </a:cubicBezTo>
                <a:cubicBezTo>
                  <a:pt x="232" y="57"/>
                  <a:pt x="232" y="57"/>
                  <a:pt x="232" y="57"/>
                </a:cubicBezTo>
                <a:cubicBezTo>
                  <a:pt x="235" y="44"/>
                  <a:pt x="235" y="44"/>
                  <a:pt x="235" y="44"/>
                </a:cubicBezTo>
                <a:cubicBezTo>
                  <a:pt x="236" y="42"/>
                  <a:pt x="238" y="41"/>
                  <a:pt x="239" y="41"/>
                </a:cubicBezTo>
                <a:cubicBezTo>
                  <a:pt x="247" y="44"/>
                  <a:pt x="247" y="44"/>
                  <a:pt x="247" y="44"/>
                </a:cubicBezTo>
                <a:cubicBezTo>
                  <a:pt x="249" y="44"/>
                  <a:pt x="250" y="46"/>
                  <a:pt x="250" y="48"/>
                </a:cubicBezTo>
                <a:cubicBezTo>
                  <a:pt x="246" y="61"/>
                  <a:pt x="246" y="61"/>
                  <a:pt x="246" y="61"/>
                </a:cubicBezTo>
                <a:cubicBezTo>
                  <a:pt x="260" y="65"/>
                  <a:pt x="260" y="65"/>
                  <a:pt x="260" y="65"/>
                </a:cubicBezTo>
                <a:cubicBezTo>
                  <a:pt x="261" y="65"/>
                  <a:pt x="262" y="67"/>
                  <a:pt x="262" y="69"/>
                </a:cubicBezTo>
                <a:cubicBezTo>
                  <a:pt x="260" y="77"/>
                  <a:pt x="260" y="77"/>
                  <a:pt x="260" y="77"/>
                </a:cubicBezTo>
                <a:cubicBezTo>
                  <a:pt x="259" y="79"/>
                  <a:pt x="257" y="80"/>
                  <a:pt x="256" y="79"/>
                </a:cubicBezTo>
                <a:cubicBezTo>
                  <a:pt x="242" y="76"/>
                  <a:pt x="242" y="76"/>
                  <a:pt x="242" y="76"/>
                </a:cubicBezTo>
                <a:cubicBezTo>
                  <a:pt x="237" y="94"/>
                  <a:pt x="237" y="94"/>
                  <a:pt x="237" y="94"/>
                </a:cubicBezTo>
                <a:cubicBezTo>
                  <a:pt x="237" y="95"/>
                  <a:pt x="235" y="96"/>
                  <a:pt x="233" y="96"/>
                </a:cubicBezTo>
                <a:cubicBezTo>
                  <a:pt x="225" y="94"/>
                  <a:pt x="225" y="94"/>
                  <a:pt x="225" y="94"/>
                </a:cubicBezTo>
                <a:cubicBezTo>
                  <a:pt x="224" y="93"/>
                  <a:pt x="223" y="91"/>
                  <a:pt x="223" y="90"/>
                </a:cubicBezTo>
                <a:cubicBezTo>
                  <a:pt x="228" y="72"/>
                  <a:pt x="228" y="72"/>
                  <a:pt x="228" y="72"/>
                </a:cubicBezTo>
                <a:cubicBezTo>
                  <a:pt x="215" y="68"/>
                  <a:pt x="215" y="68"/>
                  <a:pt x="215" y="68"/>
                </a:cubicBezTo>
                <a:cubicBezTo>
                  <a:pt x="213" y="68"/>
                  <a:pt x="212" y="66"/>
                  <a:pt x="212" y="64"/>
                </a:cubicBezTo>
                <a:moveTo>
                  <a:pt x="279" y="127"/>
                </a:moveTo>
                <a:cubicBezTo>
                  <a:pt x="267" y="148"/>
                  <a:pt x="267" y="148"/>
                  <a:pt x="267" y="148"/>
                </a:cubicBezTo>
                <a:cubicBezTo>
                  <a:pt x="238" y="131"/>
                  <a:pt x="204" y="122"/>
                  <a:pt x="170" y="122"/>
                </a:cubicBezTo>
                <a:cubicBezTo>
                  <a:pt x="136" y="122"/>
                  <a:pt x="102" y="131"/>
                  <a:pt x="73" y="148"/>
                </a:cubicBezTo>
                <a:cubicBezTo>
                  <a:pt x="61" y="127"/>
                  <a:pt x="61" y="127"/>
                  <a:pt x="61" y="127"/>
                </a:cubicBezTo>
                <a:cubicBezTo>
                  <a:pt x="94" y="108"/>
                  <a:pt x="132" y="98"/>
                  <a:pt x="170" y="98"/>
                </a:cubicBezTo>
                <a:cubicBezTo>
                  <a:pt x="209" y="98"/>
                  <a:pt x="246" y="108"/>
                  <a:pt x="279" y="127"/>
                </a:cubicBezTo>
                <a:moveTo>
                  <a:pt x="267" y="88"/>
                </a:moveTo>
                <a:cubicBezTo>
                  <a:pt x="271" y="81"/>
                  <a:pt x="280" y="74"/>
                  <a:pt x="289" y="76"/>
                </a:cubicBezTo>
                <a:cubicBezTo>
                  <a:pt x="291" y="76"/>
                  <a:pt x="294" y="77"/>
                  <a:pt x="296" y="79"/>
                </a:cubicBezTo>
                <a:cubicBezTo>
                  <a:pt x="295" y="76"/>
                  <a:pt x="295" y="72"/>
                  <a:pt x="297" y="70"/>
                </a:cubicBezTo>
                <a:cubicBezTo>
                  <a:pt x="297" y="69"/>
                  <a:pt x="302" y="60"/>
                  <a:pt x="318" y="59"/>
                </a:cubicBezTo>
                <a:cubicBezTo>
                  <a:pt x="318" y="59"/>
                  <a:pt x="318" y="59"/>
                  <a:pt x="318" y="59"/>
                </a:cubicBezTo>
                <a:cubicBezTo>
                  <a:pt x="318" y="59"/>
                  <a:pt x="318" y="60"/>
                  <a:pt x="318" y="60"/>
                </a:cubicBezTo>
                <a:cubicBezTo>
                  <a:pt x="285" y="117"/>
                  <a:pt x="285" y="117"/>
                  <a:pt x="285" y="117"/>
                </a:cubicBezTo>
                <a:cubicBezTo>
                  <a:pt x="285" y="118"/>
                  <a:pt x="284" y="118"/>
                  <a:pt x="284" y="118"/>
                </a:cubicBezTo>
                <a:cubicBezTo>
                  <a:pt x="284" y="118"/>
                  <a:pt x="284" y="118"/>
                  <a:pt x="284" y="118"/>
                </a:cubicBezTo>
                <a:cubicBezTo>
                  <a:pt x="280" y="115"/>
                  <a:pt x="279" y="109"/>
                  <a:pt x="281" y="105"/>
                </a:cubicBezTo>
                <a:cubicBezTo>
                  <a:pt x="282" y="104"/>
                  <a:pt x="283" y="103"/>
                  <a:pt x="284" y="102"/>
                </a:cubicBezTo>
                <a:cubicBezTo>
                  <a:pt x="281" y="101"/>
                  <a:pt x="273" y="99"/>
                  <a:pt x="267" y="89"/>
                </a:cubicBezTo>
                <a:cubicBezTo>
                  <a:pt x="267" y="89"/>
                  <a:pt x="267" y="89"/>
                  <a:pt x="267" y="88"/>
                </a:cubicBezTo>
                <a:moveTo>
                  <a:pt x="0" y="0"/>
                </a:moveTo>
                <a:cubicBezTo>
                  <a:pt x="0" y="0"/>
                  <a:pt x="0" y="53"/>
                  <a:pt x="0" y="224"/>
                </a:cubicBezTo>
                <a:cubicBezTo>
                  <a:pt x="0" y="398"/>
                  <a:pt x="170" y="462"/>
                  <a:pt x="170" y="462"/>
                </a:cubicBezTo>
                <a:cubicBezTo>
                  <a:pt x="170" y="462"/>
                  <a:pt x="340" y="398"/>
                  <a:pt x="340" y="224"/>
                </a:cubicBezTo>
                <a:cubicBezTo>
                  <a:pt x="340" y="53"/>
                  <a:pt x="340" y="0"/>
                  <a:pt x="340" y="0"/>
                </a:cubicBezTo>
                <a:lnTo>
                  <a:pt x="0" y="0"/>
                </a:lnTo>
                <a:close/>
              </a:path>
            </a:pathLst>
          </a:custGeom>
          <a:solidFill>
            <a:srgbClr val="4365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grpSp>
        <p:nvGrpSpPr>
          <p:cNvPr id="35" name="Group 4"/>
          <p:cNvGrpSpPr>
            <a:grpSpLocks noChangeAspect="1"/>
          </p:cNvGrpSpPr>
          <p:nvPr userDrawn="1"/>
        </p:nvGrpSpPr>
        <p:grpSpPr bwMode="auto">
          <a:xfrm>
            <a:off x="3312000" y="2337323"/>
            <a:ext cx="1130642" cy="444393"/>
            <a:chOff x="1931" y="1786"/>
            <a:chExt cx="1898" cy="746"/>
          </a:xfrm>
          <a:solidFill>
            <a:schemeClr val="accent1"/>
          </a:solidFill>
        </p:grpSpPr>
        <p:sp>
          <p:nvSpPr>
            <p:cNvPr id="36" name="Freeform 5"/>
            <p:cNvSpPr>
              <a:spLocks noEditPoints="1"/>
            </p:cNvSpPr>
            <p:nvPr userDrawn="1"/>
          </p:nvSpPr>
          <p:spPr bwMode="auto">
            <a:xfrm>
              <a:off x="1931" y="2220"/>
              <a:ext cx="1896" cy="312"/>
            </a:xfrm>
            <a:custGeom>
              <a:avLst/>
              <a:gdLst>
                <a:gd name="T0" fmla="*/ 897 w 921"/>
                <a:gd name="T1" fmla="*/ 82 h 151"/>
                <a:gd name="T2" fmla="*/ 873 w 921"/>
                <a:gd name="T3" fmla="*/ 59 h 151"/>
                <a:gd name="T4" fmla="*/ 823 w 921"/>
                <a:gd name="T5" fmla="*/ 95 h 151"/>
                <a:gd name="T6" fmla="*/ 918 w 921"/>
                <a:gd name="T7" fmla="*/ 122 h 151"/>
                <a:gd name="T8" fmla="*/ 874 w 921"/>
                <a:gd name="T9" fmla="*/ 130 h 151"/>
                <a:gd name="T10" fmla="*/ 920 w 921"/>
                <a:gd name="T11" fmla="*/ 98 h 151"/>
                <a:gd name="T12" fmla="*/ 874 w 921"/>
                <a:gd name="T13" fmla="*/ 40 h 151"/>
                <a:gd name="T14" fmla="*/ 785 w 921"/>
                <a:gd name="T15" fmla="*/ 82 h 151"/>
                <a:gd name="T16" fmla="*/ 761 w 921"/>
                <a:gd name="T17" fmla="*/ 59 h 151"/>
                <a:gd name="T18" fmla="*/ 711 w 921"/>
                <a:gd name="T19" fmla="*/ 95 h 151"/>
                <a:gd name="T20" fmla="*/ 806 w 921"/>
                <a:gd name="T21" fmla="*/ 122 h 151"/>
                <a:gd name="T22" fmla="*/ 762 w 921"/>
                <a:gd name="T23" fmla="*/ 130 h 151"/>
                <a:gd name="T24" fmla="*/ 808 w 921"/>
                <a:gd name="T25" fmla="*/ 98 h 151"/>
                <a:gd name="T26" fmla="*/ 762 w 921"/>
                <a:gd name="T27" fmla="*/ 40 h 151"/>
                <a:gd name="T28" fmla="*/ 612 w 921"/>
                <a:gd name="T29" fmla="*/ 95 h 151"/>
                <a:gd name="T30" fmla="*/ 670 w 921"/>
                <a:gd name="T31" fmla="*/ 89 h 151"/>
                <a:gd name="T32" fmla="*/ 640 w 921"/>
                <a:gd name="T33" fmla="*/ 130 h 151"/>
                <a:gd name="T34" fmla="*/ 670 w 921"/>
                <a:gd name="T35" fmla="*/ 55 h 151"/>
                <a:gd name="T36" fmla="*/ 636 w 921"/>
                <a:gd name="T37" fmla="*/ 40 h 151"/>
                <a:gd name="T38" fmla="*/ 636 w 921"/>
                <a:gd name="T39" fmla="*/ 150 h 151"/>
                <a:gd name="T40" fmla="*/ 670 w 921"/>
                <a:gd name="T41" fmla="*/ 135 h 151"/>
                <a:gd name="T42" fmla="*/ 692 w 921"/>
                <a:gd name="T43" fmla="*/ 148 h 151"/>
                <a:gd name="T44" fmla="*/ 670 w 921"/>
                <a:gd name="T45" fmla="*/ 3 h 151"/>
                <a:gd name="T46" fmla="*/ 503 w 921"/>
                <a:gd name="T47" fmla="*/ 56 h 151"/>
                <a:gd name="T48" fmla="*/ 500 w 921"/>
                <a:gd name="T49" fmla="*/ 43 h 151"/>
                <a:gd name="T50" fmla="*/ 479 w 921"/>
                <a:gd name="T51" fmla="*/ 148 h 151"/>
                <a:gd name="T52" fmla="*/ 501 w 921"/>
                <a:gd name="T53" fmla="*/ 93 h 151"/>
                <a:gd name="T54" fmla="*/ 528 w 921"/>
                <a:gd name="T55" fmla="*/ 60 h 151"/>
                <a:gd name="T56" fmla="*/ 549 w 921"/>
                <a:gd name="T57" fmla="*/ 148 h 151"/>
                <a:gd name="T58" fmla="*/ 571 w 921"/>
                <a:gd name="T59" fmla="*/ 78 h 151"/>
                <a:gd name="T60" fmla="*/ 431 w 921"/>
                <a:gd name="T61" fmla="*/ 43 h 151"/>
                <a:gd name="T62" fmla="*/ 425 w 921"/>
                <a:gd name="T63" fmla="*/ 121 h 151"/>
                <a:gd name="T64" fmla="*/ 384 w 921"/>
                <a:gd name="T65" fmla="*/ 105 h 151"/>
                <a:gd name="T66" fmla="*/ 362 w 921"/>
                <a:gd name="T67" fmla="*/ 43 h 151"/>
                <a:gd name="T68" fmla="*/ 399 w 921"/>
                <a:gd name="T69" fmla="*/ 151 h 151"/>
                <a:gd name="T70" fmla="*/ 432 w 921"/>
                <a:gd name="T71" fmla="*/ 135 h 151"/>
                <a:gd name="T72" fmla="*/ 454 w 921"/>
                <a:gd name="T73" fmla="*/ 148 h 151"/>
                <a:gd name="T74" fmla="*/ 431 w 921"/>
                <a:gd name="T75" fmla="*/ 43 h 151"/>
                <a:gd name="T76" fmla="*/ 267 w 921"/>
                <a:gd name="T77" fmla="*/ 30 h 151"/>
                <a:gd name="T78" fmla="*/ 267 w 921"/>
                <a:gd name="T79" fmla="*/ 127 h 151"/>
                <a:gd name="T80" fmla="*/ 249 w 921"/>
                <a:gd name="T81" fmla="*/ 30 h 151"/>
                <a:gd name="T82" fmla="*/ 225 w 921"/>
                <a:gd name="T83" fmla="*/ 10 h 151"/>
                <a:gd name="T84" fmla="*/ 268 w 921"/>
                <a:gd name="T85" fmla="*/ 148 h 151"/>
                <a:gd name="T86" fmla="*/ 268 w 921"/>
                <a:gd name="T87" fmla="*/ 10 h 151"/>
                <a:gd name="T88" fmla="*/ 175 w 921"/>
                <a:gd name="T89" fmla="*/ 28 h 151"/>
                <a:gd name="T90" fmla="*/ 161 w 921"/>
                <a:gd name="T91" fmla="*/ 7 h 151"/>
                <a:gd name="T92" fmla="*/ 124 w 921"/>
                <a:gd name="T93" fmla="*/ 49 h 151"/>
                <a:gd name="T94" fmla="*/ 108 w 921"/>
                <a:gd name="T95" fmla="*/ 66 h 151"/>
                <a:gd name="T96" fmla="*/ 124 w 921"/>
                <a:gd name="T97" fmla="*/ 148 h 151"/>
                <a:gd name="T98" fmla="*/ 145 w 921"/>
                <a:gd name="T99" fmla="*/ 66 h 151"/>
                <a:gd name="T100" fmla="*/ 171 w 921"/>
                <a:gd name="T101" fmla="*/ 49 h 151"/>
                <a:gd name="T102" fmla="*/ 145 w 921"/>
                <a:gd name="T103" fmla="*/ 47 h 151"/>
                <a:gd name="T104" fmla="*/ 76 w 921"/>
                <a:gd name="T105" fmla="*/ 98 h 151"/>
                <a:gd name="T106" fmla="*/ 21 w 921"/>
                <a:gd name="T107" fmla="*/ 98 h 151"/>
                <a:gd name="T108" fmla="*/ 76 w 921"/>
                <a:gd name="T109" fmla="*/ 98 h 151"/>
                <a:gd name="T110" fmla="*/ 48 w 921"/>
                <a:gd name="T111" fmla="*/ 46 h 151"/>
                <a:gd name="T112" fmla="*/ 48 w 921"/>
                <a:gd name="T113" fmla="*/ 15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1" h="151">
                  <a:moveTo>
                    <a:pt x="873" y="59"/>
                  </a:moveTo>
                  <a:cubicBezTo>
                    <a:pt x="887" y="59"/>
                    <a:pt x="896" y="68"/>
                    <a:pt x="897" y="82"/>
                  </a:cubicBezTo>
                  <a:cubicBezTo>
                    <a:pt x="846" y="82"/>
                    <a:pt x="846" y="82"/>
                    <a:pt x="846" y="82"/>
                  </a:cubicBezTo>
                  <a:cubicBezTo>
                    <a:pt x="849" y="68"/>
                    <a:pt x="859" y="59"/>
                    <a:pt x="873" y="59"/>
                  </a:cubicBezTo>
                  <a:moveTo>
                    <a:pt x="874" y="40"/>
                  </a:moveTo>
                  <a:cubicBezTo>
                    <a:pt x="843" y="40"/>
                    <a:pt x="823" y="62"/>
                    <a:pt x="823" y="95"/>
                  </a:cubicBezTo>
                  <a:cubicBezTo>
                    <a:pt x="823" y="129"/>
                    <a:pt x="844" y="150"/>
                    <a:pt x="874" y="150"/>
                  </a:cubicBezTo>
                  <a:cubicBezTo>
                    <a:pt x="895" y="150"/>
                    <a:pt x="913" y="137"/>
                    <a:pt x="918" y="122"/>
                  </a:cubicBezTo>
                  <a:cubicBezTo>
                    <a:pt x="899" y="112"/>
                    <a:pt x="899" y="112"/>
                    <a:pt x="899" y="112"/>
                  </a:cubicBezTo>
                  <a:cubicBezTo>
                    <a:pt x="895" y="125"/>
                    <a:pt x="885" y="130"/>
                    <a:pt x="874" y="130"/>
                  </a:cubicBezTo>
                  <a:cubicBezTo>
                    <a:pt x="858" y="130"/>
                    <a:pt x="847" y="119"/>
                    <a:pt x="845" y="98"/>
                  </a:cubicBezTo>
                  <a:cubicBezTo>
                    <a:pt x="920" y="98"/>
                    <a:pt x="920" y="98"/>
                    <a:pt x="920" y="98"/>
                  </a:cubicBezTo>
                  <a:cubicBezTo>
                    <a:pt x="920" y="92"/>
                    <a:pt x="920" y="92"/>
                    <a:pt x="920" y="92"/>
                  </a:cubicBezTo>
                  <a:cubicBezTo>
                    <a:pt x="921" y="63"/>
                    <a:pt x="903" y="40"/>
                    <a:pt x="874" y="40"/>
                  </a:cubicBezTo>
                  <a:moveTo>
                    <a:pt x="761" y="59"/>
                  </a:moveTo>
                  <a:cubicBezTo>
                    <a:pt x="775" y="59"/>
                    <a:pt x="784" y="68"/>
                    <a:pt x="785" y="82"/>
                  </a:cubicBezTo>
                  <a:cubicBezTo>
                    <a:pt x="734" y="82"/>
                    <a:pt x="734" y="82"/>
                    <a:pt x="734" y="82"/>
                  </a:cubicBezTo>
                  <a:cubicBezTo>
                    <a:pt x="737" y="68"/>
                    <a:pt x="747" y="59"/>
                    <a:pt x="761" y="59"/>
                  </a:cubicBezTo>
                  <a:moveTo>
                    <a:pt x="762" y="40"/>
                  </a:moveTo>
                  <a:cubicBezTo>
                    <a:pt x="731" y="40"/>
                    <a:pt x="711" y="62"/>
                    <a:pt x="711" y="95"/>
                  </a:cubicBezTo>
                  <a:cubicBezTo>
                    <a:pt x="711" y="129"/>
                    <a:pt x="733" y="150"/>
                    <a:pt x="762" y="150"/>
                  </a:cubicBezTo>
                  <a:cubicBezTo>
                    <a:pt x="784" y="150"/>
                    <a:pt x="801" y="137"/>
                    <a:pt x="806" y="122"/>
                  </a:cubicBezTo>
                  <a:cubicBezTo>
                    <a:pt x="787" y="112"/>
                    <a:pt x="787" y="112"/>
                    <a:pt x="787" y="112"/>
                  </a:cubicBezTo>
                  <a:cubicBezTo>
                    <a:pt x="783" y="125"/>
                    <a:pt x="773" y="130"/>
                    <a:pt x="762" y="130"/>
                  </a:cubicBezTo>
                  <a:cubicBezTo>
                    <a:pt x="746" y="130"/>
                    <a:pt x="735" y="119"/>
                    <a:pt x="733" y="98"/>
                  </a:cubicBezTo>
                  <a:cubicBezTo>
                    <a:pt x="808" y="98"/>
                    <a:pt x="808" y="98"/>
                    <a:pt x="808" y="98"/>
                  </a:cubicBezTo>
                  <a:cubicBezTo>
                    <a:pt x="808" y="92"/>
                    <a:pt x="808" y="92"/>
                    <a:pt x="808" y="92"/>
                  </a:cubicBezTo>
                  <a:cubicBezTo>
                    <a:pt x="809" y="63"/>
                    <a:pt x="792" y="40"/>
                    <a:pt x="762" y="40"/>
                  </a:cubicBezTo>
                  <a:moveTo>
                    <a:pt x="640" y="130"/>
                  </a:moveTo>
                  <a:cubicBezTo>
                    <a:pt x="623" y="130"/>
                    <a:pt x="612" y="117"/>
                    <a:pt x="612" y="95"/>
                  </a:cubicBezTo>
                  <a:cubicBezTo>
                    <a:pt x="612" y="72"/>
                    <a:pt x="623" y="60"/>
                    <a:pt x="640" y="60"/>
                  </a:cubicBezTo>
                  <a:cubicBezTo>
                    <a:pt x="656" y="60"/>
                    <a:pt x="668" y="70"/>
                    <a:pt x="670" y="89"/>
                  </a:cubicBezTo>
                  <a:cubicBezTo>
                    <a:pt x="670" y="100"/>
                    <a:pt x="670" y="100"/>
                    <a:pt x="670" y="100"/>
                  </a:cubicBezTo>
                  <a:cubicBezTo>
                    <a:pt x="668" y="120"/>
                    <a:pt x="656" y="130"/>
                    <a:pt x="640" y="130"/>
                  </a:cubicBezTo>
                  <a:moveTo>
                    <a:pt x="670" y="3"/>
                  </a:moveTo>
                  <a:cubicBezTo>
                    <a:pt x="670" y="55"/>
                    <a:pt x="670" y="55"/>
                    <a:pt x="670" y="55"/>
                  </a:cubicBezTo>
                  <a:cubicBezTo>
                    <a:pt x="668" y="55"/>
                    <a:pt x="668" y="55"/>
                    <a:pt x="668" y="55"/>
                  </a:cubicBezTo>
                  <a:cubicBezTo>
                    <a:pt x="662" y="46"/>
                    <a:pt x="652" y="40"/>
                    <a:pt x="636" y="40"/>
                  </a:cubicBezTo>
                  <a:cubicBezTo>
                    <a:pt x="611" y="40"/>
                    <a:pt x="589" y="60"/>
                    <a:pt x="589" y="95"/>
                  </a:cubicBezTo>
                  <a:cubicBezTo>
                    <a:pt x="589" y="129"/>
                    <a:pt x="611" y="150"/>
                    <a:pt x="636" y="150"/>
                  </a:cubicBezTo>
                  <a:cubicBezTo>
                    <a:pt x="652" y="150"/>
                    <a:pt x="662" y="143"/>
                    <a:pt x="668" y="135"/>
                  </a:cubicBezTo>
                  <a:cubicBezTo>
                    <a:pt x="670" y="135"/>
                    <a:pt x="670" y="135"/>
                    <a:pt x="670" y="135"/>
                  </a:cubicBezTo>
                  <a:cubicBezTo>
                    <a:pt x="670" y="148"/>
                    <a:pt x="670" y="148"/>
                    <a:pt x="670" y="148"/>
                  </a:cubicBezTo>
                  <a:cubicBezTo>
                    <a:pt x="692" y="148"/>
                    <a:pt x="692" y="148"/>
                    <a:pt x="692" y="148"/>
                  </a:cubicBezTo>
                  <a:cubicBezTo>
                    <a:pt x="692" y="0"/>
                    <a:pt x="692" y="0"/>
                    <a:pt x="692" y="0"/>
                  </a:cubicBezTo>
                  <a:lnTo>
                    <a:pt x="670" y="3"/>
                  </a:lnTo>
                  <a:close/>
                  <a:moveTo>
                    <a:pt x="534" y="40"/>
                  </a:moveTo>
                  <a:cubicBezTo>
                    <a:pt x="520" y="40"/>
                    <a:pt x="508" y="47"/>
                    <a:pt x="503" y="56"/>
                  </a:cubicBezTo>
                  <a:cubicBezTo>
                    <a:pt x="501" y="56"/>
                    <a:pt x="501" y="56"/>
                    <a:pt x="501" y="56"/>
                  </a:cubicBezTo>
                  <a:cubicBezTo>
                    <a:pt x="500" y="43"/>
                    <a:pt x="500" y="43"/>
                    <a:pt x="500" y="43"/>
                  </a:cubicBezTo>
                  <a:cubicBezTo>
                    <a:pt x="479" y="43"/>
                    <a:pt x="479" y="43"/>
                    <a:pt x="479" y="43"/>
                  </a:cubicBezTo>
                  <a:cubicBezTo>
                    <a:pt x="479" y="148"/>
                    <a:pt x="479" y="148"/>
                    <a:pt x="479" y="148"/>
                  </a:cubicBezTo>
                  <a:cubicBezTo>
                    <a:pt x="501" y="148"/>
                    <a:pt x="501" y="148"/>
                    <a:pt x="501" y="148"/>
                  </a:cubicBezTo>
                  <a:cubicBezTo>
                    <a:pt x="501" y="93"/>
                    <a:pt x="501" y="93"/>
                    <a:pt x="501" y="93"/>
                  </a:cubicBezTo>
                  <a:cubicBezTo>
                    <a:pt x="501" y="82"/>
                    <a:pt x="504" y="74"/>
                    <a:pt x="508" y="69"/>
                  </a:cubicBezTo>
                  <a:cubicBezTo>
                    <a:pt x="513" y="63"/>
                    <a:pt x="521" y="60"/>
                    <a:pt x="528" y="60"/>
                  </a:cubicBezTo>
                  <a:cubicBezTo>
                    <a:pt x="542" y="60"/>
                    <a:pt x="549" y="67"/>
                    <a:pt x="549" y="86"/>
                  </a:cubicBezTo>
                  <a:cubicBezTo>
                    <a:pt x="549" y="148"/>
                    <a:pt x="549" y="148"/>
                    <a:pt x="549" y="148"/>
                  </a:cubicBezTo>
                  <a:cubicBezTo>
                    <a:pt x="571" y="148"/>
                    <a:pt x="571" y="148"/>
                    <a:pt x="571" y="148"/>
                  </a:cubicBezTo>
                  <a:cubicBezTo>
                    <a:pt x="571" y="78"/>
                    <a:pt x="571" y="78"/>
                    <a:pt x="571" y="78"/>
                  </a:cubicBezTo>
                  <a:cubicBezTo>
                    <a:pt x="571" y="49"/>
                    <a:pt x="554" y="40"/>
                    <a:pt x="534" y="40"/>
                  </a:cubicBezTo>
                  <a:moveTo>
                    <a:pt x="431" y="43"/>
                  </a:moveTo>
                  <a:cubicBezTo>
                    <a:pt x="431" y="97"/>
                    <a:pt x="431" y="97"/>
                    <a:pt x="431" y="97"/>
                  </a:cubicBezTo>
                  <a:cubicBezTo>
                    <a:pt x="431" y="109"/>
                    <a:pt x="429" y="116"/>
                    <a:pt x="425" y="121"/>
                  </a:cubicBezTo>
                  <a:cubicBezTo>
                    <a:pt x="420" y="127"/>
                    <a:pt x="412" y="130"/>
                    <a:pt x="404" y="130"/>
                  </a:cubicBezTo>
                  <a:cubicBezTo>
                    <a:pt x="391" y="130"/>
                    <a:pt x="384" y="123"/>
                    <a:pt x="384" y="105"/>
                  </a:cubicBezTo>
                  <a:cubicBezTo>
                    <a:pt x="384" y="43"/>
                    <a:pt x="384" y="43"/>
                    <a:pt x="384" y="43"/>
                  </a:cubicBezTo>
                  <a:cubicBezTo>
                    <a:pt x="362" y="43"/>
                    <a:pt x="362" y="43"/>
                    <a:pt x="362" y="43"/>
                  </a:cubicBezTo>
                  <a:cubicBezTo>
                    <a:pt x="362" y="113"/>
                    <a:pt x="362" y="113"/>
                    <a:pt x="362" y="113"/>
                  </a:cubicBezTo>
                  <a:cubicBezTo>
                    <a:pt x="362" y="141"/>
                    <a:pt x="379" y="151"/>
                    <a:pt x="399" y="151"/>
                  </a:cubicBezTo>
                  <a:cubicBezTo>
                    <a:pt x="413" y="151"/>
                    <a:pt x="425" y="143"/>
                    <a:pt x="430" y="135"/>
                  </a:cubicBezTo>
                  <a:cubicBezTo>
                    <a:pt x="432" y="135"/>
                    <a:pt x="432" y="135"/>
                    <a:pt x="432" y="135"/>
                  </a:cubicBezTo>
                  <a:cubicBezTo>
                    <a:pt x="433" y="148"/>
                    <a:pt x="433" y="148"/>
                    <a:pt x="433" y="148"/>
                  </a:cubicBezTo>
                  <a:cubicBezTo>
                    <a:pt x="454" y="148"/>
                    <a:pt x="454" y="148"/>
                    <a:pt x="454" y="148"/>
                  </a:cubicBezTo>
                  <a:cubicBezTo>
                    <a:pt x="454" y="43"/>
                    <a:pt x="454" y="43"/>
                    <a:pt x="454" y="43"/>
                  </a:cubicBezTo>
                  <a:lnTo>
                    <a:pt x="431" y="43"/>
                  </a:lnTo>
                  <a:close/>
                  <a:moveTo>
                    <a:pt x="249" y="30"/>
                  </a:moveTo>
                  <a:cubicBezTo>
                    <a:pt x="267" y="30"/>
                    <a:pt x="267" y="30"/>
                    <a:pt x="267" y="30"/>
                  </a:cubicBezTo>
                  <a:cubicBezTo>
                    <a:pt x="305" y="30"/>
                    <a:pt x="318" y="47"/>
                    <a:pt x="318" y="78"/>
                  </a:cubicBezTo>
                  <a:cubicBezTo>
                    <a:pt x="318" y="110"/>
                    <a:pt x="305" y="127"/>
                    <a:pt x="267" y="127"/>
                  </a:cubicBezTo>
                  <a:cubicBezTo>
                    <a:pt x="249" y="127"/>
                    <a:pt x="249" y="127"/>
                    <a:pt x="249" y="127"/>
                  </a:cubicBezTo>
                  <a:lnTo>
                    <a:pt x="249" y="30"/>
                  </a:lnTo>
                  <a:close/>
                  <a:moveTo>
                    <a:pt x="268" y="10"/>
                  </a:moveTo>
                  <a:cubicBezTo>
                    <a:pt x="225" y="10"/>
                    <a:pt x="225" y="10"/>
                    <a:pt x="225" y="10"/>
                  </a:cubicBezTo>
                  <a:cubicBezTo>
                    <a:pt x="225" y="148"/>
                    <a:pt x="225" y="148"/>
                    <a:pt x="225" y="148"/>
                  </a:cubicBezTo>
                  <a:cubicBezTo>
                    <a:pt x="268" y="148"/>
                    <a:pt x="268" y="148"/>
                    <a:pt x="268" y="148"/>
                  </a:cubicBezTo>
                  <a:cubicBezTo>
                    <a:pt x="319" y="148"/>
                    <a:pt x="342" y="121"/>
                    <a:pt x="342" y="78"/>
                  </a:cubicBezTo>
                  <a:cubicBezTo>
                    <a:pt x="342" y="36"/>
                    <a:pt x="319" y="10"/>
                    <a:pt x="268" y="10"/>
                  </a:cubicBezTo>
                  <a:moveTo>
                    <a:pt x="163" y="26"/>
                  </a:moveTo>
                  <a:cubicBezTo>
                    <a:pt x="167" y="26"/>
                    <a:pt x="172" y="27"/>
                    <a:pt x="175" y="28"/>
                  </a:cubicBezTo>
                  <a:cubicBezTo>
                    <a:pt x="175" y="8"/>
                    <a:pt x="175" y="8"/>
                    <a:pt x="175" y="8"/>
                  </a:cubicBezTo>
                  <a:cubicBezTo>
                    <a:pt x="171" y="7"/>
                    <a:pt x="167" y="7"/>
                    <a:pt x="161" y="7"/>
                  </a:cubicBezTo>
                  <a:cubicBezTo>
                    <a:pt x="143" y="7"/>
                    <a:pt x="124" y="15"/>
                    <a:pt x="124" y="45"/>
                  </a:cubicBezTo>
                  <a:cubicBezTo>
                    <a:pt x="124" y="49"/>
                    <a:pt x="124" y="49"/>
                    <a:pt x="124" y="49"/>
                  </a:cubicBezTo>
                  <a:cubicBezTo>
                    <a:pt x="108" y="49"/>
                    <a:pt x="108" y="49"/>
                    <a:pt x="108" y="49"/>
                  </a:cubicBezTo>
                  <a:cubicBezTo>
                    <a:pt x="108" y="66"/>
                    <a:pt x="108" y="66"/>
                    <a:pt x="108" y="66"/>
                  </a:cubicBezTo>
                  <a:cubicBezTo>
                    <a:pt x="124" y="66"/>
                    <a:pt x="124" y="66"/>
                    <a:pt x="124" y="66"/>
                  </a:cubicBezTo>
                  <a:cubicBezTo>
                    <a:pt x="124" y="148"/>
                    <a:pt x="124" y="148"/>
                    <a:pt x="124" y="148"/>
                  </a:cubicBezTo>
                  <a:cubicBezTo>
                    <a:pt x="145" y="148"/>
                    <a:pt x="145" y="148"/>
                    <a:pt x="145" y="148"/>
                  </a:cubicBezTo>
                  <a:cubicBezTo>
                    <a:pt x="145" y="66"/>
                    <a:pt x="145" y="66"/>
                    <a:pt x="145" y="66"/>
                  </a:cubicBezTo>
                  <a:cubicBezTo>
                    <a:pt x="171" y="66"/>
                    <a:pt x="171" y="66"/>
                    <a:pt x="171" y="66"/>
                  </a:cubicBezTo>
                  <a:cubicBezTo>
                    <a:pt x="171" y="49"/>
                    <a:pt x="171" y="49"/>
                    <a:pt x="171" y="49"/>
                  </a:cubicBezTo>
                  <a:cubicBezTo>
                    <a:pt x="145" y="49"/>
                    <a:pt x="145" y="49"/>
                    <a:pt x="145" y="49"/>
                  </a:cubicBezTo>
                  <a:cubicBezTo>
                    <a:pt x="145" y="47"/>
                    <a:pt x="145" y="47"/>
                    <a:pt x="145" y="47"/>
                  </a:cubicBezTo>
                  <a:cubicBezTo>
                    <a:pt x="145" y="33"/>
                    <a:pt x="151" y="26"/>
                    <a:pt x="163" y="26"/>
                  </a:cubicBezTo>
                  <a:moveTo>
                    <a:pt x="76" y="98"/>
                  </a:moveTo>
                  <a:cubicBezTo>
                    <a:pt x="76" y="119"/>
                    <a:pt x="66" y="131"/>
                    <a:pt x="48" y="131"/>
                  </a:cubicBezTo>
                  <a:cubicBezTo>
                    <a:pt x="32" y="131"/>
                    <a:pt x="21" y="119"/>
                    <a:pt x="21" y="98"/>
                  </a:cubicBezTo>
                  <a:cubicBezTo>
                    <a:pt x="21" y="77"/>
                    <a:pt x="32" y="64"/>
                    <a:pt x="48" y="64"/>
                  </a:cubicBezTo>
                  <a:cubicBezTo>
                    <a:pt x="66" y="64"/>
                    <a:pt x="76" y="77"/>
                    <a:pt x="76" y="98"/>
                  </a:cubicBezTo>
                  <a:moveTo>
                    <a:pt x="97" y="98"/>
                  </a:moveTo>
                  <a:cubicBezTo>
                    <a:pt x="97" y="66"/>
                    <a:pt x="77" y="46"/>
                    <a:pt x="48" y="46"/>
                  </a:cubicBezTo>
                  <a:cubicBezTo>
                    <a:pt x="20" y="46"/>
                    <a:pt x="0" y="66"/>
                    <a:pt x="0" y="98"/>
                  </a:cubicBezTo>
                  <a:cubicBezTo>
                    <a:pt x="0" y="130"/>
                    <a:pt x="20" y="150"/>
                    <a:pt x="48" y="150"/>
                  </a:cubicBezTo>
                  <a:cubicBezTo>
                    <a:pt x="77" y="150"/>
                    <a:pt x="97" y="130"/>
                    <a:pt x="97" y="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6"/>
            <p:cNvSpPr>
              <a:spLocks noEditPoints="1"/>
            </p:cNvSpPr>
            <p:nvPr userDrawn="1"/>
          </p:nvSpPr>
          <p:spPr bwMode="auto">
            <a:xfrm>
              <a:off x="1937" y="1786"/>
              <a:ext cx="1892" cy="395"/>
            </a:xfrm>
            <a:custGeom>
              <a:avLst/>
              <a:gdLst>
                <a:gd name="T0" fmla="*/ 895 w 919"/>
                <a:gd name="T1" fmla="*/ 46 h 191"/>
                <a:gd name="T2" fmla="*/ 840 w 919"/>
                <a:gd name="T3" fmla="*/ 46 h 191"/>
                <a:gd name="T4" fmla="*/ 855 w 919"/>
                <a:gd name="T5" fmla="*/ 152 h 191"/>
                <a:gd name="T6" fmla="*/ 864 w 919"/>
                <a:gd name="T7" fmla="*/ 191 h 191"/>
                <a:gd name="T8" fmla="*/ 910 w 919"/>
                <a:gd name="T9" fmla="*/ 68 h 191"/>
                <a:gd name="T10" fmla="*/ 780 w 919"/>
                <a:gd name="T11" fmla="*/ 111 h 191"/>
                <a:gd name="T12" fmla="*/ 805 w 919"/>
                <a:gd name="T13" fmla="*/ 65 h 191"/>
                <a:gd name="T14" fmla="*/ 780 w 919"/>
                <a:gd name="T15" fmla="*/ 46 h 191"/>
                <a:gd name="T16" fmla="*/ 757 w 919"/>
                <a:gd name="T17" fmla="*/ 20 h 191"/>
                <a:gd name="T18" fmla="*/ 743 w 919"/>
                <a:gd name="T19" fmla="*/ 46 h 191"/>
                <a:gd name="T20" fmla="*/ 757 w 919"/>
                <a:gd name="T21" fmla="*/ 65 h 191"/>
                <a:gd name="T22" fmla="*/ 795 w 919"/>
                <a:gd name="T23" fmla="*/ 153 h 191"/>
                <a:gd name="T24" fmla="*/ 811 w 919"/>
                <a:gd name="T25" fmla="*/ 130 h 191"/>
                <a:gd name="T26" fmla="*/ 780 w 919"/>
                <a:gd name="T27" fmla="*/ 111 h 191"/>
                <a:gd name="T28" fmla="*/ 702 w 919"/>
                <a:gd name="T29" fmla="*/ 46 h 191"/>
                <a:gd name="T30" fmla="*/ 725 w 919"/>
                <a:gd name="T31" fmla="*/ 151 h 191"/>
                <a:gd name="T32" fmla="*/ 728 w 919"/>
                <a:gd name="T33" fmla="*/ 15 h 191"/>
                <a:gd name="T34" fmla="*/ 699 w 919"/>
                <a:gd name="T35" fmla="*/ 15 h 191"/>
                <a:gd name="T36" fmla="*/ 728 w 919"/>
                <a:gd name="T37" fmla="*/ 15 h 191"/>
                <a:gd name="T38" fmla="*/ 596 w 919"/>
                <a:gd name="T39" fmla="*/ 133 h 191"/>
                <a:gd name="T40" fmla="*/ 679 w 919"/>
                <a:gd name="T41" fmla="*/ 120 h 191"/>
                <a:gd name="T42" fmla="*/ 622 w 919"/>
                <a:gd name="T43" fmla="*/ 73 h 191"/>
                <a:gd name="T44" fmla="*/ 667 w 919"/>
                <a:gd name="T45" fmla="*/ 76 h 191"/>
                <a:gd name="T46" fmla="*/ 638 w 919"/>
                <a:gd name="T47" fmla="*/ 43 h 191"/>
                <a:gd name="T48" fmla="*/ 635 w 919"/>
                <a:gd name="T49" fmla="*/ 107 h 191"/>
                <a:gd name="T50" fmla="*/ 638 w 919"/>
                <a:gd name="T51" fmla="*/ 135 h 191"/>
                <a:gd name="T52" fmla="*/ 581 w 919"/>
                <a:gd name="T53" fmla="*/ 44 h 191"/>
                <a:gd name="T54" fmla="*/ 551 w 919"/>
                <a:gd name="T55" fmla="*/ 62 h 191"/>
                <a:gd name="T56" fmla="*/ 529 w 919"/>
                <a:gd name="T57" fmla="*/ 47 h 191"/>
                <a:gd name="T58" fmla="*/ 552 w 919"/>
                <a:gd name="T59" fmla="*/ 151 h 191"/>
                <a:gd name="T60" fmla="*/ 578 w 919"/>
                <a:gd name="T61" fmla="*/ 65 h 191"/>
                <a:gd name="T62" fmla="*/ 588 w 919"/>
                <a:gd name="T63" fmla="*/ 44 h 191"/>
                <a:gd name="T64" fmla="*/ 460 w 919"/>
                <a:gd name="T65" fmla="*/ 63 h 191"/>
                <a:gd name="T66" fmla="*/ 433 w 919"/>
                <a:gd name="T67" fmla="*/ 86 h 191"/>
                <a:gd name="T68" fmla="*/ 460 w 919"/>
                <a:gd name="T69" fmla="*/ 43 h 191"/>
                <a:gd name="T70" fmla="*/ 461 w 919"/>
                <a:gd name="T71" fmla="*/ 153 h 191"/>
                <a:gd name="T72" fmla="*/ 486 w 919"/>
                <a:gd name="T73" fmla="*/ 116 h 191"/>
                <a:gd name="T74" fmla="*/ 432 w 919"/>
                <a:gd name="T75" fmla="*/ 102 h 191"/>
                <a:gd name="T76" fmla="*/ 507 w 919"/>
                <a:gd name="T77" fmla="*/ 96 h 191"/>
                <a:gd name="T78" fmla="*/ 378 w 919"/>
                <a:gd name="T79" fmla="*/ 46 h 191"/>
                <a:gd name="T80" fmla="*/ 324 w 919"/>
                <a:gd name="T81" fmla="*/ 46 h 191"/>
                <a:gd name="T82" fmla="*/ 338 w 919"/>
                <a:gd name="T83" fmla="*/ 151 h 191"/>
                <a:gd name="T84" fmla="*/ 402 w 919"/>
                <a:gd name="T85" fmla="*/ 46 h 191"/>
                <a:gd name="T86" fmla="*/ 281 w 919"/>
                <a:gd name="T87" fmla="*/ 46 h 191"/>
                <a:gd name="T88" fmla="*/ 258 w 919"/>
                <a:gd name="T89" fmla="*/ 151 h 191"/>
                <a:gd name="T90" fmla="*/ 281 w 919"/>
                <a:gd name="T91" fmla="*/ 46 h 191"/>
                <a:gd name="T92" fmla="*/ 269 w 919"/>
                <a:gd name="T93" fmla="*/ 0 h 191"/>
                <a:gd name="T94" fmla="*/ 269 w 919"/>
                <a:gd name="T95" fmla="*/ 29 h 191"/>
                <a:gd name="T96" fmla="*/ 193 w 919"/>
                <a:gd name="T97" fmla="*/ 43 h 191"/>
                <a:gd name="T98" fmla="*/ 160 w 919"/>
                <a:gd name="T99" fmla="*/ 60 h 191"/>
                <a:gd name="T100" fmla="*/ 138 w 919"/>
                <a:gd name="T101" fmla="*/ 46 h 191"/>
                <a:gd name="T102" fmla="*/ 161 w 919"/>
                <a:gd name="T103" fmla="*/ 151 h 191"/>
                <a:gd name="T104" fmla="*/ 167 w 919"/>
                <a:gd name="T105" fmla="*/ 73 h 191"/>
                <a:gd name="T106" fmla="*/ 208 w 919"/>
                <a:gd name="T107" fmla="*/ 89 h 191"/>
                <a:gd name="T108" fmla="*/ 230 w 919"/>
                <a:gd name="T109" fmla="*/ 151 h 191"/>
                <a:gd name="T110" fmla="*/ 193 w 919"/>
                <a:gd name="T111" fmla="*/ 43 h 191"/>
                <a:gd name="T112" fmla="*/ 24 w 919"/>
                <a:gd name="T113" fmla="*/ 14 h 191"/>
                <a:gd name="T114" fmla="*/ 0 w 919"/>
                <a:gd name="T115" fmla="*/ 96 h 191"/>
                <a:gd name="T116" fmla="*/ 111 w 919"/>
                <a:gd name="T117" fmla="*/ 96 h 191"/>
                <a:gd name="T118" fmla="*/ 87 w 919"/>
                <a:gd name="T119" fmla="*/ 14 h 191"/>
                <a:gd name="T120" fmla="*/ 55 w 919"/>
                <a:gd name="T121" fmla="*/ 134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19" h="191">
                  <a:moveTo>
                    <a:pt x="919" y="46"/>
                  </a:moveTo>
                  <a:cubicBezTo>
                    <a:pt x="895" y="46"/>
                    <a:pt x="895" y="46"/>
                    <a:pt x="895" y="46"/>
                  </a:cubicBezTo>
                  <a:cubicBezTo>
                    <a:pt x="867" y="127"/>
                    <a:pt x="867" y="127"/>
                    <a:pt x="867" y="127"/>
                  </a:cubicBezTo>
                  <a:cubicBezTo>
                    <a:pt x="840" y="46"/>
                    <a:pt x="840" y="46"/>
                    <a:pt x="840" y="46"/>
                  </a:cubicBezTo>
                  <a:cubicBezTo>
                    <a:pt x="814" y="46"/>
                    <a:pt x="814" y="46"/>
                    <a:pt x="814" y="46"/>
                  </a:cubicBezTo>
                  <a:cubicBezTo>
                    <a:pt x="855" y="152"/>
                    <a:pt x="855" y="152"/>
                    <a:pt x="855" y="152"/>
                  </a:cubicBezTo>
                  <a:cubicBezTo>
                    <a:pt x="840" y="191"/>
                    <a:pt x="840" y="191"/>
                    <a:pt x="840" y="191"/>
                  </a:cubicBezTo>
                  <a:cubicBezTo>
                    <a:pt x="864" y="191"/>
                    <a:pt x="864" y="191"/>
                    <a:pt x="864" y="191"/>
                  </a:cubicBezTo>
                  <a:cubicBezTo>
                    <a:pt x="911" y="68"/>
                    <a:pt x="911" y="68"/>
                    <a:pt x="911" y="68"/>
                  </a:cubicBezTo>
                  <a:cubicBezTo>
                    <a:pt x="910" y="68"/>
                    <a:pt x="910" y="68"/>
                    <a:pt x="910" y="68"/>
                  </a:cubicBezTo>
                  <a:lnTo>
                    <a:pt x="919" y="46"/>
                  </a:lnTo>
                  <a:close/>
                  <a:moveTo>
                    <a:pt x="780" y="111"/>
                  </a:moveTo>
                  <a:cubicBezTo>
                    <a:pt x="780" y="65"/>
                    <a:pt x="780" y="65"/>
                    <a:pt x="780" y="65"/>
                  </a:cubicBezTo>
                  <a:cubicBezTo>
                    <a:pt x="805" y="65"/>
                    <a:pt x="805" y="65"/>
                    <a:pt x="805" y="65"/>
                  </a:cubicBezTo>
                  <a:cubicBezTo>
                    <a:pt x="805" y="46"/>
                    <a:pt x="805" y="46"/>
                    <a:pt x="805" y="46"/>
                  </a:cubicBezTo>
                  <a:cubicBezTo>
                    <a:pt x="780" y="46"/>
                    <a:pt x="780" y="46"/>
                    <a:pt x="780" y="46"/>
                  </a:cubicBezTo>
                  <a:cubicBezTo>
                    <a:pt x="780" y="17"/>
                    <a:pt x="780" y="17"/>
                    <a:pt x="780" y="17"/>
                  </a:cubicBezTo>
                  <a:cubicBezTo>
                    <a:pt x="757" y="20"/>
                    <a:pt x="757" y="20"/>
                    <a:pt x="757" y="20"/>
                  </a:cubicBezTo>
                  <a:cubicBezTo>
                    <a:pt x="757" y="46"/>
                    <a:pt x="757" y="46"/>
                    <a:pt x="757" y="46"/>
                  </a:cubicBezTo>
                  <a:cubicBezTo>
                    <a:pt x="743" y="46"/>
                    <a:pt x="743" y="46"/>
                    <a:pt x="743" y="46"/>
                  </a:cubicBezTo>
                  <a:cubicBezTo>
                    <a:pt x="743" y="65"/>
                    <a:pt x="743" y="65"/>
                    <a:pt x="743" y="65"/>
                  </a:cubicBezTo>
                  <a:cubicBezTo>
                    <a:pt x="757" y="65"/>
                    <a:pt x="757" y="65"/>
                    <a:pt x="757" y="65"/>
                  </a:cubicBezTo>
                  <a:cubicBezTo>
                    <a:pt x="757" y="113"/>
                    <a:pt x="757" y="113"/>
                    <a:pt x="757" y="113"/>
                  </a:cubicBezTo>
                  <a:cubicBezTo>
                    <a:pt x="757" y="144"/>
                    <a:pt x="777" y="153"/>
                    <a:pt x="795" y="153"/>
                  </a:cubicBezTo>
                  <a:cubicBezTo>
                    <a:pt x="802" y="153"/>
                    <a:pt x="807" y="152"/>
                    <a:pt x="811" y="151"/>
                  </a:cubicBezTo>
                  <a:cubicBezTo>
                    <a:pt x="811" y="130"/>
                    <a:pt x="811" y="130"/>
                    <a:pt x="811" y="130"/>
                  </a:cubicBezTo>
                  <a:cubicBezTo>
                    <a:pt x="807" y="131"/>
                    <a:pt x="802" y="132"/>
                    <a:pt x="798" y="132"/>
                  </a:cubicBezTo>
                  <a:cubicBezTo>
                    <a:pt x="786" y="132"/>
                    <a:pt x="780" y="125"/>
                    <a:pt x="780" y="111"/>
                  </a:cubicBezTo>
                  <a:moveTo>
                    <a:pt x="725" y="46"/>
                  </a:moveTo>
                  <a:cubicBezTo>
                    <a:pt x="702" y="46"/>
                    <a:pt x="702" y="46"/>
                    <a:pt x="702" y="46"/>
                  </a:cubicBezTo>
                  <a:cubicBezTo>
                    <a:pt x="702" y="151"/>
                    <a:pt x="702" y="151"/>
                    <a:pt x="702" y="151"/>
                  </a:cubicBezTo>
                  <a:cubicBezTo>
                    <a:pt x="725" y="151"/>
                    <a:pt x="725" y="151"/>
                    <a:pt x="725" y="151"/>
                  </a:cubicBezTo>
                  <a:lnTo>
                    <a:pt x="725" y="46"/>
                  </a:lnTo>
                  <a:close/>
                  <a:moveTo>
                    <a:pt x="728" y="15"/>
                  </a:moveTo>
                  <a:cubicBezTo>
                    <a:pt x="728" y="6"/>
                    <a:pt x="722" y="0"/>
                    <a:pt x="714" y="0"/>
                  </a:cubicBezTo>
                  <a:cubicBezTo>
                    <a:pt x="705" y="0"/>
                    <a:pt x="699" y="6"/>
                    <a:pt x="699" y="15"/>
                  </a:cubicBezTo>
                  <a:cubicBezTo>
                    <a:pt x="699" y="23"/>
                    <a:pt x="705" y="29"/>
                    <a:pt x="714" y="29"/>
                  </a:cubicBezTo>
                  <a:cubicBezTo>
                    <a:pt x="722" y="29"/>
                    <a:pt x="728" y="23"/>
                    <a:pt x="728" y="15"/>
                  </a:cubicBezTo>
                  <a:moveTo>
                    <a:pt x="607" y="118"/>
                  </a:moveTo>
                  <a:cubicBezTo>
                    <a:pt x="596" y="133"/>
                    <a:pt x="596" y="133"/>
                    <a:pt x="596" y="133"/>
                  </a:cubicBezTo>
                  <a:cubicBezTo>
                    <a:pt x="603" y="144"/>
                    <a:pt x="617" y="153"/>
                    <a:pt x="638" y="153"/>
                  </a:cubicBezTo>
                  <a:cubicBezTo>
                    <a:pt x="663" y="153"/>
                    <a:pt x="679" y="140"/>
                    <a:pt x="679" y="120"/>
                  </a:cubicBezTo>
                  <a:cubicBezTo>
                    <a:pt x="679" y="100"/>
                    <a:pt x="663" y="93"/>
                    <a:pt x="645" y="88"/>
                  </a:cubicBezTo>
                  <a:cubicBezTo>
                    <a:pt x="632" y="85"/>
                    <a:pt x="622" y="82"/>
                    <a:pt x="622" y="73"/>
                  </a:cubicBezTo>
                  <a:cubicBezTo>
                    <a:pt x="622" y="67"/>
                    <a:pt x="627" y="62"/>
                    <a:pt x="638" y="62"/>
                  </a:cubicBezTo>
                  <a:cubicBezTo>
                    <a:pt x="649" y="62"/>
                    <a:pt x="661" y="69"/>
                    <a:pt x="667" y="76"/>
                  </a:cubicBezTo>
                  <a:cubicBezTo>
                    <a:pt x="678" y="60"/>
                    <a:pt x="678" y="60"/>
                    <a:pt x="678" y="60"/>
                  </a:cubicBezTo>
                  <a:cubicBezTo>
                    <a:pt x="669" y="50"/>
                    <a:pt x="655" y="43"/>
                    <a:pt x="638" y="43"/>
                  </a:cubicBezTo>
                  <a:cubicBezTo>
                    <a:pt x="615" y="43"/>
                    <a:pt x="599" y="55"/>
                    <a:pt x="599" y="74"/>
                  </a:cubicBezTo>
                  <a:cubicBezTo>
                    <a:pt x="599" y="94"/>
                    <a:pt x="615" y="102"/>
                    <a:pt x="635" y="107"/>
                  </a:cubicBezTo>
                  <a:cubicBezTo>
                    <a:pt x="649" y="110"/>
                    <a:pt x="657" y="114"/>
                    <a:pt x="657" y="122"/>
                  </a:cubicBezTo>
                  <a:cubicBezTo>
                    <a:pt x="657" y="130"/>
                    <a:pt x="650" y="135"/>
                    <a:pt x="638" y="135"/>
                  </a:cubicBezTo>
                  <a:cubicBezTo>
                    <a:pt x="624" y="135"/>
                    <a:pt x="612" y="126"/>
                    <a:pt x="607" y="118"/>
                  </a:cubicBezTo>
                  <a:moveTo>
                    <a:pt x="581" y="44"/>
                  </a:moveTo>
                  <a:cubicBezTo>
                    <a:pt x="569" y="44"/>
                    <a:pt x="558" y="51"/>
                    <a:pt x="553" y="62"/>
                  </a:cubicBezTo>
                  <a:cubicBezTo>
                    <a:pt x="551" y="62"/>
                    <a:pt x="551" y="62"/>
                    <a:pt x="551" y="62"/>
                  </a:cubicBezTo>
                  <a:cubicBezTo>
                    <a:pt x="550" y="47"/>
                    <a:pt x="550" y="47"/>
                    <a:pt x="550" y="47"/>
                  </a:cubicBezTo>
                  <a:cubicBezTo>
                    <a:pt x="529" y="47"/>
                    <a:pt x="529" y="47"/>
                    <a:pt x="529" y="47"/>
                  </a:cubicBezTo>
                  <a:cubicBezTo>
                    <a:pt x="529" y="151"/>
                    <a:pt x="529" y="151"/>
                    <a:pt x="529" y="151"/>
                  </a:cubicBezTo>
                  <a:cubicBezTo>
                    <a:pt x="552" y="151"/>
                    <a:pt x="552" y="151"/>
                    <a:pt x="552" y="151"/>
                  </a:cubicBezTo>
                  <a:cubicBezTo>
                    <a:pt x="552" y="93"/>
                    <a:pt x="552" y="93"/>
                    <a:pt x="552" y="93"/>
                  </a:cubicBezTo>
                  <a:cubicBezTo>
                    <a:pt x="552" y="75"/>
                    <a:pt x="563" y="65"/>
                    <a:pt x="578" y="65"/>
                  </a:cubicBezTo>
                  <a:cubicBezTo>
                    <a:pt x="582" y="65"/>
                    <a:pt x="584" y="66"/>
                    <a:pt x="586" y="66"/>
                  </a:cubicBezTo>
                  <a:cubicBezTo>
                    <a:pt x="588" y="44"/>
                    <a:pt x="588" y="44"/>
                    <a:pt x="588" y="44"/>
                  </a:cubicBezTo>
                  <a:cubicBezTo>
                    <a:pt x="586" y="44"/>
                    <a:pt x="584" y="44"/>
                    <a:pt x="581" y="44"/>
                  </a:cubicBezTo>
                  <a:moveTo>
                    <a:pt x="460" y="63"/>
                  </a:moveTo>
                  <a:cubicBezTo>
                    <a:pt x="474" y="63"/>
                    <a:pt x="483" y="72"/>
                    <a:pt x="484" y="86"/>
                  </a:cubicBezTo>
                  <a:cubicBezTo>
                    <a:pt x="433" y="86"/>
                    <a:pt x="433" y="86"/>
                    <a:pt x="433" y="86"/>
                  </a:cubicBezTo>
                  <a:cubicBezTo>
                    <a:pt x="436" y="71"/>
                    <a:pt x="446" y="63"/>
                    <a:pt x="460" y="63"/>
                  </a:cubicBezTo>
                  <a:moveTo>
                    <a:pt x="460" y="43"/>
                  </a:moveTo>
                  <a:cubicBezTo>
                    <a:pt x="430" y="43"/>
                    <a:pt x="410" y="66"/>
                    <a:pt x="410" y="98"/>
                  </a:cubicBezTo>
                  <a:cubicBezTo>
                    <a:pt x="410" y="133"/>
                    <a:pt x="431" y="153"/>
                    <a:pt x="461" y="153"/>
                  </a:cubicBezTo>
                  <a:cubicBezTo>
                    <a:pt x="482" y="153"/>
                    <a:pt x="500" y="141"/>
                    <a:pt x="504" y="126"/>
                  </a:cubicBezTo>
                  <a:cubicBezTo>
                    <a:pt x="486" y="116"/>
                    <a:pt x="486" y="116"/>
                    <a:pt x="486" y="116"/>
                  </a:cubicBezTo>
                  <a:cubicBezTo>
                    <a:pt x="482" y="128"/>
                    <a:pt x="472" y="134"/>
                    <a:pt x="461" y="134"/>
                  </a:cubicBezTo>
                  <a:cubicBezTo>
                    <a:pt x="445" y="134"/>
                    <a:pt x="434" y="122"/>
                    <a:pt x="432" y="102"/>
                  </a:cubicBezTo>
                  <a:cubicBezTo>
                    <a:pt x="507" y="102"/>
                    <a:pt x="507" y="102"/>
                    <a:pt x="507" y="102"/>
                  </a:cubicBezTo>
                  <a:cubicBezTo>
                    <a:pt x="507" y="96"/>
                    <a:pt x="507" y="96"/>
                    <a:pt x="507" y="96"/>
                  </a:cubicBezTo>
                  <a:cubicBezTo>
                    <a:pt x="507" y="66"/>
                    <a:pt x="490" y="43"/>
                    <a:pt x="460" y="43"/>
                  </a:cubicBezTo>
                  <a:moveTo>
                    <a:pt x="378" y="46"/>
                  </a:moveTo>
                  <a:cubicBezTo>
                    <a:pt x="351" y="127"/>
                    <a:pt x="351" y="127"/>
                    <a:pt x="351" y="127"/>
                  </a:cubicBezTo>
                  <a:cubicBezTo>
                    <a:pt x="324" y="46"/>
                    <a:pt x="324" y="46"/>
                    <a:pt x="324" y="46"/>
                  </a:cubicBezTo>
                  <a:cubicBezTo>
                    <a:pt x="298" y="46"/>
                    <a:pt x="298" y="46"/>
                    <a:pt x="298" y="46"/>
                  </a:cubicBezTo>
                  <a:cubicBezTo>
                    <a:pt x="338" y="151"/>
                    <a:pt x="338" y="151"/>
                    <a:pt x="338" y="151"/>
                  </a:cubicBezTo>
                  <a:cubicBezTo>
                    <a:pt x="362" y="151"/>
                    <a:pt x="362" y="151"/>
                    <a:pt x="362" y="151"/>
                  </a:cubicBezTo>
                  <a:cubicBezTo>
                    <a:pt x="402" y="46"/>
                    <a:pt x="402" y="46"/>
                    <a:pt x="402" y="46"/>
                  </a:cubicBezTo>
                  <a:lnTo>
                    <a:pt x="378" y="46"/>
                  </a:lnTo>
                  <a:close/>
                  <a:moveTo>
                    <a:pt x="281" y="46"/>
                  </a:moveTo>
                  <a:cubicBezTo>
                    <a:pt x="258" y="46"/>
                    <a:pt x="258" y="46"/>
                    <a:pt x="258" y="46"/>
                  </a:cubicBezTo>
                  <a:cubicBezTo>
                    <a:pt x="258" y="151"/>
                    <a:pt x="258" y="151"/>
                    <a:pt x="258" y="151"/>
                  </a:cubicBezTo>
                  <a:cubicBezTo>
                    <a:pt x="281" y="151"/>
                    <a:pt x="281" y="151"/>
                    <a:pt x="281" y="151"/>
                  </a:cubicBezTo>
                  <a:lnTo>
                    <a:pt x="281" y="46"/>
                  </a:lnTo>
                  <a:close/>
                  <a:moveTo>
                    <a:pt x="284" y="15"/>
                  </a:moveTo>
                  <a:cubicBezTo>
                    <a:pt x="284" y="6"/>
                    <a:pt x="277" y="0"/>
                    <a:pt x="269" y="0"/>
                  </a:cubicBezTo>
                  <a:cubicBezTo>
                    <a:pt x="261" y="0"/>
                    <a:pt x="255" y="6"/>
                    <a:pt x="255" y="15"/>
                  </a:cubicBezTo>
                  <a:cubicBezTo>
                    <a:pt x="255" y="23"/>
                    <a:pt x="261" y="29"/>
                    <a:pt x="269" y="29"/>
                  </a:cubicBezTo>
                  <a:cubicBezTo>
                    <a:pt x="277" y="29"/>
                    <a:pt x="284" y="23"/>
                    <a:pt x="284" y="15"/>
                  </a:cubicBezTo>
                  <a:moveTo>
                    <a:pt x="193" y="43"/>
                  </a:moveTo>
                  <a:cubicBezTo>
                    <a:pt x="179" y="43"/>
                    <a:pt x="167" y="51"/>
                    <a:pt x="162" y="60"/>
                  </a:cubicBezTo>
                  <a:cubicBezTo>
                    <a:pt x="160" y="60"/>
                    <a:pt x="160" y="60"/>
                    <a:pt x="160" y="60"/>
                  </a:cubicBezTo>
                  <a:cubicBezTo>
                    <a:pt x="159" y="46"/>
                    <a:pt x="159" y="46"/>
                    <a:pt x="159" y="46"/>
                  </a:cubicBezTo>
                  <a:cubicBezTo>
                    <a:pt x="138" y="46"/>
                    <a:pt x="138" y="46"/>
                    <a:pt x="138" y="46"/>
                  </a:cubicBezTo>
                  <a:cubicBezTo>
                    <a:pt x="138" y="151"/>
                    <a:pt x="138" y="151"/>
                    <a:pt x="138" y="151"/>
                  </a:cubicBezTo>
                  <a:cubicBezTo>
                    <a:pt x="161" y="151"/>
                    <a:pt x="161" y="151"/>
                    <a:pt x="161" y="151"/>
                  </a:cubicBezTo>
                  <a:cubicBezTo>
                    <a:pt x="161" y="97"/>
                    <a:pt x="161" y="97"/>
                    <a:pt x="161" y="97"/>
                  </a:cubicBezTo>
                  <a:cubicBezTo>
                    <a:pt x="161" y="85"/>
                    <a:pt x="163" y="78"/>
                    <a:pt x="167" y="73"/>
                  </a:cubicBezTo>
                  <a:cubicBezTo>
                    <a:pt x="172" y="67"/>
                    <a:pt x="180" y="64"/>
                    <a:pt x="188" y="64"/>
                  </a:cubicBezTo>
                  <a:cubicBezTo>
                    <a:pt x="201" y="64"/>
                    <a:pt x="208" y="71"/>
                    <a:pt x="208" y="89"/>
                  </a:cubicBezTo>
                  <a:cubicBezTo>
                    <a:pt x="208" y="151"/>
                    <a:pt x="208" y="151"/>
                    <a:pt x="208" y="151"/>
                  </a:cubicBezTo>
                  <a:cubicBezTo>
                    <a:pt x="230" y="151"/>
                    <a:pt x="230" y="151"/>
                    <a:pt x="230" y="151"/>
                  </a:cubicBezTo>
                  <a:cubicBezTo>
                    <a:pt x="230" y="82"/>
                    <a:pt x="230" y="82"/>
                    <a:pt x="230" y="82"/>
                  </a:cubicBezTo>
                  <a:cubicBezTo>
                    <a:pt x="230" y="53"/>
                    <a:pt x="213" y="43"/>
                    <a:pt x="193" y="43"/>
                  </a:cubicBezTo>
                  <a:moveTo>
                    <a:pt x="24" y="95"/>
                  </a:moveTo>
                  <a:cubicBezTo>
                    <a:pt x="24" y="14"/>
                    <a:pt x="24" y="14"/>
                    <a:pt x="24" y="14"/>
                  </a:cubicBezTo>
                  <a:cubicBezTo>
                    <a:pt x="0" y="14"/>
                    <a:pt x="0" y="14"/>
                    <a:pt x="0" y="14"/>
                  </a:cubicBezTo>
                  <a:cubicBezTo>
                    <a:pt x="0" y="96"/>
                    <a:pt x="0" y="96"/>
                    <a:pt x="0" y="96"/>
                  </a:cubicBezTo>
                  <a:cubicBezTo>
                    <a:pt x="0" y="133"/>
                    <a:pt x="18" y="155"/>
                    <a:pt x="55" y="155"/>
                  </a:cubicBezTo>
                  <a:cubicBezTo>
                    <a:pt x="92" y="155"/>
                    <a:pt x="111" y="134"/>
                    <a:pt x="111" y="96"/>
                  </a:cubicBezTo>
                  <a:cubicBezTo>
                    <a:pt x="111" y="14"/>
                    <a:pt x="111" y="14"/>
                    <a:pt x="111" y="14"/>
                  </a:cubicBezTo>
                  <a:cubicBezTo>
                    <a:pt x="87" y="14"/>
                    <a:pt x="87" y="14"/>
                    <a:pt x="87" y="14"/>
                  </a:cubicBezTo>
                  <a:cubicBezTo>
                    <a:pt x="87" y="95"/>
                    <a:pt x="87" y="95"/>
                    <a:pt x="87" y="95"/>
                  </a:cubicBezTo>
                  <a:cubicBezTo>
                    <a:pt x="87" y="121"/>
                    <a:pt x="78" y="134"/>
                    <a:pt x="55" y="134"/>
                  </a:cubicBezTo>
                  <a:cubicBezTo>
                    <a:pt x="32" y="134"/>
                    <a:pt x="24" y="121"/>
                    <a:pt x="24" y="9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241277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C9459F-B132-4809-A544-3019B1DC6480}" type="datetimeFigureOut">
              <a:rPr lang="en-GB" smtClean="0"/>
              <a:t>08/12/2017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121798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C9459F-B132-4809-A544-3019B1DC6480}" type="datetimeFigureOut">
              <a:rPr lang="en-GB" smtClean="0"/>
              <a:t>08/12/2017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920658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DC9459F-B132-4809-A544-3019B1DC6480}" type="datetimeFigureOut">
              <a:rPr lang="en-GB" smtClean="0"/>
              <a:t>08/12/2017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475243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DC9459F-B132-4809-A544-3019B1DC6480}" type="datetimeFigureOut">
              <a:rPr lang="en-GB" smtClean="0"/>
              <a:t>08/12/2017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1639544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DC9459F-B132-4809-A544-3019B1DC6480}" type="datetimeFigureOut">
              <a:rPr lang="en-GB" smtClean="0"/>
              <a:t>08/12/2017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2482909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C9459F-B132-4809-A544-3019B1DC6480}" type="datetimeFigureOut">
              <a:rPr lang="en-GB" smtClean="0"/>
              <a:t>08/12/2017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4255518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9459F-B132-4809-A544-3019B1DC6480}" type="datetimeFigureOut">
              <a:rPr lang="en-GB" smtClean="0"/>
              <a:t>08/12/2017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275024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C9459F-B132-4809-A544-3019B1DC6480}" type="datetimeFigureOut">
              <a:rPr lang="en-GB" smtClean="0"/>
              <a:t>08/12/2017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920A762-7A3E-4ECF-9705-6475BEFC719D}" type="slidenum">
              <a:rPr lang="en-GB" smtClean="0"/>
              <a:t>‹#›</a:t>
            </a:fld>
            <a:endParaRPr lang="en-GB"/>
          </a:p>
        </p:txBody>
      </p:sp>
    </p:spTree>
    <p:extLst>
      <p:ext uri="{BB962C8B-B14F-4D97-AF65-F5344CB8AC3E}">
        <p14:creationId xmlns:p14="http://schemas.microsoft.com/office/powerpoint/2010/main" val="83692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C9459F-B132-4809-A544-3019B1DC6480}" type="datetimeFigureOut">
              <a:rPr lang="en-GB" smtClean="0"/>
              <a:t>08/12/2017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20A762-7A3E-4ECF-9705-6475BEFC719D}" type="slidenum">
              <a:rPr lang="en-GB" smtClean="0"/>
              <a:t>‹#›</a:t>
            </a:fld>
            <a:endParaRPr lang="en-GB"/>
          </a:p>
        </p:txBody>
      </p:sp>
    </p:spTree>
    <p:extLst>
      <p:ext uri="{BB962C8B-B14F-4D97-AF65-F5344CB8AC3E}">
        <p14:creationId xmlns:p14="http://schemas.microsoft.com/office/powerpoint/2010/main" val="2005195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p:txBody>
          <a:bodyPr>
            <a:normAutofit fontScale="92500" lnSpcReduction="10000"/>
          </a:bodyPr>
          <a:lstStyle/>
          <a:p>
            <a:r>
              <a:rPr lang="en-GB" dirty="0"/>
              <a:t/>
            </a:r>
            <a:br>
              <a:rPr lang="en-GB" dirty="0"/>
            </a:br>
            <a:r>
              <a:rPr lang="en-GB" dirty="0" smtClean="0"/>
              <a:t>Michael Allardice</a:t>
            </a:r>
            <a:endParaRPr lang="en-GB" dirty="0" smtClean="0"/>
          </a:p>
          <a:p>
            <a:r>
              <a:rPr lang="en-GB" dirty="0" smtClean="0"/>
              <a:t>Academic Skills Centre, University of Dundee</a:t>
            </a:r>
            <a:endParaRPr lang="en-GB" dirty="0"/>
          </a:p>
        </p:txBody>
      </p:sp>
      <p:sp>
        <p:nvSpPr>
          <p:cNvPr id="9" name="Title 8"/>
          <p:cNvSpPr>
            <a:spLocks noGrp="1"/>
          </p:cNvSpPr>
          <p:nvPr>
            <p:ph type="ctrTitle"/>
          </p:nvPr>
        </p:nvSpPr>
        <p:spPr/>
        <p:txBody>
          <a:bodyPr>
            <a:normAutofit fontScale="90000"/>
          </a:bodyPr>
          <a:lstStyle/>
          <a:p>
            <a:r>
              <a:rPr lang="en-GB" dirty="0" smtClean="0"/>
              <a:t>SWAP East – Access to Nursing 2017/18</a:t>
            </a:r>
            <a:br>
              <a:rPr lang="en-GB" dirty="0" smtClean="0"/>
            </a:br>
            <a:r>
              <a:rPr lang="en-GB" dirty="0" smtClean="0"/>
              <a:t>Study Skills: Preparing for University</a:t>
            </a:r>
            <a:br>
              <a:rPr lang="en-GB" dirty="0" smtClean="0"/>
            </a:br>
            <a:r>
              <a:rPr lang="en-GB" dirty="0" smtClean="0"/>
              <a:t/>
            </a:r>
            <a:br>
              <a:rPr lang="en-GB" dirty="0" smtClean="0"/>
            </a:br>
            <a:r>
              <a:rPr lang="en-GB" b="1" dirty="0" smtClean="0"/>
              <a:t>Taking </a:t>
            </a:r>
            <a:r>
              <a:rPr lang="en-GB" b="1" i="1" dirty="0" smtClean="0"/>
              <a:t>Effective</a:t>
            </a:r>
            <a:r>
              <a:rPr lang="en-GB" b="1" dirty="0" smtClean="0"/>
              <a:t> Notes</a:t>
            </a:r>
            <a:endParaRPr lang="en-GB" b="1" dirty="0"/>
          </a:p>
        </p:txBody>
      </p:sp>
      <p:sp>
        <p:nvSpPr>
          <p:cNvPr id="12" name="Text Placeholder 11"/>
          <p:cNvSpPr>
            <a:spLocks noGrp="1"/>
          </p:cNvSpPr>
          <p:nvPr>
            <p:ph type="body" sz="quarter" idx="16"/>
          </p:nvPr>
        </p:nvSpPr>
        <p:spPr/>
        <p:txBody>
          <a:bodyPr>
            <a:normAutofit/>
          </a:bodyPr>
          <a:lstStyle/>
          <a:p>
            <a:r>
              <a:rPr lang="en-GB" dirty="0" smtClean="0"/>
              <a:t>08/11/17</a:t>
            </a:r>
            <a:endParaRPr lang="en-GB" dirty="0"/>
          </a:p>
        </p:txBody>
      </p:sp>
      <p:pic>
        <p:nvPicPr>
          <p:cNvPr id="3" name="Picture Placeholder 2"/>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t="10043" b="10043"/>
          <a:stretch>
            <a:fillRect/>
          </a:stretch>
        </p:blipFill>
        <p:spPr/>
      </p:pic>
      <p:pic>
        <p:nvPicPr>
          <p:cNvPr id="6" name="Picture Placeholder 5"/>
          <p:cNvPicPr>
            <a:picLocks noGrp="1" noChangeAspect="1"/>
          </p:cNvPicPr>
          <p:nvPr>
            <p:ph type="pic" sz="quarter" idx="20"/>
          </p:nvPr>
        </p:nvPicPr>
        <p:blipFill>
          <a:blip r:embed="rId3">
            <a:extLst>
              <a:ext uri="{28A0092B-C50C-407E-A947-70E740481C1C}">
                <a14:useLocalDpi xmlns:a14="http://schemas.microsoft.com/office/drawing/2010/main" val="0"/>
              </a:ext>
            </a:extLst>
          </a:blip>
          <a:srcRect t="7801" b="7801"/>
          <a:stretch>
            <a:fillRect/>
          </a:stretch>
        </p:blipFill>
        <p:spPr>
          <a:xfrm>
            <a:off x="4124062" y="1754189"/>
            <a:ext cx="8067600" cy="4524375"/>
          </a:xfrm>
        </p:spPr>
      </p:pic>
      <p:sp>
        <p:nvSpPr>
          <p:cNvPr id="5" name="Slide Number Placeholder 4"/>
          <p:cNvSpPr>
            <a:spLocks noGrp="1"/>
          </p:cNvSpPr>
          <p:nvPr>
            <p:ph type="sldNum" sz="quarter" idx="12"/>
          </p:nvPr>
        </p:nvSpPr>
        <p:spPr/>
        <p:txBody>
          <a:bodyPr/>
          <a:lstStyle/>
          <a:p>
            <a:fld id="{E89BC60F-F4BF-4EE8-9F02-8A0093F1814F}" type="slidenum">
              <a:rPr lang="en-GB" smtClean="0"/>
              <a:t>1</a:t>
            </a:fld>
            <a:endParaRPr lang="en-GB"/>
          </a:p>
        </p:txBody>
      </p:sp>
      <p:sp>
        <p:nvSpPr>
          <p:cNvPr id="13" name="Text Placeholder 10"/>
          <p:cNvSpPr>
            <a:spLocks noGrp="1"/>
          </p:cNvSpPr>
          <p:nvPr>
            <p:ph type="body" sz="quarter" idx="15"/>
          </p:nvPr>
        </p:nvSpPr>
        <p:spPr>
          <a:xfrm>
            <a:off x="516466" y="474727"/>
            <a:ext cx="9635068" cy="196977"/>
          </a:xfrm>
        </p:spPr>
        <p:txBody>
          <a:bodyPr/>
          <a:lstStyle/>
          <a:p>
            <a:r>
              <a:rPr lang="en-GB" dirty="0"/>
              <a:t>Scottish University of the Year 2017</a:t>
            </a:r>
          </a:p>
        </p:txBody>
      </p:sp>
    </p:spTree>
    <p:extLst>
      <p:ext uri="{BB962C8B-B14F-4D97-AF65-F5344CB8AC3E}">
        <p14:creationId xmlns:p14="http://schemas.microsoft.com/office/powerpoint/2010/main" val="146809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339" y="287339"/>
            <a:ext cx="7543800" cy="693737"/>
          </a:xfrm>
        </p:spPr>
        <p:txBody>
          <a:bodyPr>
            <a:normAutofit/>
          </a:bodyPr>
          <a:lstStyle/>
          <a:p>
            <a:pPr>
              <a:defRPr/>
            </a:pPr>
            <a:r>
              <a:rPr lang="en-GB" sz="4000" b="1" dirty="0" smtClean="0">
                <a:solidFill>
                  <a:srgbClr val="4365E2"/>
                </a:solidFill>
              </a:rPr>
              <a:t>Concept</a:t>
            </a:r>
            <a:r>
              <a:rPr lang="en-GB" sz="4000" b="1" dirty="0" smtClean="0">
                <a:solidFill>
                  <a:srgbClr val="4365E2"/>
                </a:solidFill>
                <a:ea typeface="+mj-ea"/>
              </a:rPr>
              <a:t> map notes</a:t>
            </a:r>
            <a:endParaRPr lang="en-GB" sz="4000" b="1" dirty="0">
              <a:solidFill>
                <a:srgbClr val="4365E2"/>
              </a:solidFill>
              <a:ea typeface="+mj-ea"/>
            </a:endParaRPr>
          </a:p>
        </p:txBody>
      </p:sp>
      <p:sp>
        <p:nvSpPr>
          <p:cNvPr id="4" name="Footer Placeholder 3"/>
          <p:cNvSpPr>
            <a:spLocks noGrp="1"/>
          </p:cNvSpPr>
          <p:nvPr>
            <p:ph type="ftr" sz="quarter" idx="11"/>
          </p:nvPr>
        </p:nvSpPr>
        <p:spPr>
          <a:xfrm>
            <a:off x="4440239" y="6492876"/>
            <a:ext cx="3616325" cy="365125"/>
          </a:xfrm>
        </p:spPr>
        <p:txBody>
          <a:bodyPr/>
          <a:lstStyle/>
          <a:p>
            <a:pPr>
              <a:defRPr/>
            </a:pPr>
            <a:endParaRPr lang="en-GB" dirty="0"/>
          </a:p>
        </p:txBody>
      </p:sp>
      <p:pic>
        <p:nvPicPr>
          <p:cNvPr id="5" name="Content Placeholder 4"/>
          <p:cNvPicPr>
            <a:picLocks noGrp="1" noChangeAspect="1"/>
          </p:cNvPicPr>
          <p:nvPr>
            <p:ph idx="1"/>
          </p:nvPr>
        </p:nvPicPr>
        <p:blipFill>
          <a:blip r:embed="rId3"/>
          <a:stretch>
            <a:fillRect/>
          </a:stretch>
        </p:blipFill>
        <p:spPr>
          <a:xfrm rot="5400000">
            <a:off x="3154295" y="-1212324"/>
            <a:ext cx="5346138" cy="9732938"/>
          </a:xfrm>
          <a:prstGeom prst="rect">
            <a:avLst/>
          </a:prstGeom>
        </p:spPr>
      </p:pic>
    </p:spTree>
    <p:extLst>
      <p:ext uri="{BB962C8B-B14F-4D97-AF65-F5344CB8AC3E}">
        <p14:creationId xmlns:p14="http://schemas.microsoft.com/office/powerpoint/2010/main" val="2725485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6942" y="103161"/>
            <a:ext cx="7543800" cy="765175"/>
          </a:xfrm>
        </p:spPr>
        <p:txBody>
          <a:bodyPr/>
          <a:lstStyle/>
          <a:p>
            <a:pPr>
              <a:defRPr/>
            </a:pPr>
            <a:r>
              <a:rPr lang="en-GB" sz="4000" b="1" dirty="0">
                <a:solidFill>
                  <a:srgbClr val="4365E2"/>
                </a:solidFill>
              </a:rPr>
              <a:t>Cornell notes</a:t>
            </a:r>
          </a:p>
        </p:txBody>
      </p:sp>
      <p:sp>
        <p:nvSpPr>
          <p:cNvPr id="4" name="Footer Placeholder 3"/>
          <p:cNvSpPr>
            <a:spLocks noGrp="1"/>
          </p:cNvSpPr>
          <p:nvPr>
            <p:ph type="ftr" sz="quarter" idx="11"/>
          </p:nvPr>
        </p:nvSpPr>
        <p:spPr/>
        <p:txBody>
          <a:bodyPr/>
          <a:lstStyle/>
          <a:p>
            <a:pPr>
              <a:defRPr/>
            </a:pPr>
            <a:endParaRPr lang="en-GB" dirty="0"/>
          </a:p>
        </p:txBody>
      </p:sp>
      <p:pic>
        <p:nvPicPr>
          <p:cNvPr id="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38386" y="908051"/>
            <a:ext cx="9568654" cy="5400675"/>
          </a:xfrm>
        </p:spPr>
      </p:pic>
    </p:spTree>
    <p:extLst>
      <p:ext uri="{BB962C8B-B14F-4D97-AF65-F5344CB8AC3E}">
        <p14:creationId xmlns:p14="http://schemas.microsoft.com/office/powerpoint/2010/main" val="338339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GB" dirty="0">
              <a:solidFill>
                <a:srgbClr val="FFFFFF"/>
              </a:solidFill>
            </a:endParaRPr>
          </a:p>
        </p:txBody>
      </p:sp>
      <p:sp>
        <p:nvSpPr>
          <p:cNvPr id="82946"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GB" altLang="en-US" sz="4000" b="1" dirty="0"/>
              <a:t>After </a:t>
            </a:r>
            <a:r>
              <a:rPr lang="en-GB" altLang="en-US" sz="4000" b="1" dirty="0" smtClean="0"/>
              <a:t>a class…</a:t>
            </a:r>
            <a:endParaRPr lang="en-GB" altLang="en-US" sz="4000" b="1" dirty="0"/>
          </a:p>
        </p:txBody>
      </p:sp>
      <p:sp>
        <p:nvSpPr>
          <p:cNvPr id="82947" name="Rectangle 3"/>
          <p:cNvSpPr>
            <a:spLocks noGrp="1" noChangeArrowheads="1"/>
          </p:cNvSpPr>
          <p:nvPr>
            <p:ph type="body" idx="1"/>
          </p:nvPr>
        </p:nvSpPr>
        <p:spPr>
          <a:xfrm>
            <a:off x="516467" y="1593851"/>
            <a:ext cx="7976604" cy="4686299"/>
          </a:xfrm>
        </p:spPr>
        <p:txBody>
          <a:bodyPr rtlCol="0">
            <a:normAutofit/>
          </a:bodyPr>
          <a:lstStyle/>
          <a:p>
            <a:pPr>
              <a:defRPr/>
            </a:pPr>
            <a:r>
              <a:rPr lang="en-GB" sz="2600" b="1" dirty="0" smtClean="0">
                <a:solidFill>
                  <a:schemeClr val="tx1">
                    <a:lumMod val="75000"/>
                    <a:lumOff val="25000"/>
                  </a:schemeClr>
                </a:solidFill>
                <a:latin typeface="Calibri Light" panose="020F0302020204030204" pitchFamily="34" charset="0"/>
              </a:rPr>
              <a:t>What </a:t>
            </a:r>
            <a:r>
              <a:rPr lang="en-GB" sz="2600" b="1" dirty="0">
                <a:solidFill>
                  <a:schemeClr val="tx1">
                    <a:lumMod val="75000"/>
                    <a:lumOff val="25000"/>
                  </a:schemeClr>
                </a:solidFill>
                <a:latin typeface="Calibri Light" panose="020F0302020204030204" pitchFamily="34" charset="0"/>
              </a:rPr>
              <a:t>will you do </a:t>
            </a:r>
            <a:r>
              <a:rPr lang="en-GB" sz="2600" b="1" dirty="0" smtClean="0">
                <a:solidFill>
                  <a:schemeClr val="tx1">
                    <a:lumMod val="75000"/>
                    <a:lumOff val="25000"/>
                  </a:schemeClr>
                </a:solidFill>
                <a:latin typeface="Calibri Light" panose="020F0302020204030204" pitchFamily="34" charset="0"/>
              </a:rPr>
              <a:t>after the class?</a:t>
            </a:r>
            <a:endParaRPr lang="en-GB" sz="2600" b="1" dirty="0">
              <a:solidFill>
                <a:schemeClr val="tx1">
                  <a:lumMod val="75000"/>
                  <a:lumOff val="25000"/>
                </a:schemeClr>
              </a:solidFill>
              <a:latin typeface="Calibri Light" panose="020F0302020204030204" pitchFamily="34" charset="0"/>
            </a:endParaRPr>
          </a:p>
          <a:p>
            <a:pPr marL="457200" indent="-457200">
              <a:lnSpc>
                <a:spcPct val="150000"/>
              </a:lnSpc>
              <a:buClr>
                <a:srgbClr val="00B0F0"/>
              </a:buClr>
              <a:buFont typeface="Wingdings" panose="05000000000000000000" pitchFamily="2" charset="2"/>
              <a:buChar char="§"/>
              <a:defRPr/>
            </a:pPr>
            <a:r>
              <a:rPr lang="en-GB" sz="2600" b="1" dirty="0">
                <a:solidFill>
                  <a:schemeClr val="tx2"/>
                </a:solidFill>
                <a:latin typeface="Calibri Light" panose="020F0302020204030204" pitchFamily="34" charset="0"/>
              </a:rPr>
              <a:t> </a:t>
            </a:r>
            <a:r>
              <a:rPr lang="en-GB" sz="2600" dirty="0">
                <a:solidFill>
                  <a:schemeClr val="tx1">
                    <a:lumMod val="75000"/>
                    <a:lumOff val="25000"/>
                  </a:schemeClr>
                </a:solidFill>
                <a:latin typeface="Calibri Light" panose="020F0302020204030204" pitchFamily="34" charset="0"/>
              </a:rPr>
              <a:t>Fill in the blanks?</a:t>
            </a:r>
          </a:p>
          <a:p>
            <a:pPr marL="457200" indent="-457200">
              <a:lnSpc>
                <a:spcPct val="150000"/>
              </a:lnSpc>
              <a:buFont typeface="Wingdings" panose="05000000000000000000" pitchFamily="2" charset="2"/>
              <a:buChar char="§"/>
              <a:defRPr/>
            </a:pPr>
            <a:r>
              <a:rPr lang="en-GB" sz="2600" dirty="0">
                <a:solidFill>
                  <a:schemeClr val="tx1">
                    <a:lumMod val="75000"/>
                    <a:lumOff val="25000"/>
                  </a:schemeClr>
                </a:solidFill>
                <a:latin typeface="Calibri Light" panose="020F0302020204030204" pitchFamily="34" charset="0"/>
              </a:rPr>
              <a:t> Re-write your notes?</a:t>
            </a:r>
          </a:p>
          <a:p>
            <a:pPr marL="457200" indent="-457200">
              <a:lnSpc>
                <a:spcPct val="150000"/>
              </a:lnSpc>
              <a:buClr>
                <a:srgbClr val="00B0F0"/>
              </a:buClr>
              <a:buFont typeface="Wingdings" panose="05000000000000000000" pitchFamily="2" charset="2"/>
              <a:buChar char="§"/>
              <a:defRPr/>
            </a:pPr>
            <a:r>
              <a:rPr lang="en-GB" sz="2600" dirty="0">
                <a:solidFill>
                  <a:schemeClr val="tx1">
                    <a:lumMod val="75000"/>
                    <a:lumOff val="25000"/>
                  </a:schemeClr>
                </a:solidFill>
                <a:latin typeface="Calibri Light" panose="020F0302020204030204" pitchFamily="34" charset="0"/>
              </a:rPr>
              <a:t> Memorise your notes and the </a:t>
            </a:r>
            <a:r>
              <a:rPr lang="en-GB" sz="2600" dirty="0" err="1">
                <a:solidFill>
                  <a:schemeClr val="tx1">
                    <a:lumMod val="75000"/>
                    <a:lumOff val="25000"/>
                  </a:schemeClr>
                </a:solidFill>
                <a:latin typeface="Calibri Light" panose="020F0302020204030204" pitchFamily="34" charset="0"/>
              </a:rPr>
              <a:t>PowerPoints</a:t>
            </a:r>
            <a:r>
              <a:rPr lang="en-GB" sz="2600" dirty="0">
                <a:solidFill>
                  <a:schemeClr val="tx1">
                    <a:lumMod val="75000"/>
                    <a:lumOff val="25000"/>
                  </a:schemeClr>
                </a:solidFill>
                <a:latin typeface="Calibri Light" panose="020F0302020204030204" pitchFamily="34" charset="0"/>
              </a:rPr>
              <a:t>?</a:t>
            </a:r>
          </a:p>
          <a:p>
            <a:pPr marL="457200" indent="-457200">
              <a:lnSpc>
                <a:spcPct val="150000"/>
              </a:lnSpc>
              <a:buFont typeface="Wingdings" panose="05000000000000000000" pitchFamily="2" charset="2"/>
              <a:buChar char="§"/>
              <a:defRPr/>
            </a:pPr>
            <a:r>
              <a:rPr lang="en-GB" sz="2600" dirty="0">
                <a:solidFill>
                  <a:schemeClr val="tx1">
                    <a:lumMod val="75000"/>
                    <a:lumOff val="25000"/>
                  </a:schemeClr>
                </a:solidFill>
                <a:latin typeface="Calibri Light" panose="020F0302020204030204" pitchFamily="34" charset="0"/>
              </a:rPr>
              <a:t> Adapt/rework </a:t>
            </a:r>
            <a:r>
              <a:rPr lang="en-GB" sz="2600" dirty="0" smtClean="0">
                <a:solidFill>
                  <a:schemeClr val="tx1">
                    <a:lumMod val="75000"/>
                    <a:lumOff val="25000"/>
                  </a:schemeClr>
                </a:solidFill>
                <a:latin typeface="Calibri Light" panose="020F0302020204030204" pitchFamily="34" charset="0"/>
              </a:rPr>
              <a:t>them</a:t>
            </a:r>
            <a:endParaRPr lang="en-GB" sz="2600" dirty="0">
              <a:solidFill>
                <a:schemeClr val="tx1">
                  <a:lumMod val="75000"/>
                  <a:lumOff val="25000"/>
                </a:schemeClr>
              </a:solidFill>
              <a:latin typeface="Calibri Light" panose="020F0302020204030204" pitchFamily="34" charset="0"/>
            </a:endParaRPr>
          </a:p>
          <a:p>
            <a:pPr marL="457200" indent="-457200">
              <a:lnSpc>
                <a:spcPct val="150000"/>
              </a:lnSpc>
              <a:buClr>
                <a:srgbClr val="00B0F0"/>
              </a:buClr>
              <a:buFont typeface="Wingdings" panose="05000000000000000000" pitchFamily="2" charset="2"/>
              <a:buChar char="§"/>
              <a:defRPr/>
            </a:pPr>
            <a:r>
              <a:rPr lang="en-GB" sz="2600" dirty="0">
                <a:solidFill>
                  <a:schemeClr val="tx1">
                    <a:lumMod val="75000"/>
                    <a:lumOff val="25000"/>
                  </a:schemeClr>
                </a:solidFill>
                <a:latin typeface="Calibri Light" panose="020F0302020204030204" pitchFamily="34" charset="0"/>
              </a:rPr>
              <a:t> File them away and forget about them until exam time? </a:t>
            </a:r>
          </a:p>
        </p:txBody>
      </p:sp>
      <p:sp>
        <p:nvSpPr>
          <p:cNvPr id="3" name="AutoShape 2" descr="Image result for put your feet up and relax"/>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2" descr="Image result for note taking me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9701" y="1430214"/>
            <a:ext cx="4324781" cy="330757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423689" y="4737786"/>
            <a:ext cx="4200794" cy="276999"/>
          </a:xfrm>
          <a:prstGeom prst="rect">
            <a:avLst/>
          </a:prstGeom>
          <a:noFill/>
        </p:spPr>
        <p:txBody>
          <a:bodyPr wrap="square" rtlCol="0">
            <a:spAutoFit/>
          </a:bodyPr>
          <a:lstStyle/>
          <a:p>
            <a:r>
              <a:rPr lang="en-GB" sz="1200" dirty="0"/>
              <a:t>https://elc.polyu.edu.hk/ecNews/1310/FromOurStudents.htm</a:t>
            </a:r>
          </a:p>
        </p:txBody>
      </p:sp>
    </p:spTree>
    <p:extLst>
      <p:ext uri="{BB962C8B-B14F-4D97-AF65-F5344CB8AC3E}">
        <p14:creationId xmlns:p14="http://schemas.microsoft.com/office/powerpoint/2010/main" val="3771564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2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29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29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29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29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29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99" y="-152753"/>
            <a:ext cx="10529485" cy="1055311"/>
          </a:xfrm>
        </p:spPr>
        <p:txBody>
          <a:bodyPr>
            <a:normAutofit/>
          </a:bodyPr>
          <a:lstStyle/>
          <a:p>
            <a:r>
              <a:rPr lang="en-GB" sz="4000" dirty="0" smtClean="0"/>
              <a:t>Reworking your notes</a:t>
            </a:r>
            <a:endParaRPr lang="en-GB" sz="4000" dirty="0"/>
          </a:p>
        </p:txBody>
      </p:sp>
      <p:pic>
        <p:nvPicPr>
          <p:cNvPr id="5" name="Content Placeholder 4"/>
          <p:cNvPicPr>
            <a:picLocks noGrp="1" noChangeAspect="1"/>
          </p:cNvPicPr>
          <p:nvPr>
            <p:ph idx="1"/>
          </p:nvPr>
        </p:nvPicPr>
        <p:blipFill>
          <a:blip r:embed="rId3"/>
          <a:stretch>
            <a:fillRect/>
          </a:stretch>
        </p:blipFill>
        <p:spPr>
          <a:xfrm>
            <a:off x="6199323" y="644637"/>
            <a:ext cx="4552162" cy="5843954"/>
          </a:xfrm>
          <a:prstGeom prst="rect">
            <a:avLst/>
          </a:prstGeom>
        </p:spPr>
      </p:pic>
      <p:sp>
        <p:nvSpPr>
          <p:cNvPr id="4" name="Slide Number Placeholder 3"/>
          <p:cNvSpPr>
            <a:spLocks noGrp="1"/>
          </p:cNvSpPr>
          <p:nvPr>
            <p:ph type="sldNum" sz="quarter" idx="12"/>
          </p:nvPr>
        </p:nvSpPr>
        <p:spPr/>
        <p:txBody>
          <a:bodyPr/>
          <a:lstStyle/>
          <a:p>
            <a:fld id="{E89BC60F-F4BF-4EE8-9F02-8A0093F1814F}" type="slidenum">
              <a:rPr lang="en-GB" smtClean="0"/>
              <a:t>13</a:t>
            </a:fld>
            <a:endParaRPr lang="en-GB"/>
          </a:p>
        </p:txBody>
      </p:sp>
      <p:pic>
        <p:nvPicPr>
          <p:cNvPr id="6" name="Picture 5"/>
          <p:cNvPicPr>
            <a:picLocks noChangeAspect="1"/>
          </p:cNvPicPr>
          <p:nvPr/>
        </p:nvPicPr>
        <p:blipFill>
          <a:blip r:embed="rId4"/>
          <a:stretch>
            <a:fillRect/>
          </a:stretch>
        </p:blipFill>
        <p:spPr>
          <a:xfrm>
            <a:off x="1468584" y="644637"/>
            <a:ext cx="4453741" cy="5843954"/>
          </a:xfrm>
          <a:prstGeom prst="rect">
            <a:avLst/>
          </a:prstGeom>
        </p:spPr>
      </p:pic>
      <p:sp>
        <p:nvSpPr>
          <p:cNvPr id="7" name="TextBox 6"/>
          <p:cNvSpPr txBox="1"/>
          <p:nvPr/>
        </p:nvSpPr>
        <p:spPr>
          <a:xfrm rot="5400000">
            <a:off x="8389177" y="5182569"/>
            <a:ext cx="5001613" cy="276999"/>
          </a:xfrm>
          <a:prstGeom prst="rect">
            <a:avLst/>
          </a:prstGeom>
          <a:noFill/>
        </p:spPr>
        <p:txBody>
          <a:bodyPr wrap="square" rtlCol="0">
            <a:spAutoFit/>
          </a:bodyPr>
          <a:lstStyle/>
          <a:p>
            <a:r>
              <a:rPr lang="en-GB" sz="1200" dirty="0"/>
              <a:t>https://www.pinterest.co.uk/pin/220324606748114936/</a:t>
            </a:r>
          </a:p>
        </p:txBody>
      </p:sp>
      <p:sp>
        <p:nvSpPr>
          <p:cNvPr id="8" name="TextBox 7"/>
          <p:cNvSpPr txBox="1"/>
          <p:nvPr/>
        </p:nvSpPr>
        <p:spPr>
          <a:xfrm rot="5400000">
            <a:off x="-691459" y="4467047"/>
            <a:ext cx="3766089" cy="276999"/>
          </a:xfrm>
          <a:prstGeom prst="rect">
            <a:avLst/>
          </a:prstGeom>
          <a:noFill/>
        </p:spPr>
        <p:txBody>
          <a:bodyPr wrap="square" rtlCol="0">
            <a:spAutoFit/>
          </a:bodyPr>
          <a:lstStyle/>
          <a:p>
            <a:r>
              <a:rPr lang="en-GB" sz="1200" dirty="0"/>
              <a:t>https://www.pinterest.co.uk/pin/220324606748114944/</a:t>
            </a:r>
          </a:p>
        </p:txBody>
      </p:sp>
    </p:spTree>
    <p:extLst>
      <p:ext uri="{BB962C8B-B14F-4D97-AF65-F5344CB8AC3E}">
        <p14:creationId xmlns:p14="http://schemas.microsoft.com/office/powerpoint/2010/main" val="2961465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99" y="-152753"/>
            <a:ext cx="10529485" cy="1055311"/>
          </a:xfrm>
        </p:spPr>
        <p:txBody>
          <a:bodyPr>
            <a:normAutofit/>
          </a:bodyPr>
          <a:lstStyle/>
          <a:p>
            <a:r>
              <a:rPr lang="en-GB" sz="4000" dirty="0" smtClean="0"/>
              <a:t>Reworking your notes</a:t>
            </a:r>
            <a:endParaRPr lang="en-GB" sz="4000" dirty="0"/>
          </a:p>
        </p:txBody>
      </p:sp>
      <p:sp>
        <p:nvSpPr>
          <p:cNvPr id="4" name="Slide Number Placeholder 3"/>
          <p:cNvSpPr>
            <a:spLocks noGrp="1"/>
          </p:cNvSpPr>
          <p:nvPr>
            <p:ph type="sldNum" sz="quarter" idx="12"/>
          </p:nvPr>
        </p:nvSpPr>
        <p:spPr/>
        <p:txBody>
          <a:bodyPr/>
          <a:lstStyle/>
          <a:p>
            <a:fld id="{E89BC60F-F4BF-4EE8-9F02-8A0093F1814F}" type="slidenum">
              <a:rPr lang="en-GB" smtClean="0"/>
              <a:t>14</a:t>
            </a:fld>
            <a:endParaRPr lang="en-GB"/>
          </a:p>
        </p:txBody>
      </p:sp>
      <p:pic>
        <p:nvPicPr>
          <p:cNvPr id="9" name="Content Placeholder 8"/>
          <p:cNvPicPr>
            <a:picLocks noGrp="1" noChangeAspect="1"/>
          </p:cNvPicPr>
          <p:nvPr>
            <p:ph idx="1"/>
          </p:nvPr>
        </p:nvPicPr>
        <p:blipFill>
          <a:blip r:embed="rId3"/>
          <a:stretch>
            <a:fillRect/>
          </a:stretch>
        </p:blipFill>
        <p:spPr>
          <a:xfrm>
            <a:off x="753691" y="666427"/>
            <a:ext cx="4891503" cy="5720085"/>
          </a:xfrm>
          <a:prstGeom prst="rect">
            <a:avLst/>
          </a:prstGeom>
        </p:spPr>
      </p:pic>
      <p:sp>
        <p:nvSpPr>
          <p:cNvPr id="12" name="TextBox 11"/>
          <p:cNvSpPr txBox="1"/>
          <p:nvPr/>
        </p:nvSpPr>
        <p:spPr>
          <a:xfrm rot="5400000">
            <a:off x="8713147" y="4498166"/>
            <a:ext cx="5207430" cy="276999"/>
          </a:xfrm>
          <a:prstGeom prst="rect">
            <a:avLst/>
          </a:prstGeom>
          <a:noFill/>
        </p:spPr>
        <p:txBody>
          <a:bodyPr wrap="square" rtlCol="0">
            <a:spAutoFit/>
          </a:bodyPr>
          <a:lstStyle/>
          <a:p>
            <a:r>
              <a:rPr lang="en-GB" sz="1200" dirty="0"/>
              <a:t>https://www.pinterest.co.uk/pin/220324606748114940/</a:t>
            </a:r>
          </a:p>
        </p:txBody>
      </p:sp>
      <p:pic>
        <p:nvPicPr>
          <p:cNvPr id="14" name="Picture 13"/>
          <p:cNvPicPr>
            <a:picLocks noChangeAspect="1"/>
          </p:cNvPicPr>
          <p:nvPr/>
        </p:nvPicPr>
        <p:blipFill>
          <a:blip r:embed="rId4"/>
          <a:stretch>
            <a:fillRect/>
          </a:stretch>
        </p:blipFill>
        <p:spPr>
          <a:xfrm>
            <a:off x="6447295" y="539958"/>
            <a:ext cx="4570460" cy="5846553"/>
          </a:xfrm>
          <a:prstGeom prst="rect">
            <a:avLst/>
          </a:prstGeom>
        </p:spPr>
      </p:pic>
    </p:spTree>
    <p:extLst>
      <p:ext uri="{BB962C8B-B14F-4D97-AF65-F5344CB8AC3E}">
        <p14:creationId xmlns:p14="http://schemas.microsoft.com/office/powerpoint/2010/main" val="269262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325" y="287339"/>
            <a:ext cx="7543800" cy="1125537"/>
          </a:xfrm>
        </p:spPr>
        <p:txBody>
          <a:bodyPr wrap="square" numCol="1" anchorCtr="0" compatLnSpc="1">
            <a:prstTxWarp prst="textNoShape">
              <a:avLst/>
            </a:prstTxWarp>
          </a:bodyPr>
          <a:lstStyle/>
          <a:p>
            <a:pPr eaLnBrk="1" hangingPunct="1">
              <a:defRPr/>
            </a:pPr>
            <a:r>
              <a:rPr lang="en-GB" altLang="en-US" sz="4000" b="1"/>
              <a:t>Your task…</a:t>
            </a:r>
          </a:p>
        </p:txBody>
      </p:sp>
      <p:sp>
        <p:nvSpPr>
          <p:cNvPr id="3" name="Content Placeholder 2"/>
          <p:cNvSpPr>
            <a:spLocks noGrp="1"/>
          </p:cNvSpPr>
          <p:nvPr>
            <p:ph idx="1"/>
          </p:nvPr>
        </p:nvSpPr>
        <p:spPr/>
        <p:txBody>
          <a:bodyPr>
            <a:normAutofit/>
          </a:bodyPr>
          <a:lstStyle/>
          <a:p>
            <a:pPr marL="342900" indent="-342900" eaLnBrk="1" hangingPunct="1">
              <a:lnSpc>
                <a:spcPct val="80000"/>
              </a:lnSpc>
              <a:buFont typeface="Wingdings" panose="05000000000000000000" pitchFamily="2" charset="2"/>
              <a:buChar char="§"/>
            </a:pPr>
            <a:endParaRPr lang="en-GB" altLang="en-US" sz="2800" dirty="0" smtClean="0">
              <a:latin typeface="Calibri Light" panose="020F0302020204030204" pitchFamily="34" charset="0"/>
            </a:endParaRPr>
          </a:p>
          <a:p>
            <a:pPr marL="342900" indent="-342900" eaLnBrk="1" hangingPunct="1">
              <a:lnSpc>
                <a:spcPct val="80000"/>
              </a:lnSpc>
              <a:buFont typeface="Wingdings" panose="05000000000000000000" pitchFamily="2" charset="2"/>
              <a:buChar char="§"/>
            </a:pPr>
            <a:r>
              <a:rPr lang="en-GB" altLang="en-US" sz="2800" dirty="0" smtClean="0">
                <a:latin typeface="Calibri Light" panose="020F0302020204030204" pitchFamily="34" charset="0"/>
              </a:rPr>
              <a:t>We </a:t>
            </a:r>
            <a:r>
              <a:rPr lang="en-GB" altLang="en-US" sz="2800" dirty="0">
                <a:latin typeface="Calibri Light" panose="020F0302020204030204" pitchFamily="34" charset="0"/>
              </a:rPr>
              <a:t>are about to hear a lecture </a:t>
            </a:r>
            <a:r>
              <a:rPr lang="en-GB" altLang="en-US" dirty="0" smtClean="0">
                <a:latin typeface="Calibri Light" panose="020F0302020204030204" pitchFamily="34" charset="0"/>
              </a:rPr>
              <a:t>on [insert topic here]</a:t>
            </a:r>
            <a:endParaRPr lang="en-GB" altLang="en-US" sz="2800" dirty="0" smtClean="0">
              <a:latin typeface="Calibri Light" panose="020F0302020204030204" pitchFamily="34" charset="0"/>
            </a:endParaRPr>
          </a:p>
          <a:p>
            <a:pPr eaLnBrk="1" hangingPunct="1">
              <a:lnSpc>
                <a:spcPct val="80000"/>
              </a:lnSpc>
            </a:pPr>
            <a:endParaRPr lang="en-GB" altLang="en-US" sz="2800" dirty="0" smtClean="0">
              <a:latin typeface="Calibri Light" panose="020F0302020204030204" pitchFamily="34" charset="0"/>
            </a:endParaRPr>
          </a:p>
          <a:p>
            <a:pPr marL="342900" indent="-342900" eaLnBrk="1" hangingPunct="1">
              <a:lnSpc>
                <a:spcPct val="80000"/>
              </a:lnSpc>
              <a:buFont typeface="Wingdings" panose="05000000000000000000" pitchFamily="2" charset="2"/>
              <a:buChar char="§"/>
            </a:pPr>
            <a:r>
              <a:rPr lang="en-GB" altLang="en-US" sz="2800" dirty="0" smtClean="0">
                <a:latin typeface="Calibri Light" panose="020F0302020204030204" pitchFamily="34" charset="0"/>
              </a:rPr>
              <a:t>This </a:t>
            </a:r>
            <a:r>
              <a:rPr lang="en-GB" altLang="en-US" sz="2800" dirty="0">
                <a:latin typeface="Calibri Light" panose="020F0302020204030204" pitchFamily="34" charset="0"/>
              </a:rPr>
              <a:t>lecture will last approximately </a:t>
            </a:r>
            <a:r>
              <a:rPr lang="en-GB" altLang="en-US" sz="2800" dirty="0" smtClean="0">
                <a:latin typeface="Calibri Light" panose="020F0302020204030204" pitchFamily="34" charset="0"/>
              </a:rPr>
              <a:t>45 </a:t>
            </a:r>
            <a:r>
              <a:rPr lang="en-GB" altLang="en-US" sz="2800" dirty="0">
                <a:latin typeface="Calibri Light" panose="020F0302020204030204" pitchFamily="34" charset="0"/>
              </a:rPr>
              <a:t>minutes</a:t>
            </a:r>
            <a:r>
              <a:rPr lang="en-GB" altLang="en-US" sz="2800" dirty="0" smtClean="0">
                <a:latin typeface="Calibri Light" panose="020F0302020204030204" pitchFamily="34" charset="0"/>
              </a:rPr>
              <a:t>.</a:t>
            </a:r>
          </a:p>
          <a:p>
            <a:pPr eaLnBrk="1" hangingPunct="1">
              <a:lnSpc>
                <a:spcPct val="80000"/>
              </a:lnSpc>
            </a:pPr>
            <a:endParaRPr lang="en-GB" altLang="en-US" sz="2800" dirty="0">
              <a:latin typeface="Calibri Light" panose="020F0302020204030204" pitchFamily="34" charset="0"/>
            </a:endParaRPr>
          </a:p>
          <a:p>
            <a:pPr marL="342900" indent="-342900" eaLnBrk="1" hangingPunct="1">
              <a:lnSpc>
                <a:spcPct val="80000"/>
              </a:lnSpc>
              <a:buFont typeface="Wingdings" panose="05000000000000000000" pitchFamily="2" charset="2"/>
              <a:buChar char="§"/>
            </a:pPr>
            <a:r>
              <a:rPr lang="en-GB" altLang="en-US" sz="2800" dirty="0">
                <a:latin typeface="Calibri Light" panose="020F0302020204030204" pitchFamily="34" charset="0"/>
              </a:rPr>
              <a:t>Your job is to choose a note-taking style and take </a:t>
            </a:r>
            <a:r>
              <a:rPr lang="en-GB" altLang="en-US" sz="2800" i="1" dirty="0">
                <a:latin typeface="Calibri Light" panose="020F0302020204030204" pitchFamily="34" charset="0"/>
              </a:rPr>
              <a:t>effective </a:t>
            </a:r>
            <a:r>
              <a:rPr lang="en-GB" altLang="en-US" sz="2800" dirty="0">
                <a:latin typeface="Calibri Light" panose="020F0302020204030204" pitchFamily="34" charset="0"/>
              </a:rPr>
              <a:t>notes</a:t>
            </a:r>
            <a:r>
              <a:rPr lang="en-GB" altLang="en-US" sz="2800" dirty="0" smtClean="0">
                <a:latin typeface="Calibri Light" panose="020F0302020204030204" pitchFamily="34" charset="0"/>
              </a:rPr>
              <a:t>.</a:t>
            </a:r>
          </a:p>
          <a:p>
            <a:pPr eaLnBrk="1" hangingPunct="1">
              <a:lnSpc>
                <a:spcPct val="80000"/>
              </a:lnSpc>
            </a:pPr>
            <a:endParaRPr lang="en-GB" altLang="en-US" sz="2800" dirty="0">
              <a:latin typeface="Calibri Light" panose="020F0302020204030204" pitchFamily="34" charset="0"/>
            </a:endParaRPr>
          </a:p>
          <a:p>
            <a:pPr marL="342900" indent="-342900" eaLnBrk="1" hangingPunct="1">
              <a:lnSpc>
                <a:spcPct val="80000"/>
              </a:lnSpc>
              <a:buFont typeface="Wingdings" panose="05000000000000000000" pitchFamily="2" charset="2"/>
              <a:buChar char="§"/>
            </a:pPr>
            <a:r>
              <a:rPr lang="en-GB" altLang="en-US" sz="2800" dirty="0">
                <a:latin typeface="Calibri Light" panose="020F0302020204030204" pitchFamily="34" charset="0"/>
              </a:rPr>
              <a:t>You should aim to record as much factual information as you can</a:t>
            </a:r>
            <a:r>
              <a:rPr lang="en-GB" altLang="en-US" sz="2800" dirty="0" smtClean="0">
                <a:latin typeface="Calibri Light" panose="020F0302020204030204" pitchFamily="34" charset="0"/>
              </a:rPr>
              <a:t>.</a:t>
            </a:r>
            <a:endParaRPr lang="en-GB" altLang="en-US" sz="2800" dirty="0">
              <a:latin typeface="Calibri Light" panose="020F0302020204030204" pitchFamily="34" charset="0"/>
            </a:endParaRPr>
          </a:p>
        </p:txBody>
      </p:sp>
      <p:sp>
        <p:nvSpPr>
          <p:cNvPr id="4" name="Footer Placeholder 3"/>
          <p:cNvSpPr>
            <a:spLocks noGrp="1"/>
          </p:cNvSpPr>
          <p:nvPr>
            <p:ph type="ftr" sz="quarter" idx="11"/>
          </p:nvPr>
        </p:nvSpPr>
        <p:spPr/>
        <p:txBody>
          <a:bodyPr/>
          <a:lstStyle/>
          <a:p>
            <a:pPr>
              <a:defRPr/>
            </a:pPr>
            <a:endParaRPr lang="en-GB" dirty="0"/>
          </a:p>
        </p:txBody>
      </p:sp>
    </p:spTree>
    <p:extLst>
      <p:ext uri="{BB962C8B-B14F-4D97-AF65-F5344CB8AC3E}">
        <p14:creationId xmlns:p14="http://schemas.microsoft.com/office/powerpoint/2010/main" val="413158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fade">
                                      <p:cBhvr>
                                        <p:cTn id="2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defRPr/>
            </a:pPr>
            <a:endParaRPr lang="en-GB" sz="4000" b="1" dirty="0">
              <a:solidFill>
                <a:schemeClr val="tx1">
                  <a:lumMod val="75000"/>
                  <a:lumOff val="25000"/>
                </a:schemeClr>
              </a:solidFill>
            </a:endParaRPr>
          </a:p>
        </p:txBody>
      </p:sp>
      <p:sp>
        <p:nvSpPr>
          <p:cNvPr id="30723" name="Rectangle 3"/>
          <p:cNvSpPr>
            <a:spLocks noGrp="1" noChangeArrowheads="1"/>
          </p:cNvSpPr>
          <p:nvPr>
            <p:ph type="body" idx="1"/>
          </p:nvPr>
        </p:nvSpPr>
        <p:spPr>
          <a:xfrm>
            <a:off x="655798" y="1629287"/>
            <a:ext cx="9234327" cy="4391025"/>
          </a:xfrm>
        </p:spPr>
        <p:txBody>
          <a:bodyPr rtlCol="0">
            <a:noAutofit/>
          </a:bodyPr>
          <a:lstStyle/>
          <a:p>
            <a:pPr>
              <a:defRPr/>
            </a:pPr>
            <a:r>
              <a:rPr lang="en-GB" sz="2800" b="1" dirty="0">
                <a:solidFill>
                  <a:schemeClr val="tx1">
                    <a:lumMod val="50000"/>
                  </a:schemeClr>
                </a:solidFill>
                <a:latin typeface="Calibri Light" panose="020F0302020204030204" pitchFamily="34" charset="0"/>
              </a:rPr>
              <a:t>In pairs: </a:t>
            </a:r>
          </a:p>
          <a:p>
            <a:pPr marL="457200" indent="-457200">
              <a:buFont typeface="Wingdings" panose="05000000000000000000" pitchFamily="2" charset="2"/>
              <a:buChar char="§"/>
              <a:defRPr/>
            </a:pPr>
            <a:r>
              <a:rPr lang="en-GB" sz="2400" b="1" dirty="0">
                <a:solidFill>
                  <a:schemeClr val="tx1">
                    <a:lumMod val="50000"/>
                  </a:schemeClr>
                </a:solidFill>
                <a:latin typeface="Calibri Light" panose="020F0302020204030204" pitchFamily="34" charset="0"/>
              </a:rPr>
              <a:t>Compare your notes with your partner.</a:t>
            </a:r>
          </a:p>
          <a:p>
            <a:pPr marL="658368" lvl="1" indent="-457200">
              <a:buFont typeface="Wingdings" panose="05000000000000000000" pitchFamily="2" charset="2"/>
              <a:buChar char="§"/>
              <a:defRPr/>
            </a:pPr>
            <a:r>
              <a:rPr lang="en-GB" sz="2400" i="1" dirty="0">
                <a:solidFill>
                  <a:schemeClr val="tx1">
                    <a:lumMod val="50000"/>
                  </a:schemeClr>
                </a:solidFill>
                <a:latin typeface="Calibri Light" panose="020F0302020204030204" pitchFamily="34" charset="0"/>
              </a:rPr>
              <a:t>Did they note things that you missed, or vice versa?</a:t>
            </a:r>
          </a:p>
          <a:p>
            <a:pPr marL="658368" lvl="1" indent="-457200">
              <a:buFont typeface="Wingdings" panose="05000000000000000000" pitchFamily="2" charset="2"/>
              <a:buChar char="§"/>
              <a:defRPr/>
            </a:pPr>
            <a:endParaRPr lang="en-GB" sz="2400" i="1" dirty="0">
              <a:solidFill>
                <a:schemeClr val="tx1">
                  <a:lumMod val="50000"/>
                </a:schemeClr>
              </a:solidFill>
              <a:latin typeface="Calibri Light" panose="020F0302020204030204" pitchFamily="34" charset="0"/>
            </a:endParaRPr>
          </a:p>
          <a:p>
            <a:pPr marL="457200" indent="-457200">
              <a:buFont typeface="Wingdings" panose="05000000000000000000" pitchFamily="2" charset="2"/>
              <a:buChar char="§"/>
              <a:defRPr/>
            </a:pPr>
            <a:r>
              <a:rPr lang="en-GB" sz="2400" b="1" dirty="0">
                <a:solidFill>
                  <a:schemeClr val="tx1">
                    <a:lumMod val="50000"/>
                  </a:schemeClr>
                </a:solidFill>
                <a:latin typeface="Calibri Light" panose="020F0302020204030204" pitchFamily="34" charset="0"/>
              </a:rPr>
              <a:t>Work together to write a brief summary of the lecture.</a:t>
            </a:r>
          </a:p>
          <a:p>
            <a:pPr marL="658368" lvl="1" indent="-457200">
              <a:buFont typeface="Wingdings" panose="05000000000000000000" pitchFamily="2" charset="2"/>
              <a:buChar char="§"/>
              <a:defRPr/>
            </a:pPr>
            <a:r>
              <a:rPr lang="en-GB" sz="2400" i="1" dirty="0">
                <a:solidFill>
                  <a:schemeClr val="tx1">
                    <a:lumMod val="50000"/>
                  </a:schemeClr>
                </a:solidFill>
                <a:latin typeface="Calibri Light" panose="020F0302020204030204" pitchFamily="34" charset="0"/>
              </a:rPr>
              <a:t>Aim to summarise the KEY POINTS. Max.100 words.</a:t>
            </a:r>
          </a:p>
          <a:p>
            <a:pPr marL="201168" lvl="1" indent="0">
              <a:buNone/>
              <a:defRPr/>
            </a:pPr>
            <a:endParaRPr lang="en-GB" sz="2400" i="1" dirty="0">
              <a:solidFill>
                <a:schemeClr val="tx1">
                  <a:lumMod val="50000"/>
                </a:schemeClr>
              </a:solidFill>
              <a:latin typeface="Calibri Light" panose="020F0302020204030204" pitchFamily="34" charset="0"/>
            </a:endParaRPr>
          </a:p>
          <a:p>
            <a:pPr marL="457200" indent="-457200">
              <a:buFont typeface="Wingdings" panose="05000000000000000000" pitchFamily="2" charset="2"/>
              <a:buChar char="§"/>
              <a:defRPr/>
            </a:pPr>
            <a:r>
              <a:rPr lang="en-GB" sz="2400" b="1" dirty="0">
                <a:solidFill>
                  <a:schemeClr val="tx1">
                    <a:lumMod val="50000"/>
                  </a:schemeClr>
                </a:solidFill>
                <a:latin typeface="Calibri Light" panose="020F0302020204030204" pitchFamily="34" charset="0"/>
              </a:rPr>
              <a:t>Turn to a pair behind you (or in front) and share your summaries.</a:t>
            </a:r>
          </a:p>
          <a:p>
            <a:pPr marL="658368" lvl="1" indent="-457200">
              <a:buFont typeface="Wingdings" panose="05000000000000000000" pitchFamily="2" charset="2"/>
              <a:buChar char="§"/>
              <a:defRPr/>
            </a:pPr>
            <a:r>
              <a:rPr lang="en-GB" sz="2400" i="1" dirty="0">
                <a:solidFill>
                  <a:schemeClr val="tx1">
                    <a:lumMod val="50000"/>
                  </a:schemeClr>
                </a:solidFill>
                <a:latin typeface="Calibri Light" panose="020F0302020204030204" pitchFamily="34" charset="0"/>
              </a:rPr>
              <a:t>How similar or different were your summaries?</a:t>
            </a:r>
          </a:p>
        </p:txBody>
      </p:sp>
      <p:pic>
        <p:nvPicPr>
          <p:cNvPr id="3584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6468" y="287340"/>
            <a:ext cx="10529484" cy="1341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14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992" y="72178"/>
            <a:ext cx="10529485" cy="1055311"/>
          </a:xfrm>
        </p:spPr>
        <p:txBody>
          <a:bodyPr>
            <a:normAutofit/>
          </a:bodyPr>
          <a:lstStyle/>
          <a:p>
            <a:r>
              <a:rPr lang="en-GB" sz="4000" b="1" dirty="0" smtClean="0"/>
              <a:t>Using this PowerPoint after the session</a:t>
            </a:r>
            <a:endParaRPr lang="en-GB" sz="4000" b="1" dirty="0"/>
          </a:p>
        </p:txBody>
      </p:sp>
      <p:sp>
        <p:nvSpPr>
          <p:cNvPr id="3" name="Content Placeholder 2"/>
          <p:cNvSpPr>
            <a:spLocks noGrp="1"/>
          </p:cNvSpPr>
          <p:nvPr>
            <p:ph idx="1"/>
          </p:nvPr>
        </p:nvSpPr>
        <p:spPr/>
        <p:txBody>
          <a:bodyPr>
            <a:normAutofit/>
          </a:bodyPr>
          <a:lstStyle/>
          <a:p>
            <a:pPr marL="0" indent="0">
              <a:buNone/>
            </a:pPr>
            <a:endParaRPr lang="en-GB" sz="3200" dirty="0" smtClean="0">
              <a:latin typeface="Calibri Light" panose="020F0302020204030204" pitchFamily="34" charset="0"/>
            </a:endParaRPr>
          </a:p>
          <a:p>
            <a:pPr marL="0" indent="0">
              <a:buNone/>
            </a:pPr>
            <a:r>
              <a:rPr lang="en-GB" sz="3200" dirty="0" smtClean="0">
                <a:latin typeface="Calibri Light" panose="020F0302020204030204" pitchFamily="34" charset="0"/>
              </a:rPr>
              <a:t>This PowerPoint is designed to be a useful learning resource to you </a:t>
            </a:r>
            <a:r>
              <a:rPr lang="en-GB" sz="3200" i="1" dirty="0" smtClean="0">
                <a:latin typeface="Calibri Light" panose="020F0302020204030204" pitchFamily="34" charset="0"/>
              </a:rPr>
              <a:t>after</a:t>
            </a:r>
            <a:r>
              <a:rPr lang="en-GB" sz="3200" dirty="0" smtClean="0">
                <a:latin typeface="Calibri Light" panose="020F0302020204030204" pitchFamily="34" charset="0"/>
              </a:rPr>
              <a:t> the SWAP East session at </a:t>
            </a:r>
            <a:r>
              <a:rPr lang="en-GB" sz="3200" dirty="0" smtClean="0">
                <a:latin typeface="Calibri Light" panose="020F0302020204030204" pitchFamily="34" charset="0"/>
              </a:rPr>
              <a:t>the University of Dundee Fife campus.</a:t>
            </a:r>
            <a:endParaRPr lang="en-GB" sz="3200" dirty="0">
              <a:latin typeface="Calibri Light" panose="020F0302020204030204" pitchFamily="34" charset="0"/>
            </a:endParaRPr>
          </a:p>
          <a:p>
            <a:pPr marL="0" indent="0">
              <a:buNone/>
            </a:pPr>
            <a:r>
              <a:rPr lang="en-GB" sz="3200" dirty="0" smtClean="0">
                <a:latin typeface="Calibri Light" panose="020F0302020204030204" pitchFamily="34" charset="0"/>
              </a:rPr>
              <a:t>Drag up the bottom bar of each slide to reveal the explanatory notes underneath. </a:t>
            </a:r>
          </a:p>
        </p:txBody>
      </p:sp>
      <p:sp>
        <p:nvSpPr>
          <p:cNvPr id="4" name="Slide Number Placeholder 3"/>
          <p:cNvSpPr>
            <a:spLocks noGrp="1"/>
          </p:cNvSpPr>
          <p:nvPr>
            <p:ph type="sldNum" sz="quarter" idx="12"/>
          </p:nvPr>
        </p:nvSpPr>
        <p:spPr/>
        <p:txBody>
          <a:bodyPr/>
          <a:lstStyle/>
          <a:p>
            <a:fld id="{E89BC60F-F4BF-4EE8-9F02-8A0093F1814F}" type="slidenum">
              <a:rPr lang="en-GB" smtClean="0"/>
              <a:t>2</a:t>
            </a:fld>
            <a:endParaRPr lang="en-GB"/>
          </a:p>
        </p:txBody>
      </p:sp>
      <p:graphicFrame>
        <p:nvGraphicFramePr>
          <p:cNvPr id="8" name="Diagram 7"/>
          <p:cNvGraphicFramePr/>
          <p:nvPr>
            <p:extLst/>
          </p:nvPr>
        </p:nvGraphicFramePr>
        <p:xfrm>
          <a:off x="5186408" y="123385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0815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010" y="323851"/>
            <a:ext cx="7543800" cy="1270000"/>
          </a:xfrm>
        </p:spPr>
        <p:txBody>
          <a:bodyPr/>
          <a:lstStyle/>
          <a:p>
            <a:pPr>
              <a:defRPr/>
            </a:pPr>
            <a:r>
              <a:rPr lang="en-GB" sz="4000" b="1" dirty="0">
                <a:solidFill>
                  <a:srgbClr val="4365E2"/>
                </a:solidFill>
              </a:rPr>
              <a:t>Goals for this session</a:t>
            </a:r>
          </a:p>
        </p:txBody>
      </p:sp>
      <p:sp>
        <p:nvSpPr>
          <p:cNvPr id="3" name="Content Placeholder 2"/>
          <p:cNvSpPr>
            <a:spLocks noGrp="1"/>
          </p:cNvSpPr>
          <p:nvPr>
            <p:ph idx="1"/>
          </p:nvPr>
        </p:nvSpPr>
        <p:spPr>
          <a:xfrm>
            <a:off x="502920" y="1593851"/>
            <a:ext cx="10475384" cy="4686299"/>
          </a:xfrm>
        </p:spPr>
        <p:txBody>
          <a:bodyPr/>
          <a:lstStyle/>
          <a:p>
            <a:pPr eaLnBrk="1" hangingPunct="1"/>
            <a:endParaRPr lang="en-GB" altLang="en-US" dirty="0" smtClean="0"/>
          </a:p>
          <a:p>
            <a:pPr marL="457200" indent="-457200" eaLnBrk="1" hangingPunct="1">
              <a:buFont typeface="Wingdings" panose="05000000000000000000" pitchFamily="2" charset="2"/>
              <a:buChar char="§"/>
            </a:pPr>
            <a:r>
              <a:rPr lang="en-GB" altLang="en-US" sz="3200" dirty="0">
                <a:latin typeface="Calibri Light" panose="020F0302020204030204" pitchFamily="34" charset="0"/>
              </a:rPr>
              <a:t>To </a:t>
            </a:r>
            <a:r>
              <a:rPr lang="en-GB" altLang="en-US" sz="3200" dirty="0" smtClean="0">
                <a:latin typeface="Calibri Light" panose="020F0302020204030204" pitchFamily="34" charset="0"/>
              </a:rPr>
              <a:t>consider why taking effective notes is important while learning at university</a:t>
            </a:r>
          </a:p>
          <a:p>
            <a:pPr eaLnBrk="1" hangingPunct="1"/>
            <a:endParaRPr lang="en-GB" altLang="en-US" sz="3200" dirty="0" smtClean="0">
              <a:latin typeface="Calibri Light" panose="020F0302020204030204" pitchFamily="34" charset="0"/>
            </a:endParaRPr>
          </a:p>
          <a:p>
            <a:pPr marL="457200" indent="-457200" eaLnBrk="1" hangingPunct="1">
              <a:buFont typeface="Wingdings" panose="05000000000000000000" pitchFamily="2" charset="2"/>
              <a:buChar char="§"/>
            </a:pPr>
            <a:r>
              <a:rPr lang="en-GB" altLang="en-US" sz="3200" dirty="0" smtClean="0">
                <a:latin typeface="Calibri Light" panose="020F0302020204030204" pitchFamily="34" charset="0"/>
              </a:rPr>
              <a:t>To </a:t>
            </a:r>
            <a:r>
              <a:rPr lang="en-GB" altLang="en-US" sz="3200" dirty="0">
                <a:latin typeface="Calibri Light" panose="020F0302020204030204" pitchFamily="34" charset="0"/>
              </a:rPr>
              <a:t>discuss different </a:t>
            </a:r>
            <a:r>
              <a:rPr lang="en-GB" altLang="en-US" sz="3200" dirty="0" smtClean="0">
                <a:latin typeface="Calibri Light" panose="020F0302020204030204" pitchFamily="34" charset="0"/>
              </a:rPr>
              <a:t>note-taking taking techniques</a:t>
            </a:r>
          </a:p>
          <a:p>
            <a:pPr eaLnBrk="1" hangingPunct="1"/>
            <a:endParaRPr lang="en-GB" altLang="en-US" sz="3200" dirty="0">
              <a:latin typeface="Calibri Light" panose="020F0302020204030204" pitchFamily="34" charset="0"/>
            </a:endParaRPr>
          </a:p>
          <a:p>
            <a:pPr marL="457200" indent="-457200" eaLnBrk="1" hangingPunct="1">
              <a:buFont typeface="Wingdings" panose="05000000000000000000" pitchFamily="2" charset="2"/>
              <a:buChar char="§"/>
            </a:pPr>
            <a:r>
              <a:rPr lang="en-GB" altLang="en-US" sz="3200" dirty="0">
                <a:latin typeface="Calibri Light" panose="020F0302020204030204" pitchFamily="34" charset="0"/>
              </a:rPr>
              <a:t>To practice note-taking techniques in a live lecture setting;</a:t>
            </a:r>
          </a:p>
          <a:p>
            <a:pPr eaLnBrk="1" hangingPunct="1"/>
            <a:endParaRPr lang="en-GB" altLang="en-US" sz="3200" dirty="0"/>
          </a:p>
          <a:p>
            <a:pPr eaLnBrk="1" hangingPunct="1"/>
            <a:endParaRPr lang="en-GB" altLang="en-US" dirty="0" smtClean="0"/>
          </a:p>
          <a:p>
            <a:pPr eaLnBrk="1" hangingPunct="1">
              <a:buFont typeface="Wingdings" panose="05000000000000000000" pitchFamily="2" charset="2"/>
              <a:buChar char="Ø"/>
            </a:pPr>
            <a:endParaRPr lang="en-GB" altLang="en-US" dirty="0" smtClean="0"/>
          </a:p>
        </p:txBody>
      </p:sp>
      <p:sp>
        <p:nvSpPr>
          <p:cNvPr id="4" name="Footer Placeholder 3"/>
          <p:cNvSpPr>
            <a:spLocks noGrp="1"/>
          </p:cNvSpPr>
          <p:nvPr>
            <p:ph type="ftr" sz="quarter" idx="11"/>
          </p:nvPr>
        </p:nvSpPr>
        <p:spPr>
          <a:xfrm flipV="1">
            <a:off x="4310063" y="5726431"/>
            <a:ext cx="3617912" cy="766446"/>
          </a:xfrm>
        </p:spPr>
        <p:txBody>
          <a:bodyPr/>
          <a:lstStyle/>
          <a:p>
            <a:pPr>
              <a:defRPr/>
            </a:pPr>
            <a:endParaRPr lang="en-GB" dirty="0"/>
          </a:p>
        </p:txBody>
      </p:sp>
    </p:spTree>
    <p:extLst>
      <p:ext uri="{BB962C8B-B14F-4D97-AF65-F5344CB8AC3E}">
        <p14:creationId xmlns:p14="http://schemas.microsoft.com/office/powerpoint/2010/main" val="191817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GB" sz="3600" b="1" dirty="0" smtClean="0">
                <a:solidFill>
                  <a:srgbClr val="4365E2"/>
                </a:solidFill>
                <a:ea typeface="+mj-ea"/>
              </a:rPr>
              <a:t>Why take notes?</a:t>
            </a:r>
            <a:endParaRPr lang="en-GB" sz="3600" b="1" dirty="0">
              <a:solidFill>
                <a:srgbClr val="4365E2"/>
              </a:solidFill>
              <a:ea typeface="+mj-ea"/>
            </a:endParaRPr>
          </a:p>
        </p:txBody>
      </p:sp>
      <p:sp>
        <p:nvSpPr>
          <p:cNvPr id="4" name="Footer Placeholder 3"/>
          <p:cNvSpPr>
            <a:spLocks noGrp="1"/>
          </p:cNvSpPr>
          <p:nvPr>
            <p:ph type="ftr" sz="quarter" idx="11"/>
          </p:nvPr>
        </p:nvSpPr>
        <p:spPr/>
        <p:txBody>
          <a:bodyPr/>
          <a:lstStyle/>
          <a:p>
            <a:pPr>
              <a:defRPr/>
            </a:pPr>
            <a:endParaRPr lang="en-GB"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2301203" y="1032828"/>
            <a:ext cx="7991475" cy="5581650"/>
          </a:xfrm>
        </p:spPr>
      </p:pic>
      <p:sp>
        <p:nvSpPr>
          <p:cNvPr id="21509" name="TextBox 4"/>
          <p:cNvSpPr txBox="1">
            <a:spLocks noChangeArrowheads="1"/>
          </p:cNvSpPr>
          <p:nvPr/>
        </p:nvSpPr>
        <p:spPr bwMode="auto">
          <a:xfrm>
            <a:off x="2132806" y="533226"/>
            <a:ext cx="79263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endParaRPr lang="en-GB" altLang="en-US"/>
          </a:p>
        </p:txBody>
      </p:sp>
    </p:spTree>
    <p:extLst>
      <p:ext uri="{BB962C8B-B14F-4D97-AF65-F5344CB8AC3E}">
        <p14:creationId xmlns:p14="http://schemas.microsoft.com/office/powerpoint/2010/main" val="1154020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defRPr/>
            </a:pPr>
            <a:r>
              <a:rPr lang="en-GB" sz="4000" b="1" dirty="0">
                <a:solidFill>
                  <a:srgbClr val="4365E2"/>
                </a:solidFill>
              </a:rPr>
              <a:t>What are lectures?</a:t>
            </a:r>
          </a:p>
        </p:txBody>
      </p:sp>
      <p:sp>
        <p:nvSpPr>
          <p:cNvPr id="22537" name="Text Box 9"/>
          <p:cNvSpPr txBox="1">
            <a:spLocks noChangeArrowheads="1"/>
          </p:cNvSpPr>
          <p:nvPr/>
        </p:nvSpPr>
        <p:spPr bwMode="auto">
          <a:xfrm>
            <a:off x="5024868" y="1125965"/>
            <a:ext cx="5060950"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defRPr/>
            </a:pPr>
            <a:endParaRPr lang="en-GB" sz="2800" dirty="0"/>
          </a:p>
          <a:p>
            <a:pPr marL="514350" indent="-514350">
              <a:buFont typeface="+mj-lt"/>
              <a:buAutoNum type="arabicPeriod"/>
              <a:defRPr/>
            </a:pPr>
            <a:r>
              <a:rPr lang="en-GB" sz="3200" dirty="0">
                <a:latin typeface="+mj-lt"/>
              </a:rPr>
              <a:t>Offer an overview of a subject or </a:t>
            </a:r>
            <a:r>
              <a:rPr lang="en-GB" sz="3200" dirty="0" smtClean="0">
                <a:latin typeface="+mj-lt"/>
              </a:rPr>
              <a:t>topic</a:t>
            </a:r>
            <a:endParaRPr lang="en-GB" sz="3200" dirty="0">
              <a:latin typeface="+mj-lt"/>
            </a:endParaRPr>
          </a:p>
          <a:p>
            <a:pPr>
              <a:defRPr/>
            </a:pPr>
            <a:endParaRPr lang="en-GB" sz="3200" dirty="0">
              <a:latin typeface="+mj-lt"/>
            </a:endParaRPr>
          </a:p>
          <a:p>
            <a:pPr marL="514350" indent="-514350">
              <a:buFont typeface="+mj-lt"/>
              <a:buAutoNum type="arabicPeriod" startAt="2"/>
              <a:defRPr/>
            </a:pPr>
            <a:r>
              <a:rPr lang="en-GB" sz="3200" dirty="0">
                <a:latin typeface="+mj-lt"/>
              </a:rPr>
              <a:t>Deliver detailed information on a subject or </a:t>
            </a:r>
            <a:r>
              <a:rPr lang="en-GB" sz="3200" dirty="0" smtClean="0">
                <a:latin typeface="+mj-lt"/>
              </a:rPr>
              <a:t>topic</a:t>
            </a:r>
            <a:endParaRPr lang="en-GB" sz="3200" dirty="0">
              <a:latin typeface="+mj-lt"/>
            </a:endParaRPr>
          </a:p>
          <a:p>
            <a:pPr>
              <a:defRPr/>
            </a:pPr>
            <a:endParaRPr lang="en-GB" sz="3200" dirty="0">
              <a:latin typeface="+mj-lt"/>
            </a:endParaRPr>
          </a:p>
          <a:p>
            <a:pPr marL="914400" lvl="1" indent="-457200">
              <a:buFont typeface="Wingdings" panose="05000000000000000000" pitchFamily="2" charset="2"/>
              <a:buChar char="Ø"/>
              <a:defRPr/>
            </a:pPr>
            <a:r>
              <a:rPr lang="en-GB" sz="3200" dirty="0">
                <a:latin typeface="+mj-lt"/>
              </a:rPr>
              <a:t>A invaluable resource!</a:t>
            </a:r>
          </a:p>
          <a:p>
            <a:pPr>
              <a:defRPr/>
            </a:pPr>
            <a:endParaRPr lang="en-GB" sz="2800" dirty="0"/>
          </a:p>
          <a:p>
            <a:pPr>
              <a:defRPr/>
            </a:pPr>
            <a:endParaRPr lang="en-GB" sz="2800" dirty="0"/>
          </a:p>
          <a:p>
            <a:pPr>
              <a:buFontTx/>
              <a:buChar char="•"/>
              <a:defRPr/>
            </a:pPr>
            <a:endParaRPr lang="en-GB" sz="2800" dirty="0"/>
          </a:p>
        </p:txBody>
      </p:sp>
      <p:pic>
        <p:nvPicPr>
          <p:cNvPr id="22540" name="Picture 12" descr="MP90040049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987" y="4273676"/>
            <a:ext cx="2808288" cy="159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pngimg.com/upload/skeleton_PNG553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225" y="1700214"/>
            <a:ext cx="2813050"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0229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537">
                                            <p:txEl>
                                              <p:pRg st="1" end="1"/>
                                            </p:txEl>
                                          </p:spTgt>
                                        </p:tgtEl>
                                        <p:attrNameLst>
                                          <p:attrName>style.visibility</p:attrName>
                                        </p:attrNameLst>
                                      </p:cBhvr>
                                      <p:to>
                                        <p:strVal val="visible"/>
                                      </p:to>
                                    </p:set>
                                    <p:animEffect transition="in" filter="fade">
                                      <p:cBhvr>
                                        <p:cTn id="12" dur="500"/>
                                        <p:tgtEl>
                                          <p:spTgt spid="2253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22537">
                                            <p:txEl>
                                              <p:pRg st="3" end="3"/>
                                            </p:txEl>
                                          </p:spTgt>
                                        </p:tgtEl>
                                        <p:attrNameLst>
                                          <p:attrName>style.visibility</p:attrName>
                                        </p:attrNameLst>
                                      </p:cBhvr>
                                      <p:to>
                                        <p:strVal val="visible"/>
                                      </p:to>
                                    </p:set>
                                    <p:animEffect transition="in" filter="fade">
                                      <p:cBhvr>
                                        <p:cTn id="17" dur="500"/>
                                        <p:tgtEl>
                                          <p:spTgt spid="2253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22537">
                                            <p:txEl>
                                              <p:pRg st="5" end="5"/>
                                            </p:txEl>
                                          </p:spTgt>
                                        </p:tgtEl>
                                        <p:attrNameLst>
                                          <p:attrName>style.visibility</p:attrName>
                                        </p:attrNameLst>
                                      </p:cBhvr>
                                      <p:to>
                                        <p:strVal val="visible"/>
                                      </p:to>
                                    </p:set>
                                    <p:animEffect transition="in" filter="fade">
                                      <p:cBhvr>
                                        <p:cTn id="22" dur="500"/>
                                        <p:tgtEl>
                                          <p:spTgt spid="22537">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2540"/>
                                        </p:tgtEl>
                                        <p:attrNameLst>
                                          <p:attrName>style.visibility</p:attrName>
                                        </p:attrNameLst>
                                      </p:cBhvr>
                                      <p:to>
                                        <p:strVal val="visible"/>
                                      </p:to>
                                    </p:set>
                                    <p:animEffect transition="in" filter="fade">
                                      <p:cBhvr>
                                        <p:cTn id="27" dur="500"/>
                                        <p:tgtEl>
                                          <p:spTgt spid="22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GB" dirty="0">
              <a:solidFill>
                <a:srgbClr val="FFFFFF"/>
              </a:solidFill>
            </a:endParaRPr>
          </a:p>
        </p:txBody>
      </p:sp>
      <p:sp>
        <p:nvSpPr>
          <p:cNvPr id="84994"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GB" altLang="en-US" sz="4000" b="1" dirty="0"/>
              <a:t>Before a </a:t>
            </a:r>
            <a:r>
              <a:rPr lang="en-GB" altLang="en-US" sz="4000" b="1" dirty="0" smtClean="0"/>
              <a:t>class…</a:t>
            </a:r>
            <a:endParaRPr lang="en-GB" altLang="en-US" sz="4000" b="1" dirty="0"/>
          </a:p>
        </p:txBody>
      </p:sp>
      <p:sp>
        <p:nvSpPr>
          <p:cNvPr id="84995" name="Rectangle 3"/>
          <p:cNvSpPr>
            <a:spLocks noGrp="1" noChangeArrowheads="1"/>
          </p:cNvSpPr>
          <p:nvPr>
            <p:ph type="body" idx="1"/>
          </p:nvPr>
        </p:nvSpPr>
        <p:spPr>
          <a:xfrm>
            <a:off x="516467" y="1593851"/>
            <a:ext cx="8023099" cy="4686299"/>
          </a:xfrm>
        </p:spPr>
        <p:txBody>
          <a:bodyPr>
            <a:normAutofit/>
          </a:bodyPr>
          <a:lstStyle/>
          <a:p>
            <a:pPr>
              <a:lnSpc>
                <a:spcPct val="80000"/>
              </a:lnSpc>
            </a:pPr>
            <a:r>
              <a:rPr lang="en-GB" altLang="en-US" sz="2600" b="1" dirty="0">
                <a:latin typeface="Calibri Light" panose="020F0302020204030204" pitchFamily="34" charset="0"/>
              </a:rPr>
              <a:t>What can you do to maximise what you get out of </a:t>
            </a:r>
            <a:r>
              <a:rPr lang="en-GB" altLang="en-US" sz="2600" b="1" dirty="0" smtClean="0">
                <a:latin typeface="Calibri Light" panose="020F0302020204030204" pitchFamily="34" charset="0"/>
              </a:rPr>
              <a:t>it?</a:t>
            </a:r>
            <a:endParaRPr lang="en-GB" altLang="en-US" sz="2600" b="1" dirty="0">
              <a:latin typeface="Calibri Light" panose="020F0302020204030204" pitchFamily="34" charset="0"/>
            </a:endParaRPr>
          </a:p>
          <a:p>
            <a:pPr>
              <a:lnSpc>
                <a:spcPct val="80000"/>
              </a:lnSpc>
            </a:pPr>
            <a:endParaRPr lang="en-GB" altLang="en-US" sz="700" dirty="0">
              <a:latin typeface="Calibri Light" panose="020F0302020204030204" pitchFamily="34" charset="0"/>
            </a:endParaRPr>
          </a:p>
          <a:p>
            <a:pPr marL="457200" indent="-457200">
              <a:lnSpc>
                <a:spcPct val="160000"/>
              </a:lnSpc>
              <a:buFont typeface="Wingdings" panose="05000000000000000000" pitchFamily="2" charset="2"/>
              <a:buChar char="§"/>
            </a:pPr>
            <a:r>
              <a:rPr lang="en-GB" altLang="en-US" sz="2600" dirty="0">
                <a:latin typeface="Calibri Light" panose="020F0302020204030204" pitchFamily="34" charset="0"/>
              </a:rPr>
              <a:t>preparatory reading</a:t>
            </a:r>
          </a:p>
          <a:p>
            <a:pPr marL="457200" indent="-457200">
              <a:lnSpc>
                <a:spcPct val="160000"/>
              </a:lnSpc>
              <a:buFont typeface="Wingdings" panose="05000000000000000000" pitchFamily="2" charset="2"/>
              <a:buChar char="§"/>
            </a:pPr>
            <a:r>
              <a:rPr lang="en-GB" altLang="en-US" sz="2600" dirty="0">
                <a:latin typeface="Calibri Light" panose="020F0302020204030204" pitchFamily="34" charset="0"/>
              </a:rPr>
              <a:t>think about what you already know about the topic</a:t>
            </a:r>
          </a:p>
          <a:p>
            <a:pPr marL="457200" indent="-457200">
              <a:lnSpc>
                <a:spcPct val="160000"/>
              </a:lnSpc>
              <a:buFont typeface="Wingdings" panose="05000000000000000000" pitchFamily="2" charset="2"/>
              <a:buChar char="§"/>
            </a:pPr>
            <a:r>
              <a:rPr lang="en-GB" altLang="en-US" sz="2600" dirty="0">
                <a:latin typeface="Calibri Light" panose="020F0302020204030204" pitchFamily="34" charset="0"/>
              </a:rPr>
              <a:t>think about what you hope to get from the lecture</a:t>
            </a:r>
          </a:p>
          <a:p>
            <a:pPr marL="457200" indent="-457200">
              <a:lnSpc>
                <a:spcPct val="160000"/>
              </a:lnSpc>
              <a:buFont typeface="Wingdings" panose="05000000000000000000" pitchFamily="2" charset="2"/>
              <a:buChar char="§"/>
            </a:pPr>
            <a:r>
              <a:rPr lang="en-GB" altLang="en-US" sz="2600" dirty="0">
                <a:latin typeface="Calibri Light" panose="020F0302020204030204" pitchFamily="34" charset="0"/>
              </a:rPr>
              <a:t> consider the who?/where?/when? </a:t>
            </a:r>
          </a:p>
          <a:p>
            <a:pPr marL="635000" lvl="1" indent="-342900">
              <a:lnSpc>
                <a:spcPct val="160000"/>
              </a:lnSpc>
              <a:buFont typeface="Wingdings" panose="05000000000000000000" pitchFamily="2" charset="2"/>
              <a:buChar char="Ø"/>
            </a:pPr>
            <a:r>
              <a:rPr lang="en-GB" altLang="en-US" sz="2400" i="1" dirty="0">
                <a:latin typeface="Calibri Light" panose="020F0302020204030204" pitchFamily="34" charset="0"/>
              </a:rPr>
              <a:t>(need to adjust note-taking style accordingly?) </a:t>
            </a:r>
          </a:p>
        </p:txBody>
      </p:sp>
      <p:pic>
        <p:nvPicPr>
          <p:cNvPr id="30728" name="Picture 8" descr="Image result for medical boo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9118" y="2126896"/>
            <a:ext cx="3626603" cy="359641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059118" y="5748449"/>
            <a:ext cx="4572000" cy="276999"/>
          </a:xfrm>
          <a:prstGeom prst="rect">
            <a:avLst/>
          </a:prstGeom>
          <a:noFill/>
        </p:spPr>
        <p:txBody>
          <a:bodyPr wrap="square" rtlCol="0">
            <a:spAutoFit/>
          </a:bodyPr>
          <a:lstStyle/>
          <a:p>
            <a:r>
              <a:rPr lang="en-GB" sz="1200"/>
              <a:t>https://www.flickr.com/photos/78572993@N00/2226696853</a:t>
            </a:r>
            <a:endParaRPr lang="en-GB" sz="1200" dirty="0"/>
          </a:p>
        </p:txBody>
      </p:sp>
    </p:spTree>
    <p:extLst>
      <p:ext uri="{BB962C8B-B14F-4D97-AF65-F5344CB8AC3E}">
        <p14:creationId xmlns:p14="http://schemas.microsoft.com/office/powerpoint/2010/main" val="353097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4995">
                                            <p:txEl>
                                              <p:pRg st="2" end="2"/>
                                            </p:txEl>
                                          </p:spTgt>
                                        </p:tgtEl>
                                        <p:attrNameLst>
                                          <p:attrName>style.visibility</p:attrName>
                                        </p:attrNameLst>
                                      </p:cBhvr>
                                      <p:to>
                                        <p:strVal val="visible"/>
                                      </p:to>
                                    </p:set>
                                    <p:animEffect transition="in" filter="fade">
                                      <p:cBhvr>
                                        <p:cTn id="11" dur="500"/>
                                        <p:tgtEl>
                                          <p:spTgt spid="84995">
                                            <p:txEl>
                                              <p:pRg st="2" end="2"/>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4995">
                                            <p:txEl>
                                              <p:pRg st="3" end="3"/>
                                            </p:txEl>
                                          </p:spTgt>
                                        </p:tgtEl>
                                        <p:attrNameLst>
                                          <p:attrName>style.visibility</p:attrName>
                                        </p:attrNameLst>
                                      </p:cBhvr>
                                      <p:to>
                                        <p:strVal val="visible"/>
                                      </p:to>
                                    </p:set>
                                    <p:animEffect transition="in" filter="fade">
                                      <p:cBhvr>
                                        <p:cTn id="16" dur="500"/>
                                        <p:tgtEl>
                                          <p:spTgt spid="84995">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4995">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499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499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pPr>
              <a:defRPr/>
            </a:pPr>
            <a:endParaRPr lang="en-GB" dirty="0">
              <a:solidFill>
                <a:srgbClr val="FFFFFF"/>
              </a:solidFill>
            </a:endParaRPr>
          </a:p>
        </p:txBody>
      </p:sp>
      <p:sp>
        <p:nvSpPr>
          <p:cNvPr id="87042" name="Rectangle 2"/>
          <p:cNvSpPr>
            <a:spLocks noGrp="1" noChangeArrowheads="1"/>
          </p:cNvSpPr>
          <p:nvPr>
            <p:ph type="title"/>
          </p:nvPr>
        </p:nvSpPr>
        <p:spPr/>
        <p:txBody>
          <a:bodyPr wrap="square" numCol="1" anchorCtr="0" compatLnSpc="1">
            <a:prstTxWarp prst="textNoShape">
              <a:avLst/>
            </a:prstTxWarp>
          </a:bodyPr>
          <a:lstStyle/>
          <a:p>
            <a:pPr eaLnBrk="1" hangingPunct="1">
              <a:defRPr/>
            </a:pPr>
            <a:r>
              <a:rPr lang="en-GB" altLang="en-US" sz="4000" b="1" dirty="0"/>
              <a:t>During </a:t>
            </a:r>
            <a:r>
              <a:rPr lang="en-GB" altLang="en-US" sz="4000" b="1" dirty="0" smtClean="0"/>
              <a:t>a class…</a:t>
            </a:r>
            <a:endParaRPr lang="en-GB" altLang="en-US" sz="4000" b="1" dirty="0"/>
          </a:p>
        </p:txBody>
      </p:sp>
      <p:sp>
        <p:nvSpPr>
          <p:cNvPr id="87043" name="Rectangle 3"/>
          <p:cNvSpPr>
            <a:spLocks noGrp="1" noChangeArrowheads="1"/>
          </p:cNvSpPr>
          <p:nvPr>
            <p:ph type="body" idx="1"/>
          </p:nvPr>
        </p:nvSpPr>
        <p:spPr>
          <a:xfrm>
            <a:off x="516467" y="1593851"/>
            <a:ext cx="6721241" cy="4686299"/>
          </a:xfrm>
        </p:spPr>
        <p:txBody>
          <a:bodyPr>
            <a:normAutofit/>
          </a:bodyPr>
          <a:lstStyle/>
          <a:p>
            <a:pPr eaLnBrk="1" hangingPunct="1">
              <a:buClr>
                <a:srgbClr val="00B0F0"/>
              </a:buClr>
            </a:pPr>
            <a:r>
              <a:rPr lang="en-GB" altLang="en-US" sz="2800" b="1" dirty="0" smtClean="0">
                <a:latin typeface="Calibri Light" panose="020F0302020204030204" pitchFamily="34" charset="0"/>
              </a:rPr>
              <a:t>What </a:t>
            </a:r>
            <a:r>
              <a:rPr lang="en-GB" altLang="en-US" sz="2800" b="1" dirty="0">
                <a:latin typeface="Calibri Light" panose="020F0302020204030204" pitchFamily="34" charset="0"/>
              </a:rPr>
              <a:t>should you do during a </a:t>
            </a:r>
            <a:r>
              <a:rPr lang="en-GB" altLang="en-US" sz="2800" b="1" dirty="0" smtClean="0">
                <a:latin typeface="Calibri Light" panose="020F0302020204030204" pitchFamily="34" charset="0"/>
              </a:rPr>
              <a:t>class?</a:t>
            </a:r>
          </a:p>
          <a:p>
            <a:pPr eaLnBrk="1" hangingPunct="1">
              <a:buClr>
                <a:srgbClr val="00B0F0"/>
              </a:buClr>
            </a:pPr>
            <a:endParaRPr lang="en-GB" altLang="en-US" sz="2800" b="1" dirty="0" smtClean="0">
              <a:latin typeface="Calibri Light" panose="020F0302020204030204" pitchFamily="34" charset="0"/>
            </a:endParaRPr>
          </a:p>
          <a:p>
            <a:pPr marL="457200" indent="-457200" eaLnBrk="1" hangingPunct="1">
              <a:lnSpc>
                <a:spcPct val="150000"/>
              </a:lnSpc>
              <a:buClr>
                <a:srgbClr val="00B0F0"/>
              </a:buClr>
              <a:buFont typeface="Wingdings" panose="05000000000000000000" pitchFamily="2" charset="2"/>
              <a:buChar char="§"/>
            </a:pPr>
            <a:r>
              <a:rPr lang="en-GB" altLang="en-US" sz="2800" dirty="0" smtClean="0">
                <a:latin typeface="Calibri Light" panose="020F0302020204030204" pitchFamily="34" charset="0"/>
              </a:rPr>
              <a:t>Listen?</a:t>
            </a:r>
          </a:p>
          <a:p>
            <a:pPr marL="457200" indent="-457200" eaLnBrk="1" hangingPunct="1">
              <a:lnSpc>
                <a:spcPct val="150000"/>
              </a:lnSpc>
              <a:buClr>
                <a:srgbClr val="00B0F0"/>
              </a:buClr>
              <a:buFont typeface="Wingdings" panose="05000000000000000000" pitchFamily="2" charset="2"/>
              <a:buChar char="§"/>
            </a:pPr>
            <a:r>
              <a:rPr lang="en-GB" altLang="en-US" sz="2800" dirty="0" smtClean="0">
                <a:latin typeface="Calibri Light" panose="020F0302020204030204" pitchFamily="34" charset="0"/>
              </a:rPr>
              <a:t>Think?</a:t>
            </a:r>
          </a:p>
          <a:p>
            <a:pPr marL="457200" indent="-457200" eaLnBrk="1" hangingPunct="1">
              <a:lnSpc>
                <a:spcPct val="150000"/>
              </a:lnSpc>
              <a:buClr>
                <a:srgbClr val="00B0F0"/>
              </a:buClr>
              <a:buFont typeface="Wingdings" panose="05000000000000000000" pitchFamily="2" charset="2"/>
              <a:buChar char="§"/>
            </a:pPr>
            <a:r>
              <a:rPr lang="en-GB" altLang="en-US" sz="2800" dirty="0" smtClean="0">
                <a:latin typeface="Calibri Light" panose="020F0302020204030204" pitchFamily="34" charset="0"/>
              </a:rPr>
              <a:t>Ask </a:t>
            </a:r>
            <a:r>
              <a:rPr lang="en-GB" altLang="en-US" sz="2800" dirty="0">
                <a:latin typeface="Calibri Light" panose="020F0302020204030204" pitchFamily="34" charset="0"/>
              </a:rPr>
              <a:t>questions</a:t>
            </a:r>
            <a:r>
              <a:rPr lang="en-GB" altLang="en-US" sz="2800" dirty="0" smtClean="0">
                <a:latin typeface="Calibri Light" panose="020F0302020204030204" pitchFamily="34" charset="0"/>
              </a:rPr>
              <a:t>?</a:t>
            </a:r>
          </a:p>
          <a:p>
            <a:pPr marL="457200" indent="-457200" eaLnBrk="1" hangingPunct="1">
              <a:lnSpc>
                <a:spcPct val="150000"/>
              </a:lnSpc>
              <a:buClr>
                <a:srgbClr val="00B0F0"/>
              </a:buClr>
              <a:buFont typeface="Wingdings" panose="05000000000000000000" pitchFamily="2" charset="2"/>
              <a:buChar char="§"/>
            </a:pPr>
            <a:r>
              <a:rPr lang="en-GB" altLang="en-US" sz="2800" dirty="0" smtClean="0">
                <a:latin typeface="Calibri Light" panose="020F0302020204030204" pitchFamily="34" charset="0"/>
              </a:rPr>
              <a:t>Take notes?</a:t>
            </a:r>
            <a:endParaRPr lang="en-GB" altLang="en-US" sz="2800" dirty="0">
              <a:latin typeface="Calibri Light" panose="020F0302020204030204" pitchFamily="34" charset="0"/>
            </a:endParaRPr>
          </a:p>
          <a:p>
            <a:pPr eaLnBrk="1" hangingPunct="1">
              <a:buClr>
                <a:srgbClr val="00B0F0"/>
              </a:buClr>
              <a:buFont typeface="Calibri" panose="020F0502020204030204" pitchFamily="34" charset="0"/>
              <a:buNone/>
            </a:pPr>
            <a:endParaRPr lang="en-GB" altLang="en-US" sz="1300" dirty="0">
              <a:latin typeface="Calibri Light" panose="020F0302020204030204" pitchFamily="34" charset="0"/>
            </a:endParaRPr>
          </a:p>
          <a:p>
            <a:pPr eaLnBrk="1" hangingPunct="1">
              <a:buClr>
                <a:srgbClr val="00B0F0"/>
              </a:buClr>
              <a:buFont typeface="Calibri" panose="020F0502020204030204" pitchFamily="34" charset="0"/>
              <a:buNone/>
            </a:pPr>
            <a:endParaRPr lang="en-GB" altLang="en-US" sz="2600" dirty="0"/>
          </a:p>
        </p:txBody>
      </p:sp>
      <p:sp>
        <p:nvSpPr>
          <p:cNvPr id="4" name="TextBox 3"/>
          <p:cNvSpPr txBox="1"/>
          <p:nvPr/>
        </p:nvSpPr>
        <p:spPr>
          <a:xfrm>
            <a:off x="6096000" y="5348461"/>
            <a:ext cx="5541021" cy="276999"/>
          </a:xfrm>
          <a:prstGeom prst="rect">
            <a:avLst/>
          </a:prstGeom>
          <a:noFill/>
        </p:spPr>
        <p:txBody>
          <a:bodyPr wrap="square" rtlCol="0">
            <a:spAutoFit/>
          </a:bodyPr>
          <a:lstStyle/>
          <a:p>
            <a:r>
              <a:rPr lang="en-GB" sz="1200" dirty="0"/>
              <a:t>http://www.papplewickpumpingstation.org.uk/annual_papplewick_lecture.html</a:t>
            </a:r>
          </a:p>
        </p:txBody>
      </p:sp>
      <p:pic>
        <p:nvPicPr>
          <p:cNvPr id="8" name="Picture 7"/>
          <p:cNvPicPr>
            <a:picLocks noChangeAspect="1"/>
          </p:cNvPicPr>
          <p:nvPr/>
        </p:nvPicPr>
        <p:blipFill>
          <a:blip r:embed="rId3"/>
          <a:stretch>
            <a:fillRect/>
          </a:stretch>
        </p:blipFill>
        <p:spPr>
          <a:xfrm>
            <a:off x="5933485" y="1712865"/>
            <a:ext cx="5388745" cy="3610459"/>
          </a:xfrm>
          <a:prstGeom prst="rect">
            <a:avLst/>
          </a:prstGeom>
        </p:spPr>
      </p:pic>
    </p:spTree>
    <p:extLst>
      <p:ext uri="{BB962C8B-B14F-4D97-AF65-F5344CB8AC3E}">
        <p14:creationId xmlns:p14="http://schemas.microsoft.com/office/powerpoint/2010/main" val="46590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70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70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704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704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70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smtClean="0"/>
              <a:t>Why take notes?</a:t>
            </a:r>
            <a:endParaRPr lang="en-GB" sz="4000" b="1" dirty="0"/>
          </a:p>
        </p:txBody>
      </p:sp>
      <p:sp>
        <p:nvSpPr>
          <p:cNvPr id="4" name="Slide Number Placeholder 3"/>
          <p:cNvSpPr>
            <a:spLocks noGrp="1"/>
          </p:cNvSpPr>
          <p:nvPr>
            <p:ph type="sldNum" sz="quarter" idx="12"/>
          </p:nvPr>
        </p:nvSpPr>
        <p:spPr/>
        <p:txBody>
          <a:bodyPr/>
          <a:lstStyle/>
          <a:p>
            <a:fld id="{E89BC60F-F4BF-4EE8-9F02-8A0093F1814F}" type="slidenum">
              <a:rPr lang="en-GB" smtClean="0"/>
              <a:t>8</a:t>
            </a:fld>
            <a:endParaRPr lang="en-GB"/>
          </a:p>
        </p:txBody>
      </p:sp>
      <p:pic>
        <p:nvPicPr>
          <p:cNvPr id="8" name="Content Placeholder 7"/>
          <p:cNvPicPr>
            <a:picLocks noGrp="1" noChangeAspect="1"/>
          </p:cNvPicPr>
          <p:nvPr>
            <p:ph idx="1"/>
          </p:nvPr>
        </p:nvPicPr>
        <p:blipFill>
          <a:blip r:embed="rId3"/>
          <a:stretch>
            <a:fillRect/>
          </a:stretch>
        </p:blipFill>
        <p:spPr>
          <a:xfrm>
            <a:off x="387457" y="1983783"/>
            <a:ext cx="5959455" cy="3364208"/>
          </a:xfrm>
          <a:prstGeom prst="rect">
            <a:avLst/>
          </a:prstGeom>
        </p:spPr>
      </p:pic>
      <p:sp>
        <p:nvSpPr>
          <p:cNvPr id="10" name="TextBox 9"/>
          <p:cNvSpPr txBox="1"/>
          <p:nvPr/>
        </p:nvSpPr>
        <p:spPr>
          <a:xfrm>
            <a:off x="6676073" y="1588395"/>
            <a:ext cx="1921790" cy="4154984"/>
          </a:xfrm>
          <a:prstGeom prst="rect">
            <a:avLst/>
          </a:prstGeom>
          <a:noFill/>
        </p:spPr>
        <p:txBody>
          <a:bodyPr wrap="square" rtlCol="0">
            <a:spAutoFit/>
          </a:bodyPr>
          <a:lstStyle/>
          <a:p>
            <a:r>
              <a:rPr lang="en-GB" sz="2400" b="1" dirty="0" smtClean="0"/>
              <a:t>TIME PERIOD</a:t>
            </a:r>
          </a:p>
          <a:p>
            <a:endParaRPr lang="en-GB" sz="2400" dirty="0"/>
          </a:p>
          <a:p>
            <a:pPr marL="285750" indent="-285750">
              <a:buFont typeface="Arial" panose="020B0604020202020204" pitchFamily="34" charset="0"/>
              <a:buChar char="•"/>
            </a:pPr>
            <a:r>
              <a:rPr lang="en-GB" sz="2400" b="1" dirty="0" smtClean="0"/>
              <a:t>20 mins</a:t>
            </a:r>
          </a:p>
          <a:p>
            <a:endParaRPr lang="en-GB" sz="2400" b="1" dirty="0" smtClean="0"/>
          </a:p>
          <a:p>
            <a:pPr marL="285750" indent="-285750">
              <a:buFont typeface="Arial" panose="020B0604020202020204" pitchFamily="34" charset="0"/>
              <a:buChar char="•"/>
            </a:pPr>
            <a:r>
              <a:rPr lang="en-GB" sz="2400" b="1" dirty="0" smtClean="0"/>
              <a:t>1 hour</a:t>
            </a:r>
          </a:p>
          <a:p>
            <a:pPr marL="285750" indent="-285750">
              <a:buFont typeface="Arial" panose="020B0604020202020204" pitchFamily="34" charset="0"/>
              <a:buChar char="•"/>
            </a:pPr>
            <a:endParaRPr lang="en-GB" sz="2400" b="1" dirty="0" smtClean="0"/>
          </a:p>
          <a:p>
            <a:pPr marL="285750" indent="-285750">
              <a:buFont typeface="Arial" panose="020B0604020202020204" pitchFamily="34" charset="0"/>
              <a:buChar char="•"/>
            </a:pPr>
            <a:r>
              <a:rPr lang="en-GB" sz="2400" b="1" dirty="0" smtClean="0"/>
              <a:t>9 hours</a:t>
            </a:r>
          </a:p>
          <a:p>
            <a:pPr marL="285750" indent="-285750">
              <a:buFont typeface="Arial" panose="020B0604020202020204" pitchFamily="34" charset="0"/>
              <a:buChar char="•"/>
            </a:pPr>
            <a:endParaRPr lang="en-GB" sz="2400" b="1" dirty="0" smtClean="0"/>
          </a:p>
          <a:p>
            <a:pPr marL="285750" indent="-285750">
              <a:buFont typeface="Arial" panose="020B0604020202020204" pitchFamily="34" charset="0"/>
              <a:buChar char="•"/>
            </a:pPr>
            <a:r>
              <a:rPr lang="en-GB" sz="2400" b="1" dirty="0" smtClean="0"/>
              <a:t>2 days</a:t>
            </a:r>
          </a:p>
          <a:p>
            <a:pPr marL="285750" indent="-285750">
              <a:buFont typeface="Arial" panose="020B0604020202020204" pitchFamily="34" charset="0"/>
              <a:buChar char="•"/>
            </a:pPr>
            <a:endParaRPr lang="en-GB" sz="2400" b="1" dirty="0" smtClean="0"/>
          </a:p>
          <a:p>
            <a:pPr marL="285750" indent="-285750">
              <a:buFont typeface="Arial" panose="020B0604020202020204" pitchFamily="34" charset="0"/>
              <a:buChar char="•"/>
            </a:pPr>
            <a:r>
              <a:rPr lang="en-GB" sz="2400" b="1" dirty="0" smtClean="0"/>
              <a:t>6 days</a:t>
            </a:r>
            <a:endParaRPr lang="en-GB" sz="2400" b="1" dirty="0"/>
          </a:p>
        </p:txBody>
      </p:sp>
      <p:sp>
        <p:nvSpPr>
          <p:cNvPr id="12" name="TextBox 11"/>
          <p:cNvSpPr txBox="1"/>
          <p:nvPr/>
        </p:nvSpPr>
        <p:spPr>
          <a:xfrm>
            <a:off x="8927025" y="1568284"/>
            <a:ext cx="2939856" cy="4154984"/>
          </a:xfrm>
          <a:prstGeom prst="rect">
            <a:avLst/>
          </a:prstGeom>
          <a:noFill/>
        </p:spPr>
        <p:txBody>
          <a:bodyPr wrap="square" rtlCol="0">
            <a:spAutoFit/>
          </a:bodyPr>
          <a:lstStyle/>
          <a:p>
            <a:r>
              <a:rPr lang="en-GB" sz="2400" b="1" dirty="0" smtClean="0"/>
              <a:t>%  RETAINED</a:t>
            </a:r>
          </a:p>
          <a:p>
            <a:endParaRPr lang="en-GB" sz="2400" dirty="0" smtClean="0"/>
          </a:p>
          <a:p>
            <a:r>
              <a:rPr lang="en-GB" sz="2400" b="1" dirty="0" smtClean="0"/>
              <a:t>58%</a:t>
            </a:r>
          </a:p>
          <a:p>
            <a:endParaRPr lang="en-GB" sz="2400" b="1" dirty="0"/>
          </a:p>
          <a:p>
            <a:r>
              <a:rPr lang="en-GB" sz="2400" b="1" dirty="0" smtClean="0"/>
              <a:t>44%</a:t>
            </a:r>
          </a:p>
          <a:p>
            <a:endParaRPr lang="en-GB" sz="2400" b="1" dirty="0"/>
          </a:p>
          <a:p>
            <a:r>
              <a:rPr lang="en-GB" sz="2400" b="1" dirty="0" smtClean="0"/>
              <a:t>36%</a:t>
            </a:r>
          </a:p>
          <a:p>
            <a:endParaRPr lang="en-GB" sz="2400" b="1" dirty="0"/>
          </a:p>
          <a:p>
            <a:r>
              <a:rPr lang="en-GB" sz="2400" b="1" dirty="0" smtClean="0"/>
              <a:t>28%</a:t>
            </a:r>
          </a:p>
          <a:p>
            <a:endParaRPr lang="en-GB" sz="2400" b="1" dirty="0"/>
          </a:p>
          <a:p>
            <a:r>
              <a:rPr lang="en-GB" sz="2400" b="1" dirty="0" smtClean="0"/>
              <a:t>25%</a:t>
            </a:r>
            <a:endParaRPr lang="en-GB" sz="2400" b="1" dirty="0"/>
          </a:p>
        </p:txBody>
      </p:sp>
      <p:sp>
        <p:nvSpPr>
          <p:cNvPr id="13" name="TextBox 12"/>
          <p:cNvSpPr txBox="1"/>
          <p:nvPr/>
        </p:nvSpPr>
        <p:spPr>
          <a:xfrm>
            <a:off x="356461" y="5446269"/>
            <a:ext cx="5990450" cy="276999"/>
          </a:xfrm>
          <a:prstGeom prst="rect">
            <a:avLst/>
          </a:prstGeom>
          <a:noFill/>
        </p:spPr>
        <p:txBody>
          <a:bodyPr wrap="square" rtlCol="0">
            <a:spAutoFit/>
          </a:bodyPr>
          <a:lstStyle/>
          <a:p>
            <a:r>
              <a:rPr lang="en-GB" sz="1200" dirty="0"/>
              <a:t>https://www.inkling.com/blog/2015/08/why-google-changed-the-forgetting-curve/</a:t>
            </a:r>
          </a:p>
        </p:txBody>
      </p:sp>
    </p:spTree>
    <p:extLst>
      <p:ext uri="{BB962C8B-B14F-4D97-AF65-F5344CB8AC3E}">
        <p14:creationId xmlns:p14="http://schemas.microsoft.com/office/powerpoint/2010/main" val="3735226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7939" y="287338"/>
            <a:ext cx="7543800" cy="838200"/>
          </a:xfrm>
        </p:spPr>
        <p:txBody>
          <a:bodyPr/>
          <a:lstStyle/>
          <a:p>
            <a:pPr>
              <a:defRPr/>
            </a:pPr>
            <a:r>
              <a:rPr lang="en-GB" sz="4000" b="1" dirty="0">
                <a:solidFill>
                  <a:srgbClr val="4365E2"/>
                </a:solidFill>
              </a:rPr>
              <a:t>Keyword notes</a:t>
            </a:r>
          </a:p>
        </p:txBody>
      </p:sp>
      <p:sp>
        <p:nvSpPr>
          <p:cNvPr id="4" name="Footer Placeholder 3"/>
          <p:cNvSpPr>
            <a:spLocks noGrp="1"/>
          </p:cNvSpPr>
          <p:nvPr>
            <p:ph type="ftr" sz="quarter" idx="11"/>
          </p:nvPr>
        </p:nvSpPr>
        <p:spPr/>
        <p:txBody>
          <a:bodyPr/>
          <a:lstStyle/>
          <a:p>
            <a:pPr>
              <a:defRPr/>
            </a:pPr>
            <a:endParaRPr lang="en-GB" dirty="0"/>
          </a:p>
        </p:txBody>
      </p:sp>
      <p:pic>
        <p:nvPicPr>
          <p:cNvPr id="3074" name="Picture 2" descr="https://www2.warwick.ac.uk/fac/soc/al/learning_english/leap/study_skills/notetaking/example1/notetaking1.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28793" y="1125538"/>
            <a:ext cx="9934413" cy="5457077"/>
          </a:xfrm>
          <a:noFill/>
        </p:spPr>
      </p:pic>
    </p:spTree>
    <p:extLst>
      <p:ext uri="{BB962C8B-B14F-4D97-AF65-F5344CB8AC3E}">
        <p14:creationId xmlns:p14="http://schemas.microsoft.com/office/powerpoint/2010/main" val="39198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2334</Words>
  <Application>Microsoft Office PowerPoint</Application>
  <PresentationFormat>Widescreen</PresentationFormat>
  <Paragraphs>237</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ＭＳ Ｐゴシック</vt:lpstr>
      <vt:lpstr>Arial</vt:lpstr>
      <vt:lpstr>Calibri</vt:lpstr>
      <vt:lpstr>Calibri Light</vt:lpstr>
      <vt:lpstr>Wingdings</vt:lpstr>
      <vt:lpstr>Office Theme</vt:lpstr>
      <vt:lpstr>SWAP East – Access to Nursing 2017/18 Study Skills: Preparing for University  Taking Effective Notes</vt:lpstr>
      <vt:lpstr>Using this PowerPoint after the session</vt:lpstr>
      <vt:lpstr>Goals for this session</vt:lpstr>
      <vt:lpstr>Why take notes?</vt:lpstr>
      <vt:lpstr>What are lectures?</vt:lpstr>
      <vt:lpstr>Before a class…</vt:lpstr>
      <vt:lpstr>During a class…</vt:lpstr>
      <vt:lpstr>Why take notes?</vt:lpstr>
      <vt:lpstr>Keyword notes</vt:lpstr>
      <vt:lpstr>Concept map notes</vt:lpstr>
      <vt:lpstr>Cornell notes</vt:lpstr>
      <vt:lpstr>After a class…</vt:lpstr>
      <vt:lpstr>Reworking your notes</vt:lpstr>
      <vt:lpstr>Reworking your notes</vt:lpstr>
      <vt:lpstr>Your task…</vt:lpstr>
      <vt:lpstr>PowerPoint Presentation</vt:lpstr>
    </vt:vector>
  </TitlesOfParts>
  <Company>University of Dundee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Whitehead</dc:creator>
  <cp:lastModifiedBy>HUTCHEON Nick</cp:lastModifiedBy>
  <cp:revision>5</cp:revision>
  <dcterms:created xsi:type="dcterms:W3CDTF">2017-11-08T16:21:40Z</dcterms:created>
  <dcterms:modified xsi:type="dcterms:W3CDTF">2017-12-08T13:02:10Z</dcterms:modified>
</cp:coreProperties>
</file>