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72" r:id="rId3"/>
    <p:sldId id="273" r:id="rId4"/>
    <p:sldId id="256" r:id="rId5"/>
    <p:sldId id="257" r:id="rId6"/>
    <p:sldId id="263" r:id="rId7"/>
    <p:sldId id="258" r:id="rId8"/>
    <p:sldId id="259" r:id="rId9"/>
    <p:sldId id="270" r:id="rId10"/>
    <p:sldId id="260" r:id="rId11"/>
    <p:sldId id="269" r:id="rId12"/>
    <p:sldId id="271" r:id="rId13"/>
    <p:sldId id="265" r:id="rId14"/>
    <p:sldId id="266" r:id="rId15"/>
    <p:sldId id="267" r:id="rId16"/>
    <p:sldId id="268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892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284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494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135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48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84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7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3688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60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638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91DAB-D69D-4598-873C-87C38ECE0F56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200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91DAB-D69D-4598-873C-87C38ECE0F56}" type="datetimeFigureOut">
              <a:rPr lang="en-GB" smtClean="0"/>
              <a:t>06/12/2017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97DCE-09A3-47B4-B731-950738D7A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74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95536" y="548680"/>
            <a:ext cx="67687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E</a:t>
            </a:r>
            <a:r>
              <a:rPr lang="en-GB" dirty="0" smtClean="0"/>
              <a:t>ssay </a:t>
            </a:r>
            <a:r>
              <a:rPr lang="en-GB" dirty="0"/>
              <a:t>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1400" dirty="0" smtClean="0"/>
              <a:t>Dr N M Speirs</a:t>
            </a:r>
          </a:p>
          <a:p>
            <a:r>
              <a:rPr lang="en-GB" sz="1400" dirty="0" smtClean="0"/>
              <a:t>University of Edinburgh</a:t>
            </a:r>
            <a:endParaRPr lang="en-GB" sz="1400" dirty="0"/>
          </a:p>
        </p:txBody>
      </p:sp>
      <p:pic>
        <p:nvPicPr>
          <p:cNvPr id="6" name="Picture 6" descr="University_of_Edinburg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1620" y="354211"/>
            <a:ext cx="382588" cy="388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281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sz="1400" dirty="0" smtClean="0"/>
              <a:t>What about referencing all of these sources?</a:t>
            </a:r>
          </a:p>
          <a:p>
            <a:endParaRPr lang="en-GB" sz="1400" dirty="0"/>
          </a:p>
          <a:p>
            <a:r>
              <a:rPr lang="en-GB" sz="1400" dirty="0" smtClean="0"/>
              <a:t>You cannot use a source and not reference it, if its not your work…you need to reference.</a:t>
            </a:r>
          </a:p>
          <a:p>
            <a:endParaRPr lang="en-GB" sz="1400" b="1" dirty="0" smtClean="0"/>
          </a:p>
          <a:p>
            <a:endParaRPr lang="en-GB" sz="1400" b="1" dirty="0"/>
          </a:p>
          <a:p>
            <a:r>
              <a:rPr lang="en-GB" sz="1400" b="1" dirty="0" smtClean="0"/>
              <a:t>References</a:t>
            </a:r>
            <a:r>
              <a:rPr lang="en-GB" sz="1400" dirty="0" smtClean="0"/>
              <a:t> </a:t>
            </a:r>
            <a:r>
              <a:rPr lang="en-GB" sz="1400" dirty="0"/>
              <a:t>have two purposes:</a:t>
            </a:r>
          </a:p>
          <a:p>
            <a:endParaRPr lang="en-GB" sz="1400" dirty="0"/>
          </a:p>
          <a:p>
            <a:r>
              <a:rPr lang="en-GB" sz="1400" dirty="0"/>
              <a:t/>
            </a:r>
            <a:br>
              <a:rPr lang="en-GB" sz="1400" dirty="0"/>
            </a:br>
            <a:r>
              <a:rPr lang="en-GB" sz="1400" dirty="0"/>
              <a:t>(1) to provide the source of information you use</a:t>
            </a:r>
            <a:br>
              <a:rPr lang="en-GB" sz="1400" dirty="0"/>
            </a:br>
            <a:r>
              <a:rPr lang="en-GB" sz="1400" dirty="0"/>
              <a:t>(2) to enable the reader to </a:t>
            </a:r>
            <a:r>
              <a:rPr lang="en-GB" sz="1400" i="1" dirty="0"/>
              <a:t>find</a:t>
            </a:r>
            <a:r>
              <a:rPr lang="en-GB" sz="1400" dirty="0"/>
              <a:t> it.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There are a number of different styles that can be employed.  You need to check that you are using the correct style.</a:t>
            </a:r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246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sz="1400" dirty="0" smtClean="0"/>
              <a:t>For example;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/>
              <a:t>American Psychological </a:t>
            </a:r>
            <a:r>
              <a:rPr lang="en-GB" sz="1400" b="1" dirty="0" smtClean="0"/>
              <a:t>Association</a:t>
            </a:r>
          </a:p>
          <a:p>
            <a:endParaRPr lang="en-GB" sz="1400" dirty="0"/>
          </a:p>
          <a:p>
            <a:r>
              <a:rPr lang="en-GB" sz="1400" i="1" dirty="0"/>
              <a:t>Although originally drawn up for use in psychological journals, the APA style is now widely used in the social sciences, in education, in business, and numerous other disciplines</a:t>
            </a:r>
            <a:r>
              <a:rPr lang="en-GB" sz="1400" i="1" dirty="0" smtClean="0"/>
              <a:t>.</a:t>
            </a:r>
          </a:p>
          <a:p>
            <a:endParaRPr lang="en-GB" sz="14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/>
              <a:t>Modern Language Association of </a:t>
            </a:r>
            <a:r>
              <a:rPr lang="en-GB" sz="1400" b="1" dirty="0" smtClean="0"/>
              <a:t>America</a:t>
            </a:r>
          </a:p>
          <a:p>
            <a:endParaRPr lang="en-GB" sz="1400" i="1" dirty="0"/>
          </a:p>
          <a:p>
            <a:r>
              <a:rPr lang="en-GB" sz="1400" i="1" dirty="0" smtClean="0"/>
              <a:t>Used mainly </a:t>
            </a:r>
            <a:r>
              <a:rPr lang="en-GB" sz="1400" i="1" dirty="0"/>
              <a:t>in English and the Humanities</a:t>
            </a:r>
            <a:r>
              <a:rPr lang="en-GB" sz="1400" i="1" dirty="0" smtClean="0"/>
              <a:t>.</a:t>
            </a:r>
          </a:p>
          <a:p>
            <a:endParaRPr lang="en-GB" sz="14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 smtClean="0"/>
              <a:t>Harvard</a:t>
            </a:r>
          </a:p>
          <a:p>
            <a:endParaRPr lang="en-GB" sz="1400" dirty="0"/>
          </a:p>
          <a:p>
            <a:r>
              <a:rPr lang="en-GB" sz="1400" i="1" dirty="0" smtClean="0"/>
              <a:t>Originally from </a:t>
            </a:r>
            <a:r>
              <a:rPr lang="en-GB" sz="1400" i="1" dirty="0"/>
              <a:t>"The Bluebook: A Uniform System of Citation" published by the Harvard Law Review Association. The Harvard style and its many variations are used in law, natural sciences, social and behavioural sciences, and medicine.</a:t>
            </a:r>
            <a:endParaRPr lang="en-GB" sz="1400" i="1" dirty="0" smtClean="0"/>
          </a:p>
          <a:p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 smtClean="0"/>
              <a:t>Chicago</a:t>
            </a:r>
          </a:p>
          <a:p>
            <a:endParaRPr lang="en-GB" sz="1400" dirty="0"/>
          </a:p>
          <a:p>
            <a:r>
              <a:rPr lang="en-GB" sz="1400" i="1" dirty="0" smtClean="0"/>
              <a:t>Sometimes referred </a:t>
            </a:r>
            <a:r>
              <a:rPr lang="en-GB" sz="1400" i="1" dirty="0"/>
              <a:t>to as </a:t>
            </a:r>
            <a:r>
              <a:rPr lang="en-GB" sz="1400" i="1" dirty="0" err="1"/>
              <a:t>Turabian</a:t>
            </a:r>
            <a:r>
              <a:rPr lang="en-GB" sz="1400" i="1" dirty="0"/>
              <a:t> or </a:t>
            </a:r>
            <a:r>
              <a:rPr lang="en-GB" sz="1400" i="1" dirty="0" smtClean="0"/>
              <a:t>Chicago/</a:t>
            </a:r>
            <a:r>
              <a:rPr lang="en-GB" sz="1400" i="1" dirty="0" err="1" smtClean="0"/>
              <a:t>Turabian</a:t>
            </a:r>
            <a:r>
              <a:rPr lang="en-GB" sz="1400" i="1" dirty="0"/>
              <a:t>, </a:t>
            </a:r>
            <a:r>
              <a:rPr lang="en-GB" sz="1400" i="1" dirty="0" smtClean="0"/>
              <a:t>it is </a:t>
            </a:r>
            <a:r>
              <a:rPr lang="en-GB" sz="1400" i="1" dirty="0"/>
              <a:t>used mainly in the social sciences, including history, political studies, and theology.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91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sz="1400" dirty="0" smtClean="0"/>
          </a:p>
          <a:p>
            <a:r>
              <a:rPr lang="en-GB" sz="1400" dirty="0" smtClean="0"/>
              <a:t>A </a:t>
            </a:r>
            <a:r>
              <a:rPr lang="en-GB" sz="1400" dirty="0"/>
              <a:t>number of studies have indicated that, in addition to families, the peer group</a:t>
            </a:r>
          </a:p>
          <a:p>
            <a:r>
              <a:rPr lang="en-GB" sz="1400" dirty="0"/>
              <a:t>may also play a </a:t>
            </a:r>
            <a:r>
              <a:rPr lang="en-GB" sz="1400" dirty="0" err="1"/>
              <a:t>signi</a:t>
            </a:r>
            <a:r>
              <a:rPr lang="en-GB" sz="1400" dirty="0"/>
              <a:t>. cant role in decision-making about HE, affecting aspirations</a:t>
            </a:r>
          </a:p>
          <a:p>
            <a:r>
              <a:rPr lang="en-GB" sz="1400" dirty="0"/>
              <a:t>during compulsory schooling (</a:t>
            </a:r>
            <a:r>
              <a:rPr lang="en-GB" sz="1400" dirty="0" err="1"/>
              <a:t>Hemsley</a:t>
            </a:r>
            <a:r>
              <a:rPr lang="en-GB" sz="1400" dirty="0"/>
              <a:t>-Brown, 1996;Macrae, Maguire and Ball,</a:t>
            </a:r>
          </a:p>
          <a:p>
            <a:r>
              <a:rPr lang="en-GB" sz="1400" dirty="0"/>
              <a:t>1996) and during later stages of decision-making (</a:t>
            </a:r>
            <a:r>
              <a:rPr lang="en-GB" sz="1400" dirty="0" err="1"/>
              <a:t>Moogan</a:t>
            </a:r>
            <a:r>
              <a:rPr lang="en-GB" sz="1400" dirty="0"/>
              <a:t>, Baron and Harris,</a:t>
            </a:r>
          </a:p>
          <a:p>
            <a:r>
              <a:rPr lang="en-GB" sz="1400" dirty="0"/>
              <a:t>1999; Institute for Employment Studies, 1999). Roberts and Allen (1997) found</a:t>
            </a:r>
          </a:p>
          <a:p>
            <a:r>
              <a:rPr lang="en-GB" sz="1400" dirty="0"/>
              <a:t>that the peer group was the most common source of in </a:t>
            </a:r>
            <a:r>
              <a:rPr lang="en-GB" sz="1400" dirty="0" err="1"/>
              <a:t>uence</a:t>
            </a:r>
            <a:r>
              <a:rPr lang="en-GB" sz="1400" dirty="0"/>
              <a:t> after the young</a:t>
            </a:r>
          </a:p>
          <a:p>
            <a:r>
              <a:rPr lang="en-GB" sz="1400" dirty="0"/>
              <a:t>person’s family</a:t>
            </a:r>
            <a:r>
              <a:rPr lang="en-GB" sz="1400" dirty="0" smtClean="0"/>
              <a:t>.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r>
              <a:rPr lang="en-GB" sz="1400" dirty="0"/>
              <a:t>HEMSLEY-BROWN, J. (1996). ‘Decision making among sixteen year-olds in the further</a:t>
            </a:r>
          </a:p>
          <a:p>
            <a:r>
              <a:rPr lang="en-GB" sz="1400" dirty="0"/>
              <a:t>education market place.’ In: FOSKETT, N. (Ed) </a:t>
            </a:r>
            <a:r>
              <a:rPr lang="en-GB" sz="1400" i="1" dirty="0"/>
              <a:t>Markets in Education: Policy, Process</a:t>
            </a:r>
          </a:p>
          <a:p>
            <a:r>
              <a:rPr lang="en-GB" sz="1400" i="1" dirty="0"/>
              <a:t>and </a:t>
            </a:r>
            <a:r>
              <a:rPr lang="en-GB" sz="1400" i="1" dirty="0" err="1"/>
              <a:t>Practice:Volume</a:t>
            </a:r>
            <a:r>
              <a:rPr lang="en-GB" sz="1400" i="1" dirty="0"/>
              <a:t> 2</a:t>
            </a:r>
            <a:r>
              <a:rPr lang="en-GB" sz="1400" dirty="0"/>
              <a:t>. Southampton: Centre for Research in Educational Marketing</a:t>
            </a:r>
            <a:r>
              <a:rPr lang="en-GB" sz="1400" dirty="0" smtClean="0"/>
              <a:t>.</a:t>
            </a:r>
          </a:p>
          <a:p>
            <a:endParaRPr lang="en-GB" sz="1400" dirty="0"/>
          </a:p>
          <a:p>
            <a:r>
              <a:rPr lang="en-GB" sz="1400" dirty="0"/>
              <a:t>MACRAE, S., MAGUIRE, M. and BALL, S. (1996). ‘Opportunity knocks: “choice” in</a:t>
            </a:r>
          </a:p>
          <a:p>
            <a:r>
              <a:rPr lang="en-GB" sz="1400" dirty="0"/>
              <a:t>the post-16 education and training market.’ In: FOSKETT, N. (Ed) </a:t>
            </a:r>
            <a:r>
              <a:rPr lang="en-GB" sz="1400" i="1" dirty="0"/>
              <a:t>Markets in</a:t>
            </a:r>
          </a:p>
          <a:p>
            <a:r>
              <a:rPr lang="en-GB" sz="1400" i="1" dirty="0"/>
              <a:t>Education: Policy, Process and </a:t>
            </a:r>
            <a:r>
              <a:rPr lang="en-GB" sz="1400" i="1" dirty="0" err="1"/>
              <a:t>Practice:Volume</a:t>
            </a:r>
            <a:r>
              <a:rPr lang="en-GB" sz="1400" i="1" dirty="0"/>
              <a:t> 2</a:t>
            </a:r>
            <a:r>
              <a:rPr lang="en-GB" sz="1400" dirty="0"/>
              <a:t>. Southampton: Centre for Research in</a:t>
            </a:r>
          </a:p>
          <a:p>
            <a:r>
              <a:rPr lang="en-GB" sz="1400" dirty="0"/>
              <a:t>Educational Marketing</a:t>
            </a:r>
            <a:r>
              <a:rPr lang="en-GB" sz="1400" dirty="0" smtClean="0"/>
              <a:t>.</a:t>
            </a:r>
            <a:endParaRPr lang="en-GB" sz="1400" dirty="0"/>
          </a:p>
          <a:p>
            <a:endParaRPr lang="en-GB" sz="1400" dirty="0"/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110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sz="1400" dirty="0" smtClean="0"/>
          </a:p>
          <a:p>
            <a:r>
              <a:rPr lang="en-GB" sz="1400" dirty="0" smtClean="0"/>
              <a:t>For example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 smtClean="0"/>
              <a:t>Martin </a:t>
            </a:r>
            <a:r>
              <a:rPr lang="en-GB" sz="1400" dirty="0"/>
              <a:t>J. Mitchell (ed.), </a:t>
            </a:r>
            <a:r>
              <a:rPr lang="en-GB" sz="1400" i="1" dirty="0"/>
              <a:t>New Perspectives on the Irish in Scotland</a:t>
            </a:r>
            <a:r>
              <a:rPr lang="en-GB" sz="1400" dirty="0"/>
              <a:t>, (John Donald, 2008</a:t>
            </a:r>
            <a:r>
              <a:rPr lang="en-GB" sz="1400" dirty="0" smtClean="0"/>
              <a:t>)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r>
              <a:rPr lang="en-GB" sz="1400" dirty="0" smtClean="0"/>
              <a:t>The editor is MJ Mitchell.</a:t>
            </a:r>
          </a:p>
          <a:p>
            <a:r>
              <a:rPr lang="en-GB" sz="1400" dirty="0" smtClean="0"/>
              <a:t>The title of the book is </a:t>
            </a:r>
            <a:r>
              <a:rPr lang="en-GB" sz="1400" i="1" dirty="0"/>
              <a:t>New Perspectives on the Irish in </a:t>
            </a:r>
            <a:r>
              <a:rPr lang="en-GB" sz="1400" i="1" dirty="0" smtClean="0"/>
              <a:t>Scotland.</a:t>
            </a:r>
          </a:p>
          <a:p>
            <a:r>
              <a:rPr lang="en-GB" sz="1400" dirty="0" smtClean="0"/>
              <a:t>It was published by John Donald in 2008.</a:t>
            </a:r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r>
              <a:rPr lang="en-GB" sz="1400" dirty="0"/>
              <a:t>Joseph Bradley, ‘Identity, Politics and Culture: </a:t>
            </a:r>
            <a:r>
              <a:rPr lang="en-GB" sz="1400" dirty="0" err="1"/>
              <a:t>Orangeism</a:t>
            </a:r>
            <a:r>
              <a:rPr lang="en-GB" sz="1400" dirty="0"/>
              <a:t> in Scotland’,</a:t>
            </a:r>
            <a:r>
              <a:rPr lang="en-GB" sz="1400" i="1" dirty="0"/>
              <a:t> Scottish Affairs</a:t>
            </a:r>
            <a:r>
              <a:rPr lang="en-GB" sz="1400" dirty="0"/>
              <a:t>, Issue No. 16, Summer 1996, pp.104-28.</a:t>
            </a:r>
          </a:p>
          <a:p>
            <a:endParaRPr lang="en-GB" sz="1400" dirty="0"/>
          </a:p>
          <a:p>
            <a:endParaRPr lang="en-GB" sz="1400" dirty="0"/>
          </a:p>
          <a:p>
            <a:r>
              <a:rPr lang="en-GB" sz="1400" dirty="0"/>
              <a:t>T</a:t>
            </a:r>
            <a:r>
              <a:rPr lang="en-GB" sz="1400" dirty="0" smtClean="0"/>
              <a:t>he author </a:t>
            </a:r>
            <a:r>
              <a:rPr lang="en-GB" sz="1400" dirty="0"/>
              <a:t>is Joseph Bradley </a:t>
            </a:r>
            <a:endParaRPr lang="en-GB" sz="1400" dirty="0" smtClean="0"/>
          </a:p>
          <a:p>
            <a:r>
              <a:rPr lang="en-GB" sz="1400" dirty="0" smtClean="0"/>
              <a:t>The </a:t>
            </a:r>
            <a:r>
              <a:rPr lang="en-GB" sz="1400" dirty="0"/>
              <a:t>title of the </a:t>
            </a:r>
            <a:r>
              <a:rPr lang="en-GB" sz="1400" dirty="0" smtClean="0"/>
              <a:t>article is </a:t>
            </a:r>
            <a:r>
              <a:rPr lang="en-GB" sz="1400" i="1" dirty="0"/>
              <a:t>Identity, Politics and Culture: </a:t>
            </a:r>
            <a:r>
              <a:rPr lang="en-GB" sz="1400" i="1" dirty="0" err="1"/>
              <a:t>Orangeism</a:t>
            </a:r>
            <a:r>
              <a:rPr lang="en-GB" sz="1400" i="1" dirty="0"/>
              <a:t> in Scotland </a:t>
            </a:r>
            <a:endParaRPr lang="en-GB" sz="1400" i="1" dirty="0" smtClean="0"/>
          </a:p>
          <a:p>
            <a:r>
              <a:rPr lang="en-GB" sz="1400" dirty="0" smtClean="0"/>
              <a:t>It </a:t>
            </a:r>
            <a:r>
              <a:rPr lang="en-GB" sz="1400" dirty="0"/>
              <a:t>was published </a:t>
            </a:r>
            <a:r>
              <a:rPr lang="en-GB" sz="1400" dirty="0" smtClean="0"/>
              <a:t>in the journal </a:t>
            </a:r>
            <a:r>
              <a:rPr lang="en-GB" sz="1400" i="1" dirty="0"/>
              <a:t>Scottish </a:t>
            </a:r>
            <a:r>
              <a:rPr lang="en-GB" sz="1400" i="1" dirty="0" smtClean="0"/>
              <a:t>Affairs</a:t>
            </a:r>
            <a:r>
              <a:rPr lang="en-GB" sz="1400" dirty="0" smtClean="0"/>
              <a:t>, number 16 in 1996.</a:t>
            </a:r>
          </a:p>
          <a:p>
            <a:r>
              <a:rPr lang="en-GB" sz="1400" dirty="0" smtClean="0"/>
              <a:t>It can be found from page 104-128.</a:t>
            </a:r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395536" y="1844824"/>
            <a:ext cx="698477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95536" y="3824104"/>
            <a:ext cx="698477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77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sz="1400" dirty="0" err="1" smtClean="0"/>
              <a:t>Haggett</a:t>
            </a:r>
            <a:r>
              <a:rPr lang="en-GB" sz="1400" dirty="0"/>
              <a:t>, C. (2010) Discourses of Risk: Responsibility and the Construction of Blame, Berlin: Lambert </a:t>
            </a:r>
            <a:endParaRPr lang="en-GB" sz="1400" dirty="0" smtClean="0"/>
          </a:p>
          <a:p>
            <a:endParaRPr lang="en-GB" sz="1400" dirty="0"/>
          </a:p>
          <a:p>
            <a:r>
              <a:rPr lang="en-GB" sz="1400" dirty="0" smtClean="0"/>
              <a:t>Speirs, N. M, Riley, S. C. &amp; McCabe G. (2017), </a:t>
            </a:r>
            <a:r>
              <a:rPr lang="en-GB" sz="1400" dirty="0"/>
              <a:t>Student-Led, Individually-Created Courses: Using </a:t>
            </a:r>
            <a:r>
              <a:rPr lang="en-GB" sz="1400" dirty="0" smtClean="0"/>
              <a:t>Structured Reflection </a:t>
            </a:r>
            <a:r>
              <a:rPr lang="en-GB" sz="1400" dirty="0"/>
              <a:t>within Experiential Learning to Enable </a:t>
            </a:r>
            <a:r>
              <a:rPr lang="en-GB" sz="1400" dirty="0" smtClean="0"/>
              <a:t>Widening Participation </a:t>
            </a:r>
            <a:r>
              <a:rPr lang="en-GB" sz="1400" dirty="0"/>
              <a:t>Students’ Transitions Through and Beyond </a:t>
            </a:r>
            <a:r>
              <a:rPr lang="en-GB" sz="1400" dirty="0" smtClean="0"/>
              <a:t>Higher Education, </a:t>
            </a:r>
            <a:r>
              <a:rPr lang="en-GB" sz="1400" i="1" dirty="0" smtClean="0"/>
              <a:t>Journal of Perspectives in Applied Academic Practice</a:t>
            </a:r>
            <a:r>
              <a:rPr lang="en-GB" sz="1400" dirty="0" smtClean="0"/>
              <a:t>, 5(2), pp51-57</a:t>
            </a:r>
            <a:endParaRPr lang="en-GB" sz="1400" dirty="0" smtClean="0"/>
          </a:p>
          <a:p>
            <a:endParaRPr lang="en-GB" sz="1400" dirty="0"/>
          </a:p>
          <a:p>
            <a:r>
              <a:rPr lang="en-GB" sz="1400" dirty="0" smtClean="0"/>
              <a:t>Janus</a:t>
            </a:r>
            <a:r>
              <a:rPr lang="en-GB" sz="1400" dirty="0"/>
              <a:t>, Alexander L. 2013. “The Gap Between Mothers’ Work -Family Orientations and Employment Trajectories in 18 OECD Countries.” </a:t>
            </a:r>
            <a:r>
              <a:rPr lang="en-GB" sz="1400" i="1" dirty="0"/>
              <a:t>European Sociological Review </a:t>
            </a:r>
            <a:r>
              <a:rPr lang="en-GB" sz="1400" dirty="0"/>
              <a:t>29(4):752-766</a:t>
            </a:r>
            <a:r>
              <a:rPr lang="en-GB" sz="1400" dirty="0" smtClean="0"/>
              <a:t>.</a:t>
            </a:r>
            <a:endParaRPr lang="en-GB" sz="1400" dirty="0" smtClean="0"/>
          </a:p>
          <a:p>
            <a:endParaRPr lang="en-GB" sz="1400" dirty="0"/>
          </a:p>
          <a:p>
            <a:r>
              <a:rPr lang="en-GB" altLang="en-US" sz="1400" dirty="0"/>
              <a:t>Bloom, B. S (1984), The search for methods of group instruction as effective as one to one tutoring, </a:t>
            </a:r>
            <a:r>
              <a:rPr lang="en-GB" altLang="en-US" sz="1400" i="1" dirty="0"/>
              <a:t>Educational Leadership</a:t>
            </a:r>
            <a:r>
              <a:rPr lang="en-GB" altLang="en-US" sz="1400" dirty="0"/>
              <a:t>, 41(8), 4-17</a:t>
            </a:r>
            <a:r>
              <a:rPr lang="en-GB" altLang="en-US" sz="1400" dirty="0" smtClean="0"/>
              <a:t>.</a:t>
            </a:r>
          </a:p>
          <a:p>
            <a:endParaRPr lang="en-GB" altLang="en-US" sz="1400" dirty="0"/>
          </a:p>
          <a:p>
            <a:r>
              <a:rPr lang="en-GB" sz="1400" dirty="0"/>
              <a:t>Bourdieu, P., &amp; </a:t>
            </a:r>
            <a:r>
              <a:rPr lang="en-GB" sz="1400" dirty="0" err="1"/>
              <a:t>Passeron</a:t>
            </a:r>
            <a:r>
              <a:rPr lang="en-GB" sz="1400" dirty="0"/>
              <a:t>, J.-C. (1977). </a:t>
            </a:r>
            <a:r>
              <a:rPr lang="en-GB" sz="1400" i="1" dirty="0"/>
              <a:t>Reproduction in education, society and culture</a:t>
            </a:r>
            <a:r>
              <a:rPr lang="en-GB" sz="1400" dirty="0"/>
              <a:t>, R. Nice (trans). London: Sage Press</a:t>
            </a:r>
            <a:r>
              <a:rPr lang="en-GB" sz="1400" dirty="0" smtClean="0"/>
              <a:t>.</a:t>
            </a:r>
          </a:p>
          <a:p>
            <a:endParaRPr lang="en-GB" sz="1400" dirty="0" smtClean="0"/>
          </a:p>
          <a:p>
            <a:r>
              <a:rPr lang="en-GB" sz="1400" dirty="0"/>
              <a:t>Fielding, M. (1999). Radical collegiality: Affirming teaching as an inclusive professional practice. </a:t>
            </a:r>
            <a:r>
              <a:rPr lang="en-GB" sz="1400" i="1" dirty="0"/>
              <a:t>Australian Educational Researcher, 26</a:t>
            </a:r>
            <a:r>
              <a:rPr lang="en-GB" sz="1400" dirty="0"/>
              <a:t>(2), 1-34</a:t>
            </a:r>
            <a:r>
              <a:rPr lang="en-GB" sz="1400" dirty="0" smtClean="0"/>
              <a:t>.</a:t>
            </a:r>
          </a:p>
          <a:p>
            <a:endParaRPr lang="en-GB" sz="1400" dirty="0" smtClean="0"/>
          </a:p>
          <a:p>
            <a:r>
              <a:rPr lang="en-GB" sz="1400" dirty="0"/>
              <a:t>Jensen, K., &amp; Bennett, L. (2016). Enhancing teaching and learning through dialogue: A student and staff partnership model. </a:t>
            </a:r>
            <a:r>
              <a:rPr lang="en-GB" sz="1400" i="1" dirty="0"/>
              <a:t>International Journal for</a:t>
            </a:r>
          </a:p>
          <a:p>
            <a:r>
              <a:rPr lang="en-GB" sz="1400" i="1" dirty="0"/>
              <a:t>Academic Development, 21</a:t>
            </a:r>
            <a:r>
              <a:rPr lang="en-GB" sz="1400" dirty="0"/>
              <a:t>(1), 41–53</a:t>
            </a:r>
            <a:r>
              <a:rPr lang="en-GB" sz="1400" dirty="0" smtClean="0"/>
              <a:t>.</a:t>
            </a:r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58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sz="1400" dirty="0" smtClean="0"/>
              <a:t>Now you try;</a:t>
            </a:r>
          </a:p>
          <a:p>
            <a:endParaRPr lang="en-GB" sz="1400" dirty="0" smtClean="0"/>
          </a:p>
          <a:p>
            <a:endParaRPr lang="en-GB" sz="1400" dirty="0"/>
          </a:p>
          <a:p>
            <a:r>
              <a:rPr lang="en-GB" sz="1400" dirty="0" smtClean="0"/>
              <a:t>Authors are W Damon &amp; E Phelps.</a:t>
            </a:r>
          </a:p>
          <a:p>
            <a:r>
              <a:rPr lang="en-GB" sz="1400" dirty="0" smtClean="0"/>
              <a:t>Article is titled </a:t>
            </a:r>
            <a:r>
              <a:rPr lang="de-DE" altLang="en-US" sz="1400" dirty="0"/>
              <a:t>Critical distinctions among three approaches to peer education. </a:t>
            </a:r>
            <a:endParaRPr lang="de-DE" altLang="en-US" sz="1400" dirty="0" smtClean="0"/>
          </a:p>
          <a:p>
            <a:r>
              <a:rPr lang="de-DE" sz="1400" dirty="0" smtClean="0"/>
              <a:t>It was published in 1989 in the </a:t>
            </a:r>
            <a:r>
              <a:rPr lang="de-DE" altLang="en-US" sz="1400" i="1" dirty="0"/>
              <a:t>International Journal of Educational </a:t>
            </a:r>
            <a:r>
              <a:rPr lang="de-DE" altLang="en-US" sz="1400" i="1" dirty="0" smtClean="0"/>
              <a:t>Research.</a:t>
            </a:r>
          </a:p>
          <a:p>
            <a:r>
              <a:rPr lang="de-DE" sz="1400" dirty="0" smtClean="0"/>
              <a:t>It can be found from page 9-19 in volume 58 issue 2</a:t>
            </a:r>
            <a:r>
              <a:rPr lang="de-DE" sz="1400" dirty="0" smtClean="0"/>
              <a:t>.</a:t>
            </a:r>
            <a:endParaRPr lang="en-GB" sz="1400" dirty="0" smtClean="0"/>
          </a:p>
          <a:p>
            <a:endParaRPr lang="de-DE" altLang="en-US" sz="1400" dirty="0" smtClean="0"/>
          </a:p>
          <a:p>
            <a:endParaRPr lang="de-DE" altLang="en-US" sz="1400" dirty="0"/>
          </a:p>
          <a:p>
            <a:r>
              <a:rPr lang="en-GB" sz="1400" dirty="0" smtClean="0"/>
              <a:t>Author is B Strauss.</a:t>
            </a:r>
          </a:p>
          <a:p>
            <a:r>
              <a:rPr lang="en-GB" sz="1400" dirty="0" smtClean="0"/>
              <a:t>Article </a:t>
            </a:r>
            <a:r>
              <a:rPr lang="en-GB" sz="1400" dirty="0"/>
              <a:t>is titled </a:t>
            </a:r>
            <a:r>
              <a:rPr lang="en-GB" altLang="en-US" sz="1400" dirty="0"/>
              <a:t>Social facilitation in motor tasks: a review of research and theory. </a:t>
            </a:r>
            <a:endParaRPr lang="en-GB" altLang="en-US" sz="1400" dirty="0" smtClean="0"/>
          </a:p>
          <a:p>
            <a:r>
              <a:rPr lang="de-DE" sz="1400" dirty="0" smtClean="0"/>
              <a:t>It </a:t>
            </a:r>
            <a:r>
              <a:rPr lang="de-DE" sz="1400" dirty="0"/>
              <a:t>was published in </a:t>
            </a:r>
            <a:r>
              <a:rPr lang="de-DE" sz="1400" dirty="0" smtClean="0"/>
              <a:t>2001 </a:t>
            </a:r>
            <a:r>
              <a:rPr lang="de-DE" sz="1400" dirty="0"/>
              <a:t>in </a:t>
            </a:r>
            <a:r>
              <a:rPr lang="en-GB" altLang="en-US" sz="1400" i="1" dirty="0"/>
              <a:t>Psychology of Sport and Exercise </a:t>
            </a:r>
            <a:endParaRPr lang="en-GB" altLang="en-US" sz="1400" i="1" dirty="0" smtClean="0"/>
          </a:p>
          <a:p>
            <a:r>
              <a:rPr lang="de-DE" sz="1400" dirty="0" smtClean="0"/>
              <a:t>It </a:t>
            </a:r>
            <a:r>
              <a:rPr lang="de-DE" sz="1400" dirty="0"/>
              <a:t>can be found from page </a:t>
            </a:r>
            <a:r>
              <a:rPr lang="de-DE" sz="1400" dirty="0" smtClean="0"/>
              <a:t>237-256  </a:t>
            </a:r>
            <a:r>
              <a:rPr lang="de-DE" sz="1400" dirty="0"/>
              <a:t>in </a:t>
            </a:r>
            <a:r>
              <a:rPr lang="de-DE" sz="1400" dirty="0" smtClean="0"/>
              <a:t>volume 3</a:t>
            </a:r>
            <a:r>
              <a:rPr lang="de-DE" sz="1400" dirty="0" smtClean="0"/>
              <a:t>.</a:t>
            </a:r>
          </a:p>
          <a:p>
            <a:endParaRPr lang="de-DE" sz="1400" dirty="0"/>
          </a:p>
          <a:p>
            <a:endParaRPr lang="de-DE" sz="1400" dirty="0" smtClean="0"/>
          </a:p>
          <a:p>
            <a:r>
              <a:rPr lang="de-DE" sz="1400" dirty="0" smtClean="0"/>
              <a:t>Authors are J </a:t>
            </a:r>
            <a:r>
              <a:rPr lang="en-GB" sz="1400" dirty="0" smtClean="0"/>
              <a:t>Arnold</a:t>
            </a:r>
            <a:r>
              <a:rPr lang="en-GB" sz="1400" dirty="0"/>
              <a:t>, J., &amp; </a:t>
            </a:r>
            <a:r>
              <a:rPr lang="en-GB" sz="1400" dirty="0" smtClean="0"/>
              <a:t>DJ Clarke</a:t>
            </a:r>
          </a:p>
          <a:p>
            <a:r>
              <a:rPr lang="en-GB" sz="1400" dirty="0" smtClean="0"/>
              <a:t>Title is </a:t>
            </a:r>
            <a:r>
              <a:rPr lang="en-GB" sz="1400" dirty="0"/>
              <a:t>What is ‘Agency’? Perspectives in Science Education </a:t>
            </a:r>
            <a:r>
              <a:rPr lang="en-GB" sz="1400" dirty="0" smtClean="0"/>
              <a:t>Research</a:t>
            </a:r>
            <a:endParaRPr lang="en-GB" sz="1400" dirty="0"/>
          </a:p>
          <a:p>
            <a:r>
              <a:rPr lang="en-GB" sz="1400" dirty="0" smtClean="0"/>
              <a:t>The journal was published in 2014 in International </a:t>
            </a:r>
            <a:r>
              <a:rPr lang="en-GB" sz="1400" dirty="0"/>
              <a:t>Journal of Science </a:t>
            </a:r>
            <a:r>
              <a:rPr lang="en-GB" sz="1400" dirty="0" smtClean="0"/>
              <a:t>Education</a:t>
            </a:r>
          </a:p>
          <a:p>
            <a:r>
              <a:rPr lang="en-GB" sz="1400" dirty="0" smtClean="0"/>
              <a:t>Its from volume 35, issue 5, pages 735-754.</a:t>
            </a:r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474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endParaRPr lang="de-DE" altLang="en-US" sz="1400" dirty="0" smtClean="0"/>
          </a:p>
          <a:p>
            <a:endParaRPr lang="de-DE" altLang="en-US" sz="1400" dirty="0"/>
          </a:p>
          <a:p>
            <a:endParaRPr lang="de-DE" altLang="en-US" sz="1400" dirty="0" smtClean="0"/>
          </a:p>
          <a:p>
            <a:r>
              <a:rPr lang="de-DE" altLang="en-US" sz="1400" dirty="0" smtClean="0"/>
              <a:t>Damon</a:t>
            </a:r>
            <a:r>
              <a:rPr lang="de-DE" altLang="en-US" sz="1400" dirty="0"/>
              <a:t>, W., &amp; Phelps, E. (1989). Critical distinctions among three approaches to peer education.  </a:t>
            </a:r>
            <a:r>
              <a:rPr lang="de-DE" altLang="en-US" sz="1400" i="1" dirty="0"/>
              <a:t>International Journal of Educational Research</a:t>
            </a:r>
            <a:r>
              <a:rPr lang="de-DE" altLang="en-US" sz="1400" dirty="0"/>
              <a:t>, 58(2), 9-19</a:t>
            </a:r>
            <a:r>
              <a:rPr lang="de-DE" altLang="en-US" sz="1400" dirty="0" smtClean="0"/>
              <a:t>.</a:t>
            </a:r>
          </a:p>
          <a:p>
            <a:endParaRPr lang="de-DE" altLang="en-US" sz="1400" dirty="0"/>
          </a:p>
          <a:p>
            <a:endParaRPr lang="de-DE" altLang="en-US" sz="1400" dirty="0" smtClean="0"/>
          </a:p>
          <a:p>
            <a:endParaRPr lang="de-DE" altLang="en-US" sz="1400" dirty="0"/>
          </a:p>
          <a:p>
            <a:endParaRPr lang="de-DE" altLang="en-US" sz="1400" dirty="0"/>
          </a:p>
          <a:p>
            <a:endParaRPr lang="de-DE" altLang="en-US" sz="1400" dirty="0" smtClean="0"/>
          </a:p>
          <a:p>
            <a:r>
              <a:rPr lang="en-GB" altLang="en-US" sz="1400" dirty="0"/>
              <a:t>Strauss, B. (2001). Social facilitation in motor tasks: a review of research and theory. </a:t>
            </a:r>
            <a:r>
              <a:rPr lang="en-GB" altLang="en-US" sz="1400" i="1" dirty="0"/>
              <a:t>Psychology of Sport and Exercise</a:t>
            </a:r>
            <a:r>
              <a:rPr lang="en-GB" altLang="en-US" sz="1400" dirty="0"/>
              <a:t>, </a:t>
            </a:r>
            <a:r>
              <a:rPr lang="en-GB" altLang="en-US" sz="1400" b="1" dirty="0"/>
              <a:t>3</a:t>
            </a:r>
            <a:r>
              <a:rPr lang="en-GB" altLang="en-US" sz="1400" dirty="0"/>
              <a:t>, 237-256. </a:t>
            </a:r>
            <a:endParaRPr lang="en-GB" altLang="en-US" sz="1400" dirty="0" smtClean="0"/>
          </a:p>
          <a:p>
            <a:endParaRPr lang="en-GB" altLang="en-US" sz="1400" dirty="0"/>
          </a:p>
          <a:p>
            <a:endParaRPr lang="en-GB" altLang="en-US" sz="1400" dirty="0" smtClean="0"/>
          </a:p>
          <a:p>
            <a:endParaRPr lang="en-GB" altLang="en-US" sz="1400" dirty="0"/>
          </a:p>
          <a:p>
            <a:endParaRPr lang="en-GB" altLang="en-US" sz="1400" dirty="0" smtClean="0"/>
          </a:p>
          <a:p>
            <a:r>
              <a:rPr lang="en-GB" sz="1400" dirty="0"/>
              <a:t>Arnold, J., &amp; Clarke, D., J. (2014). What is ‘Agency’? Perspectives in Science Education Research, </a:t>
            </a:r>
            <a:r>
              <a:rPr lang="en-GB" sz="1400" i="1" dirty="0"/>
              <a:t>International Journal of Science Education</a:t>
            </a:r>
            <a:r>
              <a:rPr lang="en-GB" sz="1400" dirty="0"/>
              <a:t>, </a:t>
            </a:r>
            <a:r>
              <a:rPr lang="en-GB" sz="1400" i="1" dirty="0"/>
              <a:t>36</a:t>
            </a:r>
            <a:r>
              <a:rPr lang="en-GB" sz="1400" dirty="0"/>
              <a:t>(5</a:t>
            </a:r>
            <a:r>
              <a:rPr lang="en-GB" sz="1400" dirty="0" smtClean="0"/>
              <a:t>), 735-754</a:t>
            </a:r>
            <a:r>
              <a:rPr lang="en-GB" sz="1400" dirty="0"/>
              <a:t>.</a:t>
            </a:r>
            <a:endParaRPr lang="en-GB" altLang="en-US" sz="1400" dirty="0"/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95536" y="1988840"/>
            <a:ext cx="698477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95536" y="3501008"/>
            <a:ext cx="698477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395536" y="4843033"/>
            <a:ext cx="698477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83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95536" y="548680"/>
            <a:ext cx="67687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Research, reading, referencing &amp; evaluation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1400" i="1" dirty="0" smtClean="0"/>
              <a:t>So,  what research &amp; enquiry related skills have I developed?</a:t>
            </a:r>
          </a:p>
          <a:p>
            <a:endParaRPr lang="en-GB" sz="1400" i="1" dirty="0"/>
          </a:p>
          <a:p>
            <a:endParaRPr lang="en-GB" sz="1400" dirty="0"/>
          </a:p>
          <a:p>
            <a:r>
              <a:rPr lang="en-GB" sz="1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identify </a:t>
            </a:r>
            <a:r>
              <a:rPr lang="en-GB" sz="1400" dirty="0"/>
              <a:t>(e.g. counter examples)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define 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analyse </a:t>
            </a:r>
            <a:r>
              <a:rPr lang="en-GB" sz="1400" dirty="0"/>
              <a:t>problems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identify </a:t>
            </a:r>
            <a:r>
              <a:rPr lang="en-GB" sz="1400" dirty="0"/>
              <a:t>or create solutions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synthesise 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evaluate 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critique </a:t>
            </a:r>
            <a:r>
              <a:rPr lang="en-GB" sz="1400" dirty="0"/>
              <a:t>/ critical judgment / critically assess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interpret </a:t>
            </a:r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creating </a:t>
            </a:r>
            <a:r>
              <a:rPr lang="en-GB" sz="1400" dirty="0"/>
              <a:t>new understanding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thinking </a:t>
            </a:r>
            <a:r>
              <a:rPr lang="en-GB" sz="1400" dirty="0"/>
              <a:t>creatively or imaginatively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formulate </a:t>
            </a:r>
            <a:r>
              <a:rPr lang="en-GB" sz="1400" dirty="0"/>
              <a:t>key questions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rational </a:t>
            </a:r>
            <a:r>
              <a:rPr lang="en-GB" sz="1400" dirty="0"/>
              <a:t>enquiry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search </a:t>
            </a:r>
            <a:r>
              <a:rPr lang="en-GB" sz="1400" dirty="0"/>
              <a:t>for, evaluate and use information </a:t>
            </a:r>
          </a:p>
          <a:p>
            <a:endParaRPr lang="en-GB" sz="1400" i="1" dirty="0"/>
          </a:p>
        </p:txBody>
      </p:sp>
    </p:spTree>
    <p:extLst>
      <p:ext uri="{BB962C8B-B14F-4D97-AF65-F5344CB8AC3E}">
        <p14:creationId xmlns:p14="http://schemas.microsoft.com/office/powerpoint/2010/main" val="386953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95536" y="548680"/>
            <a:ext cx="6768752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Research, reading, referencing &amp; evaluation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sz="1400" i="1" dirty="0" smtClean="0"/>
              <a:t>The relevance of the lecture?</a:t>
            </a:r>
          </a:p>
          <a:p>
            <a:endParaRPr lang="en-GB" sz="1400" i="1" dirty="0"/>
          </a:p>
          <a:p>
            <a:r>
              <a:rPr lang="en-GB" sz="1400" i="1" dirty="0" smtClean="0"/>
              <a:t>And what about the tutorial &amp; laboratory?</a:t>
            </a:r>
          </a:p>
          <a:p>
            <a:endParaRPr lang="en-GB" sz="1400" i="1" dirty="0"/>
          </a:p>
          <a:p>
            <a:r>
              <a:rPr lang="en-GB" sz="1400" i="1" dirty="0" smtClean="0"/>
              <a:t>How does this all fit into my learning and ability to deal with exams?</a:t>
            </a:r>
          </a:p>
          <a:p>
            <a:endParaRPr lang="en-GB" sz="1400" i="1" dirty="0"/>
          </a:p>
          <a:p>
            <a:r>
              <a:rPr lang="en-GB" sz="1400" i="1" dirty="0" smtClean="0"/>
              <a:t>Assessment literacy?</a:t>
            </a:r>
            <a:endParaRPr lang="en-GB" sz="1400" i="1" dirty="0"/>
          </a:p>
          <a:p>
            <a:endParaRPr lang="en-GB" sz="1400" dirty="0" smtClean="0"/>
          </a:p>
        </p:txBody>
      </p:sp>
    </p:spTree>
    <p:extLst>
      <p:ext uri="{BB962C8B-B14F-4D97-AF65-F5344CB8AC3E}">
        <p14:creationId xmlns:p14="http://schemas.microsoft.com/office/powerpoint/2010/main" val="76478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95536" y="548680"/>
            <a:ext cx="6768752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Research, reading, referencing &amp; evaluation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r>
              <a:rPr lang="en-GB" sz="1400" i="1" dirty="0" smtClean="0"/>
              <a:t>What should you be reading?</a:t>
            </a:r>
          </a:p>
          <a:p>
            <a:endParaRPr lang="en-GB" sz="1400" i="1" dirty="0"/>
          </a:p>
          <a:p>
            <a:r>
              <a:rPr lang="en-GB" sz="1400" i="1" dirty="0" smtClean="0"/>
              <a:t>Where would you find these sources?</a:t>
            </a:r>
          </a:p>
          <a:p>
            <a:endParaRPr lang="en-GB" sz="1400" i="1" dirty="0"/>
          </a:p>
          <a:p>
            <a:r>
              <a:rPr lang="en-GB" sz="1400" i="1" dirty="0" smtClean="0"/>
              <a:t>How would you evaluate the reliability of these sources?</a:t>
            </a:r>
            <a:endParaRPr lang="en-GB" sz="1400" i="1" dirty="0"/>
          </a:p>
          <a:p>
            <a:endParaRPr lang="en-GB" sz="1400" dirty="0" smtClean="0"/>
          </a:p>
        </p:txBody>
      </p:sp>
    </p:spTree>
    <p:extLst>
      <p:ext uri="{BB962C8B-B14F-4D97-AF65-F5344CB8AC3E}">
        <p14:creationId xmlns:p14="http://schemas.microsoft.com/office/powerpoint/2010/main" val="141765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1400" dirty="0" smtClean="0"/>
              <a:t>You will develop your own method for writing essays and other assignments, until then, this guide might help;</a:t>
            </a:r>
          </a:p>
          <a:p>
            <a:endParaRPr lang="en-GB" sz="1400" dirty="0" smtClean="0"/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Clarify the task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Collect and record information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Organise and plan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Reflect and evaluate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Write an outline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Work on your first draft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Final drafts</a:t>
            </a:r>
          </a:p>
          <a:p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377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1400" dirty="0" smtClean="0"/>
              <a:t>Lets focus on the 2</a:t>
            </a:r>
            <a:r>
              <a:rPr lang="en-GB" sz="1400" baseline="30000" dirty="0" smtClean="0"/>
              <a:t>nd</a:t>
            </a:r>
            <a:r>
              <a:rPr lang="en-GB" sz="1400" dirty="0" smtClean="0"/>
              <a:t> step; </a:t>
            </a:r>
            <a:r>
              <a:rPr lang="en-GB" sz="1400" dirty="0"/>
              <a:t>c</a:t>
            </a:r>
            <a:r>
              <a:rPr lang="en-GB" sz="1400" dirty="0" smtClean="0"/>
              <a:t>ollecting </a:t>
            </a:r>
            <a:r>
              <a:rPr lang="en-GB" sz="1400" dirty="0"/>
              <a:t>and </a:t>
            </a:r>
            <a:r>
              <a:rPr lang="en-GB" sz="1400" dirty="0" smtClean="0"/>
              <a:t>recording information.</a:t>
            </a:r>
            <a:endParaRPr lang="en-GB" sz="1400" dirty="0"/>
          </a:p>
          <a:p>
            <a:endParaRPr lang="en-GB" sz="1400" dirty="0"/>
          </a:p>
          <a:p>
            <a:endParaRPr lang="en-GB" sz="1400" dirty="0" smtClean="0"/>
          </a:p>
          <a:p>
            <a:r>
              <a:rPr lang="en-GB" sz="1400" dirty="0" smtClean="0"/>
              <a:t>There are a number of different sources that you can use;</a:t>
            </a:r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74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1400" dirty="0"/>
              <a:t>Lets focus on the 2</a:t>
            </a:r>
            <a:r>
              <a:rPr lang="en-GB" sz="1400" baseline="30000" dirty="0"/>
              <a:t>nd</a:t>
            </a:r>
            <a:r>
              <a:rPr lang="en-GB" sz="1400" dirty="0"/>
              <a:t> step, Collecting and recording information.</a:t>
            </a:r>
          </a:p>
          <a:p>
            <a:endParaRPr lang="en-GB" sz="1400" dirty="0"/>
          </a:p>
          <a:p>
            <a:endParaRPr lang="en-GB" sz="1400" dirty="0" smtClean="0"/>
          </a:p>
          <a:p>
            <a:r>
              <a:rPr lang="en-GB" sz="1400" dirty="0" smtClean="0"/>
              <a:t>There are a number of different sources that you can use;</a:t>
            </a:r>
          </a:p>
          <a:p>
            <a:endParaRPr lang="en-GB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Text book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Journal article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Official report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Web site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Newspapers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Television / radio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Surveys</a:t>
            </a:r>
          </a:p>
          <a:p>
            <a:endParaRPr lang="en-GB" sz="1400" dirty="0"/>
          </a:p>
          <a:p>
            <a:endParaRPr lang="en-GB" sz="1400" dirty="0" smtClean="0"/>
          </a:p>
          <a:p>
            <a:r>
              <a:rPr lang="en-GB" sz="1400" dirty="0" smtClean="0"/>
              <a:t>Your university library will be the place to find these sources.  Sometimes you wont even need to go into the library, it can be done online e.g. finding &amp; printing a journal article.</a:t>
            </a:r>
          </a:p>
          <a:p>
            <a:endParaRPr lang="en-GB" sz="1400" dirty="0"/>
          </a:p>
          <a:p>
            <a:endParaRPr lang="en-GB" sz="1400" dirty="0" smtClean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44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1400" dirty="0" smtClean="0"/>
              <a:t>When you are identifying and selecting relevant information it is important to;</a:t>
            </a:r>
          </a:p>
          <a:p>
            <a:endParaRPr lang="en-GB" sz="1400" dirty="0"/>
          </a:p>
          <a:p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Use the reading list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Select the latest information (particularly when quoting statistics)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Select the most relevant information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Select by reliability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Select by amount</a:t>
            </a:r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89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sz="1400" dirty="0" smtClean="0"/>
              <a:t>What </a:t>
            </a:r>
            <a:r>
              <a:rPr lang="en-GB" sz="1400" dirty="0"/>
              <a:t>ever source you use, it is important that you are able to gauge its reliability.</a:t>
            </a:r>
          </a:p>
          <a:p>
            <a:endParaRPr lang="en-GB" sz="1400" dirty="0" smtClean="0"/>
          </a:p>
          <a:p>
            <a:endParaRPr lang="en-GB" sz="1400" dirty="0"/>
          </a:p>
          <a:p>
            <a:r>
              <a:rPr lang="en-GB" sz="1400" dirty="0" smtClean="0"/>
              <a:t>What’s your analysis of the content?</a:t>
            </a:r>
          </a:p>
          <a:p>
            <a:endParaRPr lang="en-GB" sz="1400" dirty="0" smtClean="0"/>
          </a:p>
          <a:p>
            <a:endParaRPr lang="en-GB" sz="1400" dirty="0"/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/>
              <a:t>Read the preface (book) or abstract (article) to determine the author's intentions. </a:t>
            </a:r>
            <a:endParaRPr lang="en-GB" sz="1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 smtClean="0"/>
              <a:t>Is </a:t>
            </a:r>
            <a:r>
              <a:rPr lang="en-GB" sz="1400" dirty="0"/>
              <a:t>this source too elementary, too technical, too advanced, or just right for your </a:t>
            </a:r>
            <a:r>
              <a:rPr lang="en-GB" sz="1400" dirty="0" smtClean="0"/>
              <a:t>needs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/>
              <a:t>Is the information fact, opinion, or </a:t>
            </a:r>
            <a:r>
              <a:rPr lang="en-GB" sz="1400" dirty="0" smtClean="0"/>
              <a:t>propaganda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/>
              <a:t>Does the information appear to be </a:t>
            </a:r>
            <a:r>
              <a:rPr lang="en-GB" sz="1400" dirty="0" smtClean="0"/>
              <a:t>well-researched &amp; evidenced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GB" sz="1400" dirty="0"/>
              <a:t>Does the work update other sources, substantiate other materials you have read, or add new information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408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548680"/>
            <a:ext cx="6768752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Further essay research – where to look &amp; what to </a:t>
            </a:r>
            <a:r>
              <a:rPr lang="en-GB" dirty="0" smtClean="0"/>
              <a:t>find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sz="1400" dirty="0" smtClean="0"/>
              <a:t>So what is critical thinking all about?</a:t>
            </a:r>
          </a:p>
          <a:p>
            <a:endParaRPr lang="en-GB" sz="1400" dirty="0"/>
          </a:p>
          <a:p>
            <a:r>
              <a:rPr lang="en-GB" sz="1400" dirty="0" smtClean="0"/>
              <a:t>It is the cognitive process of analysing information and breaking it down into its component parts.  </a:t>
            </a:r>
          </a:p>
          <a:p>
            <a:endParaRPr lang="en-GB" sz="1400" dirty="0"/>
          </a:p>
          <a:p>
            <a:r>
              <a:rPr lang="en-GB" sz="1400" dirty="0" smtClean="0"/>
              <a:t>It may involve;</a:t>
            </a:r>
          </a:p>
          <a:p>
            <a:endParaRPr lang="en-GB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Reflecting upon the meaning of things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Examining the evidence behind something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/>
              <a:t>Judging the veracity of the facts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/>
          </a:p>
          <a:p>
            <a:r>
              <a:rPr lang="en-GB" sz="1400" dirty="0" smtClean="0"/>
              <a:t>Critical thinking means that you can examine a situation from several aspects rather than accepting it as one dimensional, and seek to uncover new understandings.</a:t>
            </a:r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endParaRPr lang="en-GB" sz="1400" dirty="0"/>
          </a:p>
          <a:p>
            <a:endParaRPr lang="en-GB" sz="1400" dirty="0" smtClean="0"/>
          </a:p>
          <a:p>
            <a:r>
              <a:rPr lang="en-GB" sz="1100" dirty="0" smtClean="0"/>
              <a:t>Timmons, F., (2015) </a:t>
            </a:r>
            <a:r>
              <a:rPr lang="en-GB" sz="1100" i="1" dirty="0" smtClean="0"/>
              <a:t>A-Z Of Reflective Practice</a:t>
            </a:r>
            <a:r>
              <a:rPr lang="en-GB" sz="1100" dirty="0" smtClean="0"/>
              <a:t>, Palgrave</a:t>
            </a:r>
            <a:endParaRPr lang="en-GB" sz="11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95536" y="908720"/>
            <a:ext cx="604867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345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1329</Words>
  <Application>Microsoft Office PowerPoint</Application>
  <PresentationFormat>On-screen Show (4:3)</PresentationFormat>
  <Paragraphs>293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Edinburgh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Neil Speirs</dc:creator>
  <cp:lastModifiedBy>SPEIRS Neil</cp:lastModifiedBy>
  <cp:revision>27</cp:revision>
  <dcterms:created xsi:type="dcterms:W3CDTF">2012-12-04T16:42:58Z</dcterms:created>
  <dcterms:modified xsi:type="dcterms:W3CDTF">2017-12-06T13:27:42Z</dcterms:modified>
</cp:coreProperties>
</file>