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5" r:id="rId2"/>
    <p:sldId id="327" r:id="rId3"/>
    <p:sldId id="328" r:id="rId4"/>
    <p:sldId id="330" r:id="rId5"/>
    <p:sldId id="331" r:id="rId6"/>
    <p:sldId id="326" r:id="rId7"/>
    <p:sldId id="332" r:id="rId8"/>
    <p:sldId id="334" r:id="rId9"/>
    <p:sldId id="343" r:id="rId10"/>
    <p:sldId id="337" r:id="rId11"/>
    <p:sldId id="338" r:id="rId12"/>
    <p:sldId id="341" r:id="rId13"/>
    <p:sldId id="339" r:id="rId14"/>
    <p:sldId id="340" r:id="rId15"/>
    <p:sldId id="342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80790" autoAdjust="0"/>
  </p:normalViewPr>
  <p:slideViewPr>
    <p:cSldViewPr>
      <p:cViewPr varScale="1">
        <p:scale>
          <a:sx n="59" d="100"/>
          <a:sy n="59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4FF0B-8003-4421-A900-A4218280A47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1B4A9-4A7C-4BA2-A691-3DBD6525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71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68B54-F01A-4C69-9E4B-43324CA855CC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EF7A-8E53-48E2-BD31-5C1BC0C2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</a:t>
            </a:r>
            <a:r>
              <a:rPr lang="en-GB" baseline="0" dirty="0" smtClean="0"/>
              <a:t> discuss with neighbour, participate in </a:t>
            </a:r>
            <a:r>
              <a:rPr lang="en-GB" baseline="0" dirty="0" err="1" smtClean="0"/>
              <a:t>polleverywhere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Image: CC image from Southern Arkansas University on Flickr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2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Therefore, what do we mean by independent learning/study?</a:t>
            </a:r>
          </a:p>
          <a:p>
            <a:r>
              <a:rPr lang="en-GB" dirty="0" smtClean="0"/>
              <a:t>CC image by</a:t>
            </a:r>
            <a:r>
              <a:rPr lang="en-GB" baseline="0" dirty="0" smtClean="0"/>
              <a:t> Alaina </a:t>
            </a:r>
            <a:r>
              <a:rPr lang="en-GB" baseline="0" dirty="0" err="1" smtClean="0"/>
              <a:t>Buzas</a:t>
            </a:r>
            <a:r>
              <a:rPr lang="en-GB" baseline="0" dirty="0" smtClean="0"/>
              <a:t> from Flickr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16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do we</a:t>
            </a:r>
            <a:r>
              <a:rPr lang="en-GB" baseline="0" dirty="0" smtClean="0"/>
              <a:t> implement a more independent model of learning?</a:t>
            </a:r>
            <a:endParaRPr lang="en-GB" dirty="0" smtClean="0"/>
          </a:p>
          <a:p>
            <a:r>
              <a:rPr lang="en-GB" dirty="0" smtClean="0"/>
              <a:t>Introductions</a:t>
            </a:r>
            <a:r>
              <a:rPr lang="en-GB" baseline="0" dirty="0" smtClean="0"/>
              <a:t> and pointers to further development opportunities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4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B59D4-D9F5-4462-A0EE-2C76777A4DC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8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CC image from Flickr</a:t>
            </a:r>
            <a:r>
              <a:rPr lang="en-GB" baseline="0" dirty="0" smtClean="0"/>
              <a:t> by University of Liverpool Faculty of Health and Life Sciences</a:t>
            </a:r>
          </a:p>
          <a:p>
            <a:r>
              <a:rPr lang="en-GB" baseline="0" dirty="0" smtClean="0"/>
              <a:t>CC image from Flickr by Cookieater2009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9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metaphor</a:t>
            </a:r>
            <a:r>
              <a:rPr lang="en-GB" baseline="0" dirty="0" smtClean="0"/>
              <a:t> of shopping for a dinner party with friends.</a:t>
            </a:r>
            <a:endParaRPr lang="en-GB" dirty="0" smtClean="0"/>
          </a:p>
          <a:p>
            <a:r>
              <a:rPr lang="en-GB" dirty="0" smtClean="0"/>
              <a:t>Sources are not written</a:t>
            </a:r>
            <a:r>
              <a:rPr lang="en-GB" baseline="0" dirty="0" smtClean="0"/>
              <a:t> with you or with your particular assignment or task in mind, so you have to be an intelligent shopper and pick what you need. Advantage: you are increasingly in control over what you read and what you learn. </a:t>
            </a:r>
          </a:p>
          <a:p>
            <a:r>
              <a:rPr lang="en-GB" baseline="0" dirty="0" smtClean="0"/>
              <a:t>Shopping trolley: CC image from KAM Workshops on Flickr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B59D4-D9F5-4462-A0EE-2C76777A4DC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29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CC image by Pongo</a:t>
            </a:r>
            <a:r>
              <a:rPr lang="en-GB" baseline="0" dirty="0" smtClean="0"/>
              <a:t> 2007 on Flickr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0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video tutorial uses</a:t>
            </a:r>
            <a:r>
              <a:rPr lang="en-GB" baseline="0" dirty="0" smtClean="0"/>
              <a:t> the example of renting an apartment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rchive.qmu.ac.uk/els/docs/active%20reading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le.ac.uk/offices/ld/resources/study/critical-stud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s://www.plymouth.ac.uk/uploads/production/document/path/1/1710/Critical_Thinking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open.ac.uk/students/skillsforstudy/index.php" TargetMode="External"/><Relationship Id="rId2" Type="http://schemas.openxmlformats.org/officeDocument/2006/relationships/hyperlink" Target="http://www.qmu.ac.uk/el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makiwi/2208425697/" TargetMode="External"/><Relationship Id="rId3" Type="http://schemas.openxmlformats.org/officeDocument/2006/relationships/hyperlink" Target="http://www.google.co.uk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www2.le.ac.uk/offices/ld/resources/study/timetabl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https://cirillocompany.de/pages/pomodoro-techniq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Strategies for independent study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Marta Ulanicka</a:t>
            </a:r>
          </a:p>
          <a:p>
            <a:r>
              <a:rPr lang="en-GB" dirty="0" smtClean="0"/>
              <a:t>Effective Learning Adviser</a:t>
            </a:r>
          </a:p>
          <a:p>
            <a:r>
              <a:rPr lang="en-GB" dirty="0" smtClean="0"/>
              <a:t>Queen Margaret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1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mp\Temporary Internet Files\Content.IE5\UG3093HR\MPj040653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5752"/>
            <a:ext cx="3657600" cy="36576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Reading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1952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Ideas for making reading more focused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17638"/>
            <a:ext cx="40386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Reading goals: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a series of questions about a specific topic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facts/information on a specific topic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evidence to endorse or contradict an argument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summary for future reference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75746" y="1445712"/>
            <a:ext cx="4211053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Active reading technique such as SQ3R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i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ncludes surveying/pre-reading to help you establish how much to ‘delve into’ a text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e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xample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 guide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  <a:hlinkClick r:id="rId2"/>
              </a:rPr>
              <a:t>http://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  <a:hlinkClick r:id="rId2"/>
              </a:rPr>
              <a:t>archive.qmu.ac.uk/els/docs/active%20reading.pdf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6" name="Picture 5" descr="C:\Documents and Settings\localuser\Local Settings\Temporary Internet Files\Content.IE5\3ZUF6LER\MPj043331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75" y="1908564"/>
            <a:ext cx="4318262" cy="28678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851125" y="2667000"/>
            <a:ext cx="3302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SQ3R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84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Note making (in a nutshell)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Record original source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Make your notes brief and organised (headings, lists, diagrams?)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Ensure your notes reflect your needs and your understanding of the material – don’t allow yourself to be led by the text’s original purpose(s).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5243"/>
            <a:ext cx="8399936" cy="56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6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700" dirty="0" smtClean="0">
                <a:solidFill>
                  <a:schemeClr val="accent4">
                    <a:lumMod val="50000"/>
                  </a:schemeClr>
                </a:solidFill>
              </a:rPr>
              <a:t>Questions, questions and more questions</a:t>
            </a:r>
            <a:endParaRPr lang="en-GB" sz="37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Critical Analysis/Critical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hinking: new terms for what we do already in other spheres of our lives:</a:t>
            </a:r>
          </a:p>
          <a:p>
            <a:pPr lvl="1"/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ask questions</a:t>
            </a:r>
          </a:p>
          <a:p>
            <a:pPr lvl="1"/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evaluate perspectives</a:t>
            </a:r>
          </a:p>
          <a:p>
            <a:pPr lvl="1"/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weigh up arguments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Useful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resources:</a:t>
            </a:r>
          </a:p>
          <a:p>
            <a:pPr lvl="1"/>
            <a:r>
              <a:rPr lang="en-GB" sz="2200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https</a:t>
            </a:r>
            <a:r>
              <a:rPr lang="en-GB" sz="2200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://</a:t>
            </a:r>
            <a:r>
              <a:rPr lang="en-GB" sz="2200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www2.le.ac.uk/offices/ld/resources/study/critical-student</a:t>
            </a:r>
            <a:endParaRPr lang="en-GB" sz="22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GB" sz="2200" dirty="0" smtClean="0">
                <a:solidFill>
                  <a:schemeClr val="accent4">
                    <a:lumMod val="50000"/>
                  </a:schemeClr>
                </a:solidFill>
                <a:hlinkClick r:id="rId4"/>
              </a:rPr>
              <a:t>https</a:t>
            </a:r>
            <a:r>
              <a:rPr lang="en-GB" sz="2200" dirty="0">
                <a:solidFill>
                  <a:schemeClr val="accent4">
                    <a:lumMod val="50000"/>
                  </a:schemeClr>
                </a:solidFill>
                <a:hlinkClick r:id="rId4"/>
              </a:rPr>
              <a:t>://</a:t>
            </a:r>
            <a:r>
              <a:rPr lang="en-GB" sz="2200" dirty="0" smtClean="0">
                <a:solidFill>
                  <a:schemeClr val="accent4">
                    <a:lumMod val="50000"/>
                  </a:schemeClr>
                </a:solidFill>
                <a:hlinkClick r:id="rId4"/>
              </a:rPr>
              <a:t>www.plymouth.ac.uk/uploads/production/document/path/1/1710/Critical_Thinking.pdf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2200" dirty="0" smtClean="0">
                <a:solidFill>
                  <a:schemeClr val="accent4">
                    <a:lumMod val="50000"/>
                  </a:schemeClr>
                </a:solidFill>
              </a:rPr>
              <a:t>(see the question model on page 4) 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1492067"/>
            <a:ext cx="8221579" cy="4742227"/>
            <a:chOff x="709863" y="1417637"/>
            <a:chExt cx="8221579" cy="47422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03" t="-939" r="1403" b="939"/>
            <a:stretch/>
          </p:blipFill>
          <p:spPr>
            <a:xfrm>
              <a:off x="709863" y="1417637"/>
              <a:ext cx="8221579" cy="474222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1999" y="1600200"/>
              <a:ext cx="2005263" cy="763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5715000"/>
              <a:ext cx="3124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651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In which area might you change/develop your practice?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Managing time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Reading and note making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Critical thinking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A combination of the above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None of the above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4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tudy skills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Queen Margaret University Effective Learning Service (click on ‘Guides and Resources’): </a:t>
            </a:r>
            <a:r>
              <a:rPr lang="en-GB" sz="2400" dirty="0" smtClean="0">
                <a:hlinkClick r:id="rId2"/>
              </a:rPr>
              <a:t>www.qmu.ac.uk/els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Open University: Skills for OU study</a:t>
            </a: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https://www2.open.ac.uk/students/skillsforstudy/index.php</a:t>
            </a:r>
            <a:endParaRPr lang="en-GB" sz="2400" dirty="0"/>
          </a:p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r>
              <a:rPr lang="en-GB" sz="2400" i="1" dirty="0" smtClean="0"/>
              <a:t>The </a:t>
            </a:r>
            <a:r>
              <a:rPr lang="en-GB" sz="2400" i="1" dirty="0"/>
              <a:t>study skills </a:t>
            </a:r>
            <a:r>
              <a:rPr lang="en-GB" sz="2400" i="1" dirty="0" smtClean="0"/>
              <a:t>handbook</a:t>
            </a:r>
            <a:r>
              <a:rPr lang="en-GB" sz="2400" dirty="0" smtClean="0"/>
              <a:t>, by Stella Cottrell.</a:t>
            </a:r>
            <a:r>
              <a:rPr lang="en-GB" sz="2400" dirty="0"/>
              <a:t> </a:t>
            </a:r>
            <a:r>
              <a:rPr lang="en-GB" sz="2400" dirty="0" smtClean="0"/>
              <a:t>Palgrave MacMillan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i="1" dirty="0" smtClean="0"/>
              <a:t>Essential study skills: the complete guide to success at university</a:t>
            </a:r>
            <a:r>
              <a:rPr lang="en-GB" sz="2400" dirty="0" smtClean="0"/>
              <a:t>, by Tom Burns and Sandra </a:t>
            </a:r>
            <a:r>
              <a:rPr lang="en-GB" sz="2400" dirty="0" err="1" smtClean="0"/>
              <a:t>Sinfield</a:t>
            </a:r>
            <a:r>
              <a:rPr lang="en-GB" sz="2400" dirty="0" smtClean="0"/>
              <a:t>. Sage Study Skills series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825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700" dirty="0" smtClean="0">
                <a:solidFill>
                  <a:schemeClr val="accent4">
                    <a:lumMod val="50000"/>
                  </a:schemeClr>
                </a:solidFill>
              </a:rPr>
              <a:t>What do we mean by independent study?</a:t>
            </a:r>
            <a:endParaRPr lang="en-GB" sz="37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9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2449217"/>
            <a:ext cx="80032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	…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you will have to do everything for yourself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	…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nobody will help you when you need help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	…you’ll 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be working on your own all the time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1" y="304800"/>
            <a:ext cx="8534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</a:rPr>
              <a:t>‘Independent 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learning’ definitely </a:t>
            </a:r>
            <a:r>
              <a:rPr lang="en-GB" sz="3600" i="1" dirty="0" smtClean="0">
                <a:solidFill>
                  <a:schemeClr val="accent4">
                    <a:lumMod val="50000"/>
                  </a:schemeClr>
                </a:solidFill>
              </a:rPr>
              <a:t>does not</a:t>
            </a:r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mean…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5908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3357157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4293173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178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4">
                    <a:lumMod val="50000"/>
                  </a:schemeClr>
                </a:solidFill>
              </a:rPr>
              <a:t>Remember…</a:t>
            </a:r>
            <a:endParaRPr lang="en-GB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Learning is actually </a:t>
            </a:r>
            <a:r>
              <a:rPr lang="en-GB" sz="2800" i="1" dirty="0">
                <a:solidFill>
                  <a:schemeClr val="accent4">
                    <a:lumMod val="50000"/>
                  </a:schemeClr>
                </a:solidFill>
              </a:rPr>
              <a:t>dependent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 and </a:t>
            </a:r>
            <a:r>
              <a:rPr lang="en-GB" sz="2800" i="1" dirty="0" smtClean="0">
                <a:solidFill>
                  <a:schemeClr val="accent4">
                    <a:lumMod val="50000"/>
                  </a:schemeClr>
                </a:solidFill>
              </a:rPr>
              <a:t>inter-dependent.</a:t>
            </a:r>
          </a:p>
          <a:p>
            <a:pPr marL="285750" indent="-285750"/>
            <a:endParaRPr lang="en-GB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/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Knowledge is produced and developed </a:t>
            </a:r>
            <a:r>
              <a:rPr lang="en-GB" sz="2800" i="1" dirty="0" smtClean="0">
                <a:solidFill>
                  <a:schemeClr val="accent4">
                    <a:lumMod val="50000"/>
                  </a:schemeClr>
                </a:solidFill>
              </a:rPr>
              <a:t>collaboratively.</a:t>
            </a:r>
          </a:p>
          <a:p>
            <a:pPr marL="285750" indent="-285750"/>
            <a:endParaRPr lang="en-GB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/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You can </a:t>
            </a:r>
            <a:r>
              <a:rPr lang="en-GB" sz="2800" i="1" dirty="0">
                <a:solidFill>
                  <a:schemeClr val="accent4">
                    <a:lumMod val="50000"/>
                  </a:schemeClr>
                </a:solidFill>
              </a:rPr>
              <a:t>depend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 on lecturers, authors, fellow students and others to support your 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</a:rPr>
              <a:t>learning. </a:t>
            </a:r>
            <a:endParaRPr lang="en-GB" sz="28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63" y="0"/>
            <a:ext cx="4466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788616"/>
            <a:ext cx="76222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develop 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your 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own 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questions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manage more of 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your time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look more deeply into 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your subject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challenge established ideas and develop new 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ones.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en-GB" sz="2000" dirty="0">
              <a:latin typeface="Calibri" panose="020F0502020204030204" pitchFamily="34" charset="0"/>
            </a:endParaRPr>
          </a:p>
          <a:p>
            <a:pPr lvl="0"/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09600"/>
            <a:ext cx="771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</a:rPr>
              <a:t>At 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university </a:t>
            </a:r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</a:rPr>
              <a:t>you 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will…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" y="585439"/>
            <a:ext cx="79375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9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Three ‘practical’ components of independent study: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Managing time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Reading and note making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Critical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hinking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4">
                    <a:lumMod val="50000"/>
                  </a:schemeClr>
                </a:solidFill>
              </a:rPr>
              <a:t>Managing time (in a nutshell)</a:t>
            </a:r>
            <a:endParaRPr lang="en-GB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  <a:t>Divide up tasks</a:t>
            </a:r>
            <a:endParaRPr lang="en-GB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4038600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Write essay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2667000"/>
            <a:ext cx="4038600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Analyse essay question</a:t>
            </a:r>
          </a:p>
          <a:p>
            <a:r>
              <a:rPr lang="en-GB" sz="2400" dirty="0" smtClean="0"/>
              <a:t>Jot down thoughts</a:t>
            </a:r>
          </a:p>
          <a:p>
            <a:r>
              <a:rPr lang="en-GB" sz="2400" dirty="0" smtClean="0"/>
              <a:t>Search for sources</a:t>
            </a:r>
          </a:p>
          <a:p>
            <a:r>
              <a:rPr lang="en-GB" sz="2400" dirty="0" smtClean="0"/>
              <a:t>Initial reading (source A, B, C…)</a:t>
            </a:r>
          </a:p>
          <a:p>
            <a:r>
              <a:rPr lang="en-GB" sz="2400" dirty="0" smtClean="0"/>
              <a:t>Add to plan</a:t>
            </a:r>
          </a:p>
          <a:p>
            <a:r>
              <a:rPr lang="en-GB" sz="2400" dirty="0" smtClean="0"/>
              <a:t>Detailed reading/note making (</a:t>
            </a:r>
            <a:r>
              <a:rPr lang="en-GB" sz="2400" dirty="0"/>
              <a:t>source </a:t>
            </a:r>
            <a:r>
              <a:rPr lang="en-GB" sz="2400" dirty="0" smtClean="0"/>
              <a:t>B,D,E)</a:t>
            </a:r>
          </a:p>
          <a:p>
            <a:r>
              <a:rPr lang="en-GB" sz="2400" dirty="0" smtClean="0"/>
              <a:t>More detailed plan</a:t>
            </a:r>
          </a:p>
          <a:p>
            <a:r>
              <a:rPr lang="en-GB" sz="2400" dirty="0" smtClean="0"/>
              <a:t>Draft (paragraph/topic X, Y, Z)</a:t>
            </a:r>
          </a:p>
          <a:p>
            <a:r>
              <a:rPr lang="en-GB" sz="2400" dirty="0" smtClean="0"/>
              <a:t>Edit</a:t>
            </a:r>
          </a:p>
          <a:p>
            <a:r>
              <a:rPr lang="en-GB" sz="2400" dirty="0" smtClean="0"/>
              <a:t>Check and proofread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</a:rPr>
              <a:t>Less helpful:</a:t>
            </a:r>
            <a:endParaRPr lang="en-GB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2014" y="2095102"/>
            <a:ext cx="230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</a:rPr>
              <a:t>More helpful:</a:t>
            </a:r>
            <a:endParaRPr lang="en-GB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6460" y="944836"/>
            <a:ext cx="5350939" cy="975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en-GB" sz="3600" noProof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Use (a) planning tool(s)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987" y="5150351"/>
            <a:ext cx="3224258" cy="63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6373" y="4471047"/>
            <a:ext cx="1758235" cy="17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c:\temp\Temporary Internet Files\Content.IE5\814PSV1Z\MP90040539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2248" y="1752571"/>
            <a:ext cx="3880493" cy="2771780"/>
          </a:xfrm>
          <a:prstGeom prst="rect">
            <a:avLst/>
          </a:prstGeom>
          <a:noFill/>
        </p:spPr>
      </p:pic>
      <p:grpSp>
        <p:nvGrpSpPr>
          <p:cNvPr id="2" name="Group 16"/>
          <p:cNvGrpSpPr/>
          <p:nvPr/>
        </p:nvGrpSpPr>
        <p:grpSpPr>
          <a:xfrm>
            <a:off x="1126726" y="2075976"/>
            <a:ext cx="3411973" cy="2596867"/>
            <a:chOff x="2644726" y="185744"/>
            <a:chExt cx="3411973" cy="2596867"/>
          </a:xfrm>
        </p:grpSpPr>
        <p:pic>
          <p:nvPicPr>
            <p:cNvPr id="15" name="Picture 14" descr="planne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4726" y="185744"/>
              <a:ext cx="3411973" cy="239571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075113" y="2567167"/>
              <a:ext cx="267242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from </a:t>
              </a:r>
              <a:r>
                <a:rPr lang="en-GB" sz="800" dirty="0" smtClean="0">
                  <a:hlinkClick r:id="rId8"/>
                </a:rPr>
                <a:t>http://www.flickr.com/photos/makiwi/2208425697/</a:t>
              </a:r>
              <a:endParaRPr lang="en-GB" sz="8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1" y="6260068"/>
            <a:ext cx="826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9"/>
              </a:rPr>
              <a:t>https://www2.le.ac.uk/offices/ld/resources/study/timetables</a:t>
            </a:r>
            <a:r>
              <a:rPr lang="en-GB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5745" y="297141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Managing time (in a nutshell)</a:t>
            </a:r>
          </a:p>
        </p:txBody>
      </p:sp>
    </p:spTree>
    <p:extLst>
      <p:ext uri="{BB962C8B-B14F-4D97-AF65-F5344CB8AC3E}">
        <p14:creationId xmlns:p14="http://schemas.microsoft.com/office/powerpoint/2010/main" val="12411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Managing time (in a nutshell)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715631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Build in time to prepare for and follow up lectures and seminars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(discussion, reading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, note making: e.g. overview of lecture with outstanding questions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-16042" y="838200"/>
            <a:ext cx="5105400" cy="3733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50042" y="1362643"/>
            <a:ext cx="3801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Avoid distractions and take regular breaks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the Pomodoro technique: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https://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cirillocompany.de/pages/pomodoro-technique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)  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26" y="745005"/>
            <a:ext cx="3962266" cy="35391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470157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Include time for rest, exercise and 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rewards</a:t>
            </a:r>
            <a:endParaRPr lang="en-GB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72063" y="4038600"/>
            <a:ext cx="4267200" cy="28956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4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655</Words>
  <Application>Microsoft Office PowerPoint</Application>
  <PresentationFormat>On-screen Show (4:3)</PresentationFormat>
  <Paragraphs>126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Lucida Handwriting</vt:lpstr>
      <vt:lpstr>Office Theme</vt:lpstr>
      <vt:lpstr>Strategies for independent study</vt:lpstr>
      <vt:lpstr>What do we mean by independent study?</vt:lpstr>
      <vt:lpstr>PowerPoint Presentation</vt:lpstr>
      <vt:lpstr>Remember…</vt:lpstr>
      <vt:lpstr>PowerPoint Presentation</vt:lpstr>
      <vt:lpstr>Three ‘practical’ components of independent study:</vt:lpstr>
      <vt:lpstr>Managing time (in a nutshell)</vt:lpstr>
      <vt:lpstr>PowerPoint Presentation</vt:lpstr>
      <vt:lpstr>Managing time (in a nutshell)</vt:lpstr>
      <vt:lpstr>PowerPoint Presentation</vt:lpstr>
      <vt:lpstr>Ideas for making reading more focused</vt:lpstr>
      <vt:lpstr>Note making (in a nutshell) </vt:lpstr>
      <vt:lpstr>Questions, questions and more questions</vt:lpstr>
      <vt:lpstr>In which area might you change/develop your practice?</vt:lpstr>
      <vt:lpstr>Study skills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students do all day?</dc:title>
  <dc:creator>Bell, Virginia</dc:creator>
  <cp:lastModifiedBy>Kinchant, Melanie</cp:lastModifiedBy>
  <cp:revision>91</cp:revision>
  <cp:lastPrinted>2017-12-05T10:30:09Z</cp:lastPrinted>
  <dcterms:created xsi:type="dcterms:W3CDTF">2006-08-16T00:00:00Z</dcterms:created>
  <dcterms:modified xsi:type="dcterms:W3CDTF">2017-12-06T09:34:01Z</dcterms:modified>
</cp:coreProperties>
</file>