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50" r:id="rId6"/>
    <p:sldMasterId id="2147483768" r:id="rId7"/>
    <p:sldMasterId id="2147483786" r:id="rId8"/>
  </p:sldMasterIdLst>
  <p:notesMasterIdLst>
    <p:notesMasterId r:id="rId21"/>
  </p:notesMasterIdLst>
  <p:handoutMasterIdLst>
    <p:handoutMasterId r:id="rId22"/>
  </p:handout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8" r:id="rId17"/>
    <p:sldId id="265" r:id="rId18"/>
    <p:sldId id="267" r:id="rId19"/>
    <p:sldId id="270" r:id="rId20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71308-1B8A-4402-9140-47FED291CF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924DEA6-5360-42F8-AFAF-6BF17621DCC8}">
      <dgm:prSet custT="1"/>
      <dgm:spPr/>
      <dgm:t>
        <a:bodyPr/>
        <a:lstStyle/>
        <a:p>
          <a:pPr rtl="0"/>
          <a:r>
            <a:rPr lang="en-GB" sz="4400" b="0" i="0" dirty="0" smtClean="0"/>
            <a:t>Problematic: lack of agreement </a:t>
          </a:r>
          <a:endParaRPr lang="en-GB" sz="4400" dirty="0"/>
        </a:p>
      </dgm:t>
    </dgm:pt>
    <dgm:pt modelId="{2FDA2A65-4F68-47AF-A630-0C7E24B98D6E}" type="parTrans" cxnId="{022226E7-C1FD-4F98-8A37-EB12F6EA2B7D}">
      <dgm:prSet/>
      <dgm:spPr/>
      <dgm:t>
        <a:bodyPr/>
        <a:lstStyle/>
        <a:p>
          <a:endParaRPr lang="en-GB"/>
        </a:p>
      </dgm:t>
    </dgm:pt>
    <dgm:pt modelId="{DAF93042-97F0-4873-8A50-30A2E752F57C}" type="sibTrans" cxnId="{022226E7-C1FD-4F98-8A37-EB12F6EA2B7D}">
      <dgm:prSet/>
      <dgm:spPr/>
      <dgm:t>
        <a:bodyPr/>
        <a:lstStyle/>
        <a:p>
          <a:endParaRPr lang="en-GB"/>
        </a:p>
      </dgm:t>
    </dgm:pt>
    <dgm:pt modelId="{EA766024-32C9-4CEA-9070-62F1812BB28E}">
      <dgm:prSet custT="1"/>
      <dgm:spPr/>
      <dgm:t>
        <a:bodyPr/>
        <a:lstStyle/>
        <a:p>
          <a:pPr rtl="0"/>
          <a:r>
            <a:rPr lang="en-GB" sz="4400" b="0" i="0" dirty="0" smtClean="0"/>
            <a:t>Many classification systems exist</a:t>
          </a:r>
          <a:endParaRPr lang="en-GB" sz="4400" dirty="0"/>
        </a:p>
      </dgm:t>
    </dgm:pt>
    <dgm:pt modelId="{6C55C0EE-FB40-4257-877C-4C3903BB14A1}" type="parTrans" cxnId="{54133618-14AC-4890-A3F8-5CB4BE79347B}">
      <dgm:prSet/>
      <dgm:spPr/>
      <dgm:t>
        <a:bodyPr/>
        <a:lstStyle/>
        <a:p>
          <a:endParaRPr lang="en-GB"/>
        </a:p>
      </dgm:t>
    </dgm:pt>
    <dgm:pt modelId="{AA2F49BE-5D3E-46AD-A17E-01AE6572E121}" type="sibTrans" cxnId="{54133618-14AC-4890-A3F8-5CB4BE79347B}">
      <dgm:prSet/>
      <dgm:spPr/>
      <dgm:t>
        <a:bodyPr/>
        <a:lstStyle/>
        <a:p>
          <a:endParaRPr lang="en-GB"/>
        </a:p>
      </dgm:t>
    </dgm:pt>
    <dgm:pt modelId="{DB7945FA-A2D5-4E18-80A5-981A48AF6C7A}" type="pres">
      <dgm:prSet presAssocID="{2A871308-1B8A-4402-9140-47FED291CF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060BC0-EFCE-4079-A08C-8952E885EE98}" type="pres">
      <dgm:prSet presAssocID="{A924DEA6-5360-42F8-AFAF-6BF17621DCC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4C0639-5C3D-47C9-828C-6B817884D057}" type="pres">
      <dgm:prSet presAssocID="{DAF93042-97F0-4873-8A50-30A2E752F57C}" presName="spacer" presStyleCnt="0"/>
      <dgm:spPr/>
    </dgm:pt>
    <dgm:pt modelId="{0901B556-4BE0-4969-98AF-904A343FAA1C}" type="pres">
      <dgm:prSet presAssocID="{EA766024-32C9-4CEA-9070-62F1812BB28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329395-F659-4000-93B7-B8CD640B2EFF}" type="presOf" srcId="{2A871308-1B8A-4402-9140-47FED291CFB2}" destId="{DB7945FA-A2D5-4E18-80A5-981A48AF6C7A}" srcOrd="0" destOrd="0" presId="urn:microsoft.com/office/officeart/2005/8/layout/vList2"/>
    <dgm:cxn modelId="{1E701396-BBCD-4167-88B2-625E0F7CD0ED}" type="presOf" srcId="{EA766024-32C9-4CEA-9070-62F1812BB28E}" destId="{0901B556-4BE0-4969-98AF-904A343FAA1C}" srcOrd="0" destOrd="0" presId="urn:microsoft.com/office/officeart/2005/8/layout/vList2"/>
    <dgm:cxn modelId="{022226E7-C1FD-4F98-8A37-EB12F6EA2B7D}" srcId="{2A871308-1B8A-4402-9140-47FED291CFB2}" destId="{A924DEA6-5360-42F8-AFAF-6BF17621DCC8}" srcOrd="0" destOrd="0" parTransId="{2FDA2A65-4F68-47AF-A630-0C7E24B98D6E}" sibTransId="{DAF93042-97F0-4873-8A50-30A2E752F57C}"/>
    <dgm:cxn modelId="{54133618-14AC-4890-A3F8-5CB4BE79347B}" srcId="{2A871308-1B8A-4402-9140-47FED291CFB2}" destId="{EA766024-32C9-4CEA-9070-62F1812BB28E}" srcOrd="1" destOrd="0" parTransId="{6C55C0EE-FB40-4257-877C-4C3903BB14A1}" sibTransId="{AA2F49BE-5D3E-46AD-A17E-01AE6572E121}"/>
    <dgm:cxn modelId="{E1F5AB62-9476-44E5-A0F9-1F889522E46E}" type="presOf" srcId="{A924DEA6-5360-42F8-AFAF-6BF17621DCC8}" destId="{DF060BC0-EFCE-4079-A08C-8952E885EE98}" srcOrd="0" destOrd="0" presId="urn:microsoft.com/office/officeart/2005/8/layout/vList2"/>
    <dgm:cxn modelId="{A4A33B6C-859C-495B-A460-A2C5E21B56DB}" type="presParOf" srcId="{DB7945FA-A2D5-4E18-80A5-981A48AF6C7A}" destId="{DF060BC0-EFCE-4079-A08C-8952E885EE98}" srcOrd="0" destOrd="0" presId="urn:microsoft.com/office/officeart/2005/8/layout/vList2"/>
    <dgm:cxn modelId="{2D523A21-C452-47BD-9BF4-DD92790F5CBC}" type="presParOf" srcId="{DB7945FA-A2D5-4E18-80A5-981A48AF6C7A}" destId="{554C0639-5C3D-47C9-828C-6B817884D057}" srcOrd="1" destOrd="0" presId="urn:microsoft.com/office/officeart/2005/8/layout/vList2"/>
    <dgm:cxn modelId="{DDBFB960-9FBC-48AB-94B5-6001B66390F8}" type="presParOf" srcId="{DB7945FA-A2D5-4E18-80A5-981A48AF6C7A}" destId="{0901B556-4BE0-4969-98AF-904A343FAA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3BB55-8CF8-4440-B203-42CB981E149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A41513EF-E812-432C-8C31-7091B043019D}">
      <dgm:prSet/>
      <dgm:spPr/>
      <dgm:t>
        <a:bodyPr/>
        <a:lstStyle/>
        <a:p>
          <a:pPr rtl="0"/>
          <a:r>
            <a:rPr lang="en-GB" b="1" i="0" smtClean="0"/>
            <a:t>Economic capital</a:t>
          </a:r>
          <a:r>
            <a:rPr lang="en-GB" b="0" i="0" smtClean="0"/>
            <a:t>: material goods and wealth</a:t>
          </a:r>
          <a:endParaRPr lang="en-GB"/>
        </a:p>
      </dgm:t>
    </dgm:pt>
    <dgm:pt modelId="{92015A55-0F2A-4491-8DD2-A945DA23CA09}" type="parTrans" cxnId="{6CA5EA85-B632-4647-9296-B786E48482E1}">
      <dgm:prSet/>
      <dgm:spPr/>
      <dgm:t>
        <a:bodyPr/>
        <a:lstStyle/>
        <a:p>
          <a:endParaRPr lang="en-GB"/>
        </a:p>
      </dgm:t>
    </dgm:pt>
    <dgm:pt modelId="{022D72EF-E40E-469A-97A4-537DA1566F1A}" type="sibTrans" cxnId="{6CA5EA85-B632-4647-9296-B786E48482E1}">
      <dgm:prSet/>
      <dgm:spPr/>
      <dgm:t>
        <a:bodyPr/>
        <a:lstStyle/>
        <a:p>
          <a:endParaRPr lang="en-GB"/>
        </a:p>
      </dgm:t>
    </dgm:pt>
    <dgm:pt modelId="{9899D2E6-1531-48C5-BF0D-8377C0D829FC}">
      <dgm:prSet/>
      <dgm:spPr/>
      <dgm:t>
        <a:bodyPr/>
        <a:lstStyle/>
        <a:p>
          <a:pPr rtl="0"/>
          <a:r>
            <a:rPr lang="en-GB" b="1" i="0" smtClean="0"/>
            <a:t>Cultural capital</a:t>
          </a:r>
          <a:r>
            <a:rPr lang="en-GB" b="0" i="0" smtClean="0"/>
            <a:t>: a. educational qualifications b. knowledge and understanding of creative and artistic culture (music, art, theatre, film)</a:t>
          </a:r>
          <a:endParaRPr lang="en-GB"/>
        </a:p>
      </dgm:t>
    </dgm:pt>
    <dgm:pt modelId="{52EED91E-51DB-45FE-AD07-305BD52CDC24}" type="parTrans" cxnId="{F3F88264-E560-449F-8719-6F5D27B7D34C}">
      <dgm:prSet/>
      <dgm:spPr/>
      <dgm:t>
        <a:bodyPr/>
        <a:lstStyle/>
        <a:p>
          <a:endParaRPr lang="en-GB"/>
        </a:p>
      </dgm:t>
    </dgm:pt>
    <dgm:pt modelId="{74714C26-0D69-45A5-8064-263C91CCA279}" type="sibTrans" cxnId="{F3F88264-E560-449F-8719-6F5D27B7D34C}">
      <dgm:prSet/>
      <dgm:spPr/>
      <dgm:t>
        <a:bodyPr/>
        <a:lstStyle/>
        <a:p>
          <a:endParaRPr lang="en-GB"/>
        </a:p>
      </dgm:t>
    </dgm:pt>
    <dgm:pt modelId="{E883C80A-0094-4213-AC88-AFC116B6E73B}">
      <dgm:prSet/>
      <dgm:spPr/>
      <dgm:t>
        <a:bodyPr/>
        <a:lstStyle/>
        <a:p>
          <a:pPr rtl="0"/>
          <a:r>
            <a:rPr lang="en-GB" b="1" i="0" smtClean="0"/>
            <a:t>Social capital</a:t>
          </a:r>
          <a:r>
            <a:rPr lang="en-GB" b="0" i="0" smtClean="0"/>
            <a:t>: social networks, who you know and who can help you</a:t>
          </a:r>
          <a:endParaRPr lang="en-GB"/>
        </a:p>
      </dgm:t>
    </dgm:pt>
    <dgm:pt modelId="{889AD971-2085-40C8-B4F7-CB65EED61725}" type="parTrans" cxnId="{EDD9420D-C87E-42B2-A669-46362D8DEFE3}">
      <dgm:prSet/>
      <dgm:spPr/>
      <dgm:t>
        <a:bodyPr/>
        <a:lstStyle/>
        <a:p>
          <a:endParaRPr lang="en-GB"/>
        </a:p>
      </dgm:t>
    </dgm:pt>
    <dgm:pt modelId="{885E84CD-C475-4D67-95B2-A413FA2E41F7}" type="sibTrans" cxnId="{EDD9420D-C87E-42B2-A669-46362D8DEFE3}">
      <dgm:prSet/>
      <dgm:spPr/>
      <dgm:t>
        <a:bodyPr/>
        <a:lstStyle/>
        <a:p>
          <a:endParaRPr lang="en-GB"/>
        </a:p>
      </dgm:t>
    </dgm:pt>
    <dgm:pt modelId="{9D3085A4-395E-4646-8457-7466FA7A870F}" type="pres">
      <dgm:prSet presAssocID="{5E43BB55-8CF8-4440-B203-42CB981E14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DF2B96-BC5A-4678-9B02-DFB8634114E3}" type="pres">
      <dgm:prSet presAssocID="{A41513EF-E812-432C-8C31-7091B04301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712E00-6C2C-4EFB-9811-1BE712B8D29B}" type="pres">
      <dgm:prSet presAssocID="{022D72EF-E40E-469A-97A4-537DA1566F1A}" presName="spacer" presStyleCnt="0"/>
      <dgm:spPr/>
    </dgm:pt>
    <dgm:pt modelId="{D19777FE-A0DA-4662-9E67-50675FED65C5}" type="pres">
      <dgm:prSet presAssocID="{9899D2E6-1531-48C5-BF0D-8377C0D829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F2A961-6FF7-4C48-9957-EDD297E2B53E}" type="pres">
      <dgm:prSet presAssocID="{74714C26-0D69-45A5-8064-263C91CCA279}" presName="spacer" presStyleCnt="0"/>
      <dgm:spPr/>
    </dgm:pt>
    <dgm:pt modelId="{BFC23858-6774-433C-BF05-4A91F8537792}" type="pres">
      <dgm:prSet presAssocID="{E883C80A-0094-4213-AC88-AFC116B6E7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2E4F3DB-A6A7-4306-AC78-55667CF5DCFF}" type="presOf" srcId="{A41513EF-E812-432C-8C31-7091B043019D}" destId="{E7DF2B96-BC5A-4678-9B02-DFB8634114E3}" srcOrd="0" destOrd="0" presId="urn:microsoft.com/office/officeart/2005/8/layout/vList2"/>
    <dgm:cxn modelId="{83C03DFF-6ACB-4172-98A7-8970B967A05E}" type="presOf" srcId="{5E43BB55-8CF8-4440-B203-42CB981E149C}" destId="{9D3085A4-395E-4646-8457-7466FA7A870F}" srcOrd="0" destOrd="0" presId="urn:microsoft.com/office/officeart/2005/8/layout/vList2"/>
    <dgm:cxn modelId="{F3F88264-E560-449F-8719-6F5D27B7D34C}" srcId="{5E43BB55-8CF8-4440-B203-42CB981E149C}" destId="{9899D2E6-1531-48C5-BF0D-8377C0D829FC}" srcOrd="1" destOrd="0" parTransId="{52EED91E-51DB-45FE-AD07-305BD52CDC24}" sibTransId="{74714C26-0D69-45A5-8064-263C91CCA279}"/>
    <dgm:cxn modelId="{CF6ABD8E-2A0B-4082-A06B-6C7CAE12A2D9}" type="presOf" srcId="{E883C80A-0094-4213-AC88-AFC116B6E73B}" destId="{BFC23858-6774-433C-BF05-4A91F8537792}" srcOrd="0" destOrd="0" presId="urn:microsoft.com/office/officeart/2005/8/layout/vList2"/>
    <dgm:cxn modelId="{EDD9420D-C87E-42B2-A669-46362D8DEFE3}" srcId="{5E43BB55-8CF8-4440-B203-42CB981E149C}" destId="{E883C80A-0094-4213-AC88-AFC116B6E73B}" srcOrd="2" destOrd="0" parTransId="{889AD971-2085-40C8-B4F7-CB65EED61725}" sibTransId="{885E84CD-C475-4D67-95B2-A413FA2E41F7}"/>
    <dgm:cxn modelId="{7B6FFF40-AE09-40EB-918C-8B372F719173}" type="presOf" srcId="{9899D2E6-1531-48C5-BF0D-8377C0D829FC}" destId="{D19777FE-A0DA-4662-9E67-50675FED65C5}" srcOrd="0" destOrd="0" presId="urn:microsoft.com/office/officeart/2005/8/layout/vList2"/>
    <dgm:cxn modelId="{6CA5EA85-B632-4647-9296-B786E48482E1}" srcId="{5E43BB55-8CF8-4440-B203-42CB981E149C}" destId="{A41513EF-E812-432C-8C31-7091B043019D}" srcOrd="0" destOrd="0" parTransId="{92015A55-0F2A-4491-8DD2-A945DA23CA09}" sibTransId="{022D72EF-E40E-469A-97A4-537DA1566F1A}"/>
    <dgm:cxn modelId="{474DCF47-90E2-45FA-B34F-323FB2069DD8}" type="presParOf" srcId="{9D3085A4-395E-4646-8457-7466FA7A870F}" destId="{E7DF2B96-BC5A-4678-9B02-DFB8634114E3}" srcOrd="0" destOrd="0" presId="urn:microsoft.com/office/officeart/2005/8/layout/vList2"/>
    <dgm:cxn modelId="{53884090-9839-40B7-8AD3-9EBBE6E54896}" type="presParOf" srcId="{9D3085A4-395E-4646-8457-7466FA7A870F}" destId="{91712E00-6C2C-4EFB-9811-1BE712B8D29B}" srcOrd="1" destOrd="0" presId="urn:microsoft.com/office/officeart/2005/8/layout/vList2"/>
    <dgm:cxn modelId="{041CDD46-B4D5-459A-AA12-B09F4CB0EECE}" type="presParOf" srcId="{9D3085A4-395E-4646-8457-7466FA7A870F}" destId="{D19777FE-A0DA-4662-9E67-50675FED65C5}" srcOrd="2" destOrd="0" presId="urn:microsoft.com/office/officeart/2005/8/layout/vList2"/>
    <dgm:cxn modelId="{18319C5C-4DED-483B-A5B1-6F7AA6BDA5B8}" type="presParOf" srcId="{9D3085A4-395E-4646-8457-7466FA7A870F}" destId="{BDF2A961-6FF7-4C48-9957-EDD297E2B53E}" srcOrd="3" destOrd="0" presId="urn:microsoft.com/office/officeart/2005/8/layout/vList2"/>
    <dgm:cxn modelId="{7FE2768D-F868-479F-B956-01DEDC0363FC}" type="presParOf" srcId="{9D3085A4-395E-4646-8457-7466FA7A870F}" destId="{BFC23858-6774-433C-BF05-4A91F85377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B747A-0C9D-4C7E-87ED-08F446EACB1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DAB4988-9AC7-495D-9B50-4885F220322B}">
      <dgm:prSet/>
      <dgm:spPr/>
      <dgm:t>
        <a:bodyPr/>
        <a:lstStyle/>
        <a:p>
          <a:pPr rtl="0"/>
          <a:r>
            <a:rPr lang="en-GB" b="1" i="0" smtClean="0"/>
            <a:t>Cultural reproduction</a:t>
          </a:r>
          <a:r>
            <a:rPr lang="en-GB" b="0" i="0" smtClean="0"/>
            <a:t> </a:t>
          </a:r>
          <a:r>
            <a:rPr lang="en-GB" b="1" i="0" smtClean="0"/>
            <a:t>theory</a:t>
          </a:r>
          <a:r>
            <a:rPr lang="en-GB" b="0" i="0" smtClean="0"/>
            <a:t> - education system biased against working class, favours dominant (middle) class culture </a:t>
          </a:r>
          <a:endParaRPr lang="en-GB"/>
        </a:p>
      </dgm:t>
    </dgm:pt>
    <dgm:pt modelId="{BEFF664D-A0F1-4E23-A1F1-148D174B1960}" type="parTrans" cxnId="{B86917D5-E810-4478-8795-0559AC981288}">
      <dgm:prSet/>
      <dgm:spPr/>
      <dgm:t>
        <a:bodyPr/>
        <a:lstStyle/>
        <a:p>
          <a:endParaRPr lang="en-GB"/>
        </a:p>
      </dgm:t>
    </dgm:pt>
    <dgm:pt modelId="{B1AA024C-893F-49CD-AF57-1B3D18CAC2B8}" type="sibTrans" cxnId="{B86917D5-E810-4478-8795-0559AC981288}">
      <dgm:prSet/>
      <dgm:spPr/>
      <dgm:t>
        <a:bodyPr/>
        <a:lstStyle/>
        <a:p>
          <a:endParaRPr lang="en-GB"/>
        </a:p>
      </dgm:t>
    </dgm:pt>
    <dgm:pt modelId="{38DA2997-941B-4EDB-9C22-8EECAD9EBE8C}">
      <dgm:prSet/>
      <dgm:spPr/>
      <dgm:t>
        <a:bodyPr/>
        <a:lstStyle/>
        <a:p>
          <a:pPr rtl="0"/>
          <a:r>
            <a:rPr lang="en-GB" b="0" i="0" smtClean="0"/>
            <a:t>Fundamental role of education - ‘</a:t>
          </a:r>
          <a:r>
            <a:rPr lang="en-GB" b="0" i="1" smtClean="0"/>
            <a:t>cultural reproduction</a:t>
          </a:r>
          <a:r>
            <a:rPr lang="en-GB" b="0" i="0" smtClean="0"/>
            <a:t>’ </a:t>
          </a:r>
          <a:endParaRPr lang="en-GB"/>
        </a:p>
      </dgm:t>
    </dgm:pt>
    <dgm:pt modelId="{9B94413E-1CF7-45DF-A037-A453FE5F69A2}" type="parTrans" cxnId="{28B6715C-1A1A-4E36-90DE-14BAC92DD98D}">
      <dgm:prSet/>
      <dgm:spPr/>
      <dgm:t>
        <a:bodyPr/>
        <a:lstStyle/>
        <a:p>
          <a:endParaRPr lang="en-GB"/>
        </a:p>
      </dgm:t>
    </dgm:pt>
    <dgm:pt modelId="{41A3367D-4595-4DFA-AF55-6C6D807AC5F6}" type="sibTrans" cxnId="{28B6715C-1A1A-4E36-90DE-14BAC92DD98D}">
      <dgm:prSet/>
      <dgm:spPr/>
      <dgm:t>
        <a:bodyPr/>
        <a:lstStyle/>
        <a:p>
          <a:endParaRPr lang="en-GB"/>
        </a:p>
      </dgm:t>
    </dgm:pt>
    <dgm:pt modelId="{7878C114-4B17-4EF9-9FCA-A4DE2B609F6E}" type="pres">
      <dgm:prSet presAssocID="{A5AB747A-0C9D-4C7E-87ED-08F446EAC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E1A538B-F933-4FAF-AA31-1D4646C72EB1}" type="pres">
      <dgm:prSet presAssocID="{6DAB4988-9AC7-495D-9B50-4885F22032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76B250-8BA7-489D-BDA8-E15871161B86}" type="pres">
      <dgm:prSet presAssocID="{B1AA024C-893F-49CD-AF57-1B3D18CAC2B8}" presName="spacer" presStyleCnt="0"/>
      <dgm:spPr/>
    </dgm:pt>
    <dgm:pt modelId="{6B7DA65C-3DD3-4036-9B32-03D9DE93167D}" type="pres">
      <dgm:prSet presAssocID="{38DA2997-941B-4EDB-9C22-8EECAD9EBE8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2E9B9B-9D5C-49E7-88E7-E44D47E60C90}" type="presOf" srcId="{A5AB747A-0C9D-4C7E-87ED-08F446EACB13}" destId="{7878C114-4B17-4EF9-9FCA-A4DE2B609F6E}" srcOrd="0" destOrd="0" presId="urn:microsoft.com/office/officeart/2005/8/layout/vList2"/>
    <dgm:cxn modelId="{28B6715C-1A1A-4E36-90DE-14BAC92DD98D}" srcId="{A5AB747A-0C9D-4C7E-87ED-08F446EACB13}" destId="{38DA2997-941B-4EDB-9C22-8EECAD9EBE8C}" srcOrd="1" destOrd="0" parTransId="{9B94413E-1CF7-45DF-A037-A453FE5F69A2}" sibTransId="{41A3367D-4595-4DFA-AF55-6C6D807AC5F6}"/>
    <dgm:cxn modelId="{64395BD8-F721-47EA-88D0-3BA34224B9B1}" type="presOf" srcId="{38DA2997-941B-4EDB-9C22-8EECAD9EBE8C}" destId="{6B7DA65C-3DD3-4036-9B32-03D9DE93167D}" srcOrd="0" destOrd="0" presId="urn:microsoft.com/office/officeart/2005/8/layout/vList2"/>
    <dgm:cxn modelId="{C99716E2-10F3-400A-9082-869FE686EB33}" type="presOf" srcId="{6DAB4988-9AC7-495D-9B50-4885F220322B}" destId="{5E1A538B-F933-4FAF-AA31-1D4646C72EB1}" srcOrd="0" destOrd="0" presId="urn:microsoft.com/office/officeart/2005/8/layout/vList2"/>
    <dgm:cxn modelId="{B86917D5-E810-4478-8795-0559AC981288}" srcId="{A5AB747A-0C9D-4C7E-87ED-08F446EACB13}" destId="{6DAB4988-9AC7-495D-9B50-4885F220322B}" srcOrd="0" destOrd="0" parTransId="{BEFF664D-A0F1-4E23-A1F1-148D174B1960}" sibTransId="{B1AA024C-893F-49CD-AF57-1B3D18CAC2B8}"/>
    <dgm:cxn modelId="{36CD44BC-1D97-4109-9D1B-05B48C0D390A}" type="presParOf" srcId="{7878C114-4B17-4EF9-9FCA-A4DE2B609F6E}" destId="{5E1A538B-F933-4FAF-AA31-1D4646C72EB1}" srcOrd="0" destOrd="0" presId="urn:microsoft.com/office/officeart/2005/8/layout/vList2"/>
    <dgm:cxn modelId="{0B29E099-5A94-430B-AB11-25C0EDBAE7C6}" type="presParOf" srcId="{7878C114-4B17-4EF9-9FCA-A4DE2B609F6E}" destId="{E976B250-8BA7-489D-BDA8-E15871161B86}" srcOrd="1" destOrd="0" presId="urn:microsoft.com/office/officeart/2005/8/layout/vList2"/>
    <dgm:cxn modelId="{63334274-45FD-4B26-BDDD-8CB7C28845CB}" type="presParOf" srcId="{7878C114-4B17-4EF9-9FCA-A4DE2B609F6E}" destId="{6B7DA65C-3DD3-4036-9B32-03D9DE9316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0BC0-EFCE-4079-A08C-8952E885EE98}">
      <dsp:nvSpPr>
        <dsp:cNvPr id="0" name=""/>
        <dsp:cNvSpPr/>
      </dsp:nvSpPr>
      <dsp:spPr>
        <a:xfrm>
          <a:off x="0" y="1225749"/>
          <a:ext cx="1137313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0" i="0" kern="1200" dirty="0" smtClean="0"/>
            <a:t>Problematic: lack of agreement </a:t>
          </a:r>
          <a:endParaRPr lang="en-GB" sz="4400" kern="1200" dirty="0"/>
        </a:p>
      </dsp:txBody>
      <dsp:txXfrm>
        <a:off x="59399" y="1285148"/>
        <a:ext cx="11254336" cy="1098002"/>
      </dsp:txXfrm>
    </dsp:sp>
    <dsp:sp modelId="{0901B556-4BE0-4969-98AF-904A343FAA1C}">
      <dsp:nvSpPr>
        <dsp:cNvPr id="0" name=""/>
        <dsp:cNvSpPr/>
      </dsp:nvSpPr>
      <dsp:spPr>
        <a:xfrm>
          <a:off x="0" y="2629750"/>
          <a:ext cx="1137313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0" i="0" kern="1200" dirty="0" smtClean="0"/>
            <a:t>Many classification systems exist</a:t>
          </a:r>
          <a:endParaRPr lang="en-GB" sz="4400" kern="1200" dirty="0"/>
        </a:p>
      </dsp:txBody>
      <dsp:txXfrm>
        <a:off x="59399" y="2689149"/>
        <a:ext cx="11254336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F2B96-BC5A-4678-9B02-DFB8634114E3}">
      <dsp:nvSpPr>
        <dsp:cNvPr id="0" name=""/>
        <dsp:cNvSpPr/>
      </dsp:nvSpPr>
      <dsp:spPr>
        <a:xfrm>
          <a:off x="0" y="527933"/>
          <a:ext cx="12000930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i="0" kern="1200" smtClean="0"/>
            <a:t>Economic capital</a:t>
          </a:r>
          <a:r>
            <a:rPr lang="en-GB" sz="2700" b="0" i="0" kern="1200" smtClean="0"/>
            <a:t>: material goods and wealth</a:t>
          </a:r>
          <a:endParaRPr lang="en-GB" sz="2700" kern="1200"/>
        </a:p>
      </dsp:txBody>
      <dsp:txXfrm>
        <a:off x="52359" y="580292"/>
        <a:ext cx="11896212" cy="967861"/>
      </dsp:txXfrm>
    </dsp:sp>
    <dsp:sp modelId="{D19777FE-A0DA-4662-9E67-50675FED65C5}">
      <dsp:nvSpPr>
        <dsp:cNvPr id="0" name=""/>
        <dsp:cNvSpPr/>
      </dsp:nvSpPr>
      <dsp:spPr>
        <a:xfrm>
          <a:off x="0" y="1678272"/>
          <a:ext cx="12000930" cy="1072579"/>
        </a:xfrm>
        <a:prstGeom prst="round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i="0" kern="1200" smtClean="0"/>
            <a:t>Cultural capital</a:t>
          </a:r>
          <a:r>
            <a:rPr lang="en-GB" sz="2700" b="0" i="0" kern="1200" smtClean="0"/>
            <a:t>: a. educational qualifications b. knowledge and understanding of creative and artistic culture (music, art, theatre, film)</a:t>
          </a:r>
          <a:endParaRPr lang="en-GB" sz="2700" kern="1200"/>
        </a:p>
      </dsp:txBody>
      <dsp:txXfrm>
        <a:off x="52359" y="1730631"/>
        <a:ext cx="11896212" cy="967861"/>
      </dsp:txXfrm>
    </dsp:sp>
    <dsp:sp modelId="{BFC23858-6774-433C-BF05-4A91F8537792}">
      <dsp:nvSpPr>
        <dsp:cNvPr id="0" name=""/>
        <dsp:cNvSpPr/>
      </dsp:nvSpPr>
      <dsp:spPr>
        <a:xfrm>
          <a:off x="0" y="2828612"/>
          <a:ext cx="12000930" cy="1072579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i="0" kern="1200" smtClean="0"/>
            <a:t>Social capital</a:t>
          </a:r>
          <a:r>
            <a:rPr lang="en-GB" sz="2700" b="0" i="0" kern="1200" smtClean="0"/>
            <a:t>: social networks, who you know and who can help you</a:t>
          </a:r>
          <a:endParaRPr lang="en-GB" sz="2700" kern="1200"/>
        </a:p>
      </dsp:txBody>
      <dsp:txXfrm>
        <a:off x="52359" y="2880971"/>
        <a:ext cx="11896212" cy="967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A538B-F933-4FAF-AA31-1D4646C72EB1}">
      <dsp:nvSpPr>
        <dsp:cNvPr id="0" name=""/>
        <dsp:cNvSpPr/>
      </dsp:nvSpPr>
      <dsp:spPr>
        <a:xfrm>
          <a:off x="0" y="43806"/>
          <a:ext cx="11414077" cy="2358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b="1" i="0" kern="1200" smtClean="0"/>
            <a:t>Cultural reproduction</a:t>
          </a:r>
          <a:r>
            <a:rPr lang="en-GB" sz="4200" b="0" i="0" kern="1200" smtClean="0"/>
            <a:t> </a:t>
          </a:r>
          <a:r>
            <a:rPr lang="en-GB" sz="4200" b="1" i="0" kern="1200" smtClean="0"/>
            <a:t>theory</a:t>
          </a:r>
          <a:r>
            <a:rPr lang="en-GB" sz="4200" b="0" i="0" kern="1200" smtClean="0"/>
            <a:t> - education system biased against working class, favours dominant (middle) class culture </a:t>
          </a:r>
          <a:endParaRPr lang="en-GB" sz="4200" kern="1200"/>
        </a:p>
      </dsp:txBody>
      <dsp:txXfrm>
        <a:off x="115143" y="158949"/>
        <a:ext cx="11183791" cy="2128434"/>
      </dsp:txXfrm>
    </dsp:sp>
    <dsp:sp modelId="{6B7DA65C-3DD3-4036-9B32-03D9DE93167D}">
      <dsp:nvSpPr>
        <dsp:cNvPr id="0" name=""/>
        <dsp:cNvSpPr/>
      </dsp:nvSpPr>
      <dsp:spPr>
        <a:xfrm>
          <a:off x="0" y="2523486"/>
          <a:ext cx="11414077" cy="2358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b="0" i="0" kern="1200" smtClean="0"/>
            <a:t>Fundamental role of education - ‘</a:t>
          </a:r>
          <a:r>
            <a:rPr lang="en-GB" sz="4200" b="0" i="1" kern="1200" smtClean="0"/>
            <a:t>cultural reproduction</a:t>
          </a:r>
          <a:r>
            <a:rPr lang="en-GB" sz="4200" b="0" i="0" kern="1200" smtClean="0"/>
            <a:t>’ </a:t>
          </a:r>
          <a:endParaRPr lang="en-GB" sz="4200" kern="1200"/>
        </a:p>
      </dsp:txBody>
      <dsp:txXfrm>
        <a:off x="115143" y="2638629"/>
        <a:ext cx="11183791" cy="2128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A2AA8-94B0-4148-A269-6FC867DA6AE7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367DF-07F2-4AED-BF00-4250AEECF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DF36A-7F27-4D02-92B9-EB25DE0841F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A4256-5A0C-4C2F-A5B5-3B670484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9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69499-7A6E-4F31-A1DE-F4FA23515568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1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5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303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623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879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903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945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974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37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48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759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09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5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212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382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427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514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478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97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008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54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53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521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0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023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40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08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475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212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81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19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664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137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56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654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080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42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524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102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986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04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9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1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4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00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0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17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0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99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19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40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33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50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7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1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43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88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3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2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59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7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87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21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0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2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30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28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6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44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60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63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82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11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57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3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42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5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6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0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7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89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02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14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71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87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35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19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97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923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57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454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4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04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144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97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190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760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69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8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674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683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11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32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14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56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591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45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776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904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3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6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54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368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002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67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48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549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682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015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72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6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34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773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377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87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769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941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8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94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296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24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42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3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43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8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29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47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3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06/12/2017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34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mDvLY9f82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928938" y="1379538"/>
            <a:ext cx="8574087" cy="2166937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Sociology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4081463"/>
            <a:ext cx="8824913" cy="15573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Social class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and education</a:t>
            </a:r>
            <a:endParaRPr lang="en-GB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274638"/>
            <a:ext cx="94329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Bourdieu: education and social class: ‘cultural reproduction theory’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7922" y="1671638"/>
          <a:ext cx="11414078" cy="492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6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830097"/>
          </a:xfrm>
        </p:spPr>
        <p:txBody>
          <a:bodyPr/>
          <a:lstStyle/>
          <a:p>
            <a:r>
              <a:rPr lang="en-GB" sz="3600" b="1" dirty="0" smtClean="0"/>
              <a:t>Strangers in Paradise – Reay et. al., 2009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531917"/>
            <a:ext cx="8947150" cy="4716483"/>
          </a:xfrm>
        </p:spPr>
        <p:txBody>
          <a:bodyPr/>
          <a:lstStyle/>
          <a:p>
            <a:r>
              <a:rPr lang="en-GB" sz="2400" dirty="0" smtClean="0"/>
              <a:t>Working class students in elite universities</a:t>
            </a:r>
          </a:p>
          <a:p>
            <a:endParaRPr lang="en-GB" sz="2400" dirty="0" smtClean="0"/>
          </a:p>
          <a:p>
            <a:r>
              <a:rPr lang="en-GB" sz="2400" dirty="0" smtClean="0"/>
              <a:t>Bourdieu argues in unfamiliar field the habitus is transformed, ‘a habitus divided against </a:t>
            </a:r>
            <a:r>
              <a:rPr lang="en-GB" sz="2400" smtClean="0"/>
              <a:t>itself’</a:t>
            </a:r>
          </a:p>
          <a:p>
            <a:endParaRPr lang="en-GB" sz="2400" dirty="0" smtClean="0"/>
          </a:p>
          <a:p>
            <a:r>
              <a:rPr lang="en-GB" sz="2400" dirty="0" smtClean="0"/>
              <a:t>Paper argues it’s more nuanced – students develop ‘creative adaptations and multi-faceted responses’ (p. 1103)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04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smtClean="0">
                <a:solidFill>
                  <a:srgbClr val="C00000"/>
                </a:solidFill>
              </a:rPr>
              <a:t>Stop and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15" y="1266098"/>
            <a:ext cx="10875962" cy="5254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sz="36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sz="3600" dirty="0" smtClean="0"/>
              <a:t>Shout out – how might class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sz="3600" dirty="0" smtClean="0"/>
              <a:t>impact on your experiences of higher education?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sz="36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sz="3600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dirty="0"/>
          </a:p>
        </p:txBody>
      </p:sp>
      <p:pic>
        <p:nvPicPr>
          <p:cNvPr id="1843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-952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5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George Orwell (1937)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smtClean="0">
                <a:hlinkClick r:id="rId2"/>
              </a:rPr>
              <a:t>Context to the discussion we’re having today – this is what UK was like for poor – before welfare state</a:t>
            </a:r>
          </a:p>
          <a:p>
            <a:endParaRPr lang="en-GB" altLang="en-US" smtClean="0">
              <a:hlinkClick r:id=""/>
            </a:endParaRPr>
          </a:p>
          <a:p>
            <a:r>
              <a:rPr lang="en-GB" altLang="en-US" smtClean="0">
                <a:hlinkClick r:id=""/>
              </a:rPr>
              <a:t>https://www.youtube.com/watch?v=AmDvLY9f82A</a:t>
            </a:r>
            <a:endParaRPr lang="en-GB" altLang="en-US" smtClean="0"/>
          </a:p>
          <a:p>
            <a:r>
              <a:rPr lang="en-GB" altLang="en-US" smtClean="0"/>
              <a:t>(from 1m50sec)</a:t>
            </a:r>
          </a:p>
        </p:txBody>
      </p:sp>
    </p:spTree>
    <p:extLst>
      <p:ext uri="{BB962C8B-B14F-4D97-AF65-F5344CB8AC3E}">
        <p14:creationId xmlns:p14="http://schemas.microsoft.com/office/powerpoint/2010/main" val="403892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smtClean="0"/>
              <a:t>Social class inequality</a:t>
            </a: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1850" y="1338263"/>
            <a:ext cx="7481888" cy="5337175"/>
          </a:xfrm>
        </p:spPr>
      </p:pic>
    </p:spTree>
    <p:extLst>
      <p:ext uri="{BB962C8B-B14F-4D97-AF65-F5344CB8AC3E}">
        <p14:creationId xmlns:p14="http://schemas.microsoft.com/office/powerpoint/2010/main" val="40834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42888"/>
            <a:ext cx="10471150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79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smtClean="0">
                <a:solidFill>
                  <a:srgbClr val="C00000"/>
                </a:solidFill>
              </a:rPr>
              <a:t>Stop and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15" y="1266098"/>
            <a:ext cx="10875962" cy="5254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sz="3600" dirty="0" smtClean="0"/>
              <a:t>Discuss with people beside you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sz="3600" dirty="0" smtClean="0"/>
              <a:t>What is social class?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sz="3600" dirty="0"/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GB" sz="2800" dirty="0" smtClean="0"/>
              <a:t>What does it measure beyond wealth?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GB" sz="2800" dirty="0" smtClean="0"/>
              <a:t>What are different classes called?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GB" sz="2800" dirty="0" smtClean="0"/>
              <a:t>Why do we care about social class?</a:t>
            </a: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dirty="0"/>
          </a:p>
        </p:txBody>
      </p:sp>
      <p:pic>
        <p:nvPicPr>
          <p:cNvPr id="1843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-952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752475"/>
            <a:ext cx="11660187" cy="1071563"/>
          </a:xfrm>
        </p:spPr>
        <p:txBody>
          <a:bodyPr/>
          <a:lstStyle/>
          <a:p>
            <a:pPr eaLnBrk="1" hangingPunct="1"/>
            <a:r>
              <a:rPr lang="en-GB" altLang="en-US" sz="4400" b="1" smtClean="0"/>
              <a:t>Defining and categorising social class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</p:nvPr>
        </p:nvGraphicFramePr>
        <p:xfrm>
          <a:off x="818867" y="1596788"/>
          <a:ext cx="11373134" cy="507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057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492250" y="241300"/>
            <a:ext cx="10031413" cy="820738"/>
          </a:xfrm>
        </p:spPr>
        <p:txBody>
          <a:bodyPr/>
          <a:lstStyle/>
          <a:p>
            <a:pPr algn="ctr" eaLnBrk="1" hangingPunct="1"/>
            <a:r>
              <a:rPr lang="en-GB" altLang="en-US" b="1" smtClean="0"/>
              <a:t>Pierre Bourdieu</a:t>
            </a: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327150"/>
            <a:ext cx="5473700" cy="5473700"/>
          </a:xfrm>
        </p:spPr>
      </p:pic>
    </p:spTree>
    <p:extLst>
      <p:ext uri="{BB962C8B-B14F-4D97-AF65-F5344CB8AC3E}">
        <p14:creationId xmlns:p14="http://schemas.microsoft.com/office/powerpoint/2010/main" val="17818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957263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Bourdieu’s 3 key types of capital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031401"/>
              </p:ext>
            </p:extLst>
          </p:nvPr>
        </p:nvGraphicFramePr>
        <p:xfrm>
          <a:off x="191069" y="2143125"/>
          <a:ext cx="1200093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0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Bourdieu – field and habitus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Habitus - Experience </a:t>
            </a:r>
            <a:r>
              <a:rPr lang="en-GB" dirty="0"/>
              <a:t>and social position – </a:t>
            </a:r>
            <a:r>
              <a:rPr lang="en-GB" dirty="0" smtClean="0"/>
              <a:t>Embodied – Uncritical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Field – Space </a:t>
            </a:r>
          </a:p>
          <a:p>
            <a:endParaRPr lang="en-GB" dirty="0"/>
          </a:p>
          <a:p>
            <a:r>
              <a:rPr lang="en-GB" dirty="0" err="1" smtClean="0"/>
              <a:t>Doxa</a:t>
            </a:r>
            <a:r>
              <a:rPr lang="en-GB" dirty="0" smtClean="0"/>
              <a:t> – the rules of the game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0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6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7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280</Words>
  <Application>Microsoft Office PowerPoint</Application>
  <PresentationFormat>Widescreen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1_Ion</vt:lpstr>
      <vt:lpstr>2_Ion</vt:lpstr>
      <vt:lpstr>3_Ion</vt:lpstr>
      <vt:lpstr>4_Ion</vt:lpstr>
      <vt:lpstr>5_Ion</vt:lpstr>
      <vt:lpstr>6_Ion</vt:lpstr>
      <vt:lpstr>7_Ion</vt:lpstr>
      <vt:lpstr>Sociology</vt:lpstr>
      <vt:lpstr>George Orwell (1937)</vt:lpstr>
      <vt:lpstr>Social class inequality </vt:lpstr>
      <vt:lpstr>PowerPoint Presentation</vt:lpstr>
      <vt:lpstr>Stop and think…</vt:lpstr>
      <vt:lpstr>Defining and categorising social class</vt:lpstr>
      <vt:lpstr>Pierre Bourdieu</vt:lpstr>
      <vt:lpstr>Bourdieu’s 3 key types of capital</vt:lpstr>
      <vt:lpstr>Bourdieu – field and habitus</vt:lpstr>
      <vt:lpstr>Bourdieu: education and social class: ‘cultural reproduction theory’</vt:lpstr>
      <vt:lpstr>Strangers in Paradise – Reay et. al., 2009</vt:lpstr>
      <vt:lpstr>Stop and think…</vt:lpstr>
    </vt:vector>
  </TitlesOfParts>
  <Company>Edinburgh Napier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McQueen, Fiona</dc:creator>
  <cp:lastModifiedBy>Kinchant, Melanie</cp:lastModifiedBy>
  <cp:revision>10</cp:revision>
  <cp:lastPrinted>2017-12-06T10:29:15Z</cp:lastPrinted>
  <dcterms:created xsi:type="dcterms:W3CDTF">2017-12-06T09:40:34Z</dcterms:created>
  <dcterms:modified xsi:type="dcterms:W3CDTF">2017-12-06T11:55:23Z</dcterms:modified>
</cp:coreProperties>
</file>