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1" r:id="rId2"/>
  </p:sldMasterIdLst>
  <p:notesMasterIdLst>
    <p:notesMasterId r:id="rId16"/>
  </p:notesMasterIdLst>
  <p:handoutMasterIdLst>
    <p:handoutMasterId r:id="rId17"/>
  </p:handoutMasterIdLst>
  <p:sldIdLst>
    <p:sldId id="285" r:id="rId3"/>
    <p:sldId id="318" r:id="rId4"/>
    <p:sldId id="317" r:id="rId5"/>
    <p:sldId id="334" r:id="rId6"/>
    <p:sldId id="319" r:id="rId7"/>
    <p:sldId id="320" r:id="rId8"/>
    <p:sldId id="321" r:id="rId9"/>
    <p:sldId id="322" r:id="rId10"/>
    <p:sldId id="332" r:id="rId11"/>
    <p:sldId id="323" r:id="rId12"/>
    <p:sldId id="324" r:id="rId13"/>
    <p:sldId id="329" r:id="rId14"/>
    <p:sldId id="333" r:id="rId15"/>
  </p:sldIdLst>
  <p:sldSz cx="9144000" cy="5143500" type="screen16x9"/>
  <p:notesSz cx="6669088" cy="9872663"/>
  <p:embeddedFontLst>
    <p:embeddedFont>
      <p:font typeface="Open Sans Semibold" panose="020B0706030804020204" pitchFamily="34" charset="0"/>
      <p:bold r:id="rId18"/>
      <p:boldItalic r:id="rId19"/>
    </p:embeddedFont>
    <p:embeddedFont>
      <p:font typeface="Open Sans" panose="020B0606030504020204" pitchFamily="34" charset="0"/>
      <p:regular r:id="rId20"/>
      <p:bold r:id="rId21"/>
      <p:italic r:id="rId22"/>
      <p:boldItalic r:id="rId23"/>
    </p:embeddedFont>
    <p:embeddedFont>
      <p:font typeface="Lato Light"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Lato Hairline" panose="020F0202020204030203" charset="0"/>
      <p:regular r:id="rId32"/>
      <p:bold r:id="rId33"/>
      <p:italic r:id="rId34"/>
      <p:boldItalic r:id="rId35"/>
    </p:embeddedFont>
    <p:embeddedFont>
      <p:font typeface="Batang" panose="02030600000101010101" pitchFamily="18" charset="-127"/>
      <p:regular r:id="rId36"/>
    </p:embeddedFont>
  </p:embeddedFontLst>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441"/>
    <a:srgbClr val="DCD1D1"/>
    <a:srgbClr val="0081AB"/>
    <a:srgbClr val="00E1E9"/>
    <a:srgbClr val="8DBDB0"/>
    <a:srgbClr val="335996"/>
    <a:srgbClr val="848CD4"/>
    <a:srgbClr val="AAB821"/>
    <a:srgbClr val="50680F"/>
    <a:srgbClr val="E948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B3C6B0-1303-45D6-83C4-B041404374AB}">
  <a:tblStyle styleId="{67B3C6B0-1303-45D6-83C4-B041404374AB}"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256" autoAdjust="0"/>
  </p:normalViewPr>
  <p:slideViewPr>
    <p:cSldViewPr snapToGrid="0">
      <p:cViewPr varScale="1">
        <p:scale>
          <a:sx n="82" d="100"/>
          <a:sy n="82" d="100"/>
        </p:scale>
        <p:origin x="1242"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FBA9632C-79E6-49FE-B38C-6EF543273623}" type="datetimeFigureOut">
              <a:rPr lang="en-GB" smtClean="0"/>
              <a:t>23/05/2019</a:t>
            </a:fld>
            <a:endParaRPr lang="en-GB"/>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01C852C2-868F-46B7-A6C2-F4A73D151235}" type="slidenum">
              <a:rPr lang="en-GB" smtClean="0"/>
              <a:t>‹#›</a:t>
            </a:fld>
            <a:endParaRPr lang="en-GB"/>
          </a:p>
        </p:txBody>
      </p:sp>
    </p:spTree>
    <p:extLst>
      <p:ext uri="{BB962C8B-B14F-4D97-AF65-F5344CB8AC3E}">
        <p14:creationId xmlns:p14="http://schemas.microsoft.com/office/powerpoint/2010/main" val="1016665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2863" y="739775"/>
            <a:ext cx="6583362" cy="37036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66910" y="4689515"/>
            <a:ext cx="5335269" cy="4442698"/>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35179295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3" y="739775"/>
            <a:ext cx="6583362" cy="3703638"/>
          </a:xfrm>
        </p:spPr>
      </p:sp>
      <p:sp>
        <p:nvSpPr>
          <p:cNvPr id="3" name="Notes Placeholder 2"/>
          <p:cNvSpPr>
            <a:spLocks noGrp="1"/>
          </p:cNvSpPr>
          <p:nvPr>
            <p:ph type="body" idx="1"/>
          </p:nvPr>
        </p:nvSpPr>
        <p:spPr/>
        <p:txBody>
          <a:bodyPr/>
          <a:lstStyle/>
          <a:p>
            <a:r>
              <a:rPr lang="en-GB" dirty="0" smtClean="0"/>
              <a:t>Presenter to Introduce themselves. </a:t>
            </a:r>
            <a:endParaRPr lang="en-GB" dirty="0"/>
          </a:p>
        </p:txBody>
      </p:sp>
    </p:spTree>
    <p:extLst>
      <p:ext uri="{BB962C8B-B14F-4D97-AF65-F5344CB8AC3E}">
        <p14:creationId xmlns:p14="http://schemas.microsoft.com/office/powerpoint/2010/main" val="1174520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Res Life is a peer support group of students living in Student Halls to provide a smooth transition to </a:t>
            </a:r>
            <a:r>
              <a:rPr lang="en-GB" dirty="0" err="1" smtClean="0"/>
              <a:t>Uni</a:t>
            </a:r>
            <a:r>
              <a:rPr lang="en-GB" dirty="0" smtClean="0"/>
              <a:t> life.</a:t>
            </a:r>
          </a:p>
          <a:p>
            <a:r>
              <a:rPr lang="en-GB" dirty="0" smtClean="0"/>
              <a:t> There are plenty of social interaction opportunities to create peer</a:t>
            </a:r>
            <a:r>
              <a:rPr lang="en-GB" baseline="0" dirty="0" smtClean="0"/>
              <a:t> support groups and to make friends.</a:t>
            </a:r>
          </a:p>
          <a:p>
            <a:r>
              <a:rPr lang="en-GB" baseline="0" dirty="0" smtClean="0"/>
              <a:t> The </a:t>
            </a:r>
            <a:r>
              <a:rPr lang="en-GB" baseline="0" dirty="0" err="1" smtClean="0"/>
              <a:t>ResLife</a:t>
            </a:r>
            <a:r>
              <a:rPr lang="en-GB" baseline="0" dirty="0" smtClean="0"/>
              <a:t> team is trained to provide welfare and pastoral support with the knowledge of professional services and can support you as required.</a:t>
            </a:r>
            <a:endParaRPr lang="en-GB" dirty="0"/>
          </a:p>
        </p:txBody>
      </p:sp>
    </p:spTree>
    <p:extLst>
      <p:ext uri="{BB962C8B-B14F-4D97-AF65-F5344CB8AC3E}">
        <p14:creationId xmlns:p14="http://schemas.microsoft.com/office/powerpoint/2010/main" val="4014326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r>
              <a:rPr lang="en-GB" dirty="0" err="1" smtClean="0"/>
              <a:t>ResLife</a:t>
            </a:r>
            <a:r>
              <a:rPr lang="en-GB" dirty="0" smtClean="0"/>
              <a:t> caters to the entire student living experience.</a:t>
            </a:r>
          </a:p>
          <a:p>
            <a:endParaRPr lang="en-GB" dirty="0" smtClean="0"/>
          </a:p>
          <a:p>
            <a:r>
              <a:rPr lang="en-GB" dirty="0" smtClean="0"/>
              <a:t> We can provide help, support &amp; advice on any sector of</a:t>
            </a:r>
            <a:r>
              <a:rPr lang="en-GB" baseline="0" dirty="0" smtClean="0"/>
              <a:t> accommodation, in halls or a private flat. </a:t>
            </a:r>
            <a:endParaRPr lang="en-GB" dirty="0"/>
          </a:p>
        </p:txBody>
      </p:sp>
    </p:spTree>
    <p:extLst>
      <p:ext uri="{BB962C8B-B14F-4D97-AF65-F5344CB8AC3E}">
        <p14:creationId xmlns:p14="http://schemas.microsoft.com/office/powerpoint/2010/main" val="3601532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3" y="739775"/>
            <a:ext cx="6583362" cy="370363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82487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3" y="739775"/>
            <a:ext cx="6583362" cy="3703638"/>
          </a:xfrm>
        </p:spPr>
      </p:sp>
      <p:sp>
        <p:nvSpPr>
          <p:cNvPr id="3" name="Notes Placeholder 2"/>
          <p:cNvSpPr>
            <a:spLocks noGrp="1"/>
          </p:cNvSpPr>
          <p:nvPr>
            <p:ph type="body" idx="1"/>
          </p:nvPr>
        </p:nvSpPr>
        <p:spPr/>
        <p:txBody>
          <a:bodyPr/>
          <a:lstStyle/>
          <a:p>
            <a:r>
              <a:rPr lang="en-GB" dirty="0" smtClean="0"/>
              <a:t>Any</a:t>
            </a:r>
            <a:r>
              <a:rPr lang="en-GB" baseline="0" dirty="0" smtClean="0"/>
              <a:t> questions?</a:t>
            </a:r>
            <a:endParaRPr lang="en-GB" dirty="0"/>
          </a:p>
        </p:txBody>
      </p:sp>
    </p:spTree>
    <p:extLst>
      <p:ext uri="{BB962C8B-B14F-4D97-AF65-F5344CB8AC3E}">
        <p14:creationId xmlns:p14="http://schemas.microsoft.com/office/powerpoint/2010/main" val="367786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4083503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3" y="739775"/>
            <a:ext cx="6583362" cy="3703638"/>
          </a:xfrm>
        </p:spPr>
      </p:sp>
      <p:sp>
        <p:nvSpPr>
          <p:cNvPr id="3" name="Notes Placeholder 2"/>
          <p:cNvSpPr>
            <a:spLocks noGrp="1"/>
          </p:cNvSpPr>
          <p:nvPr>
            <p:ph type="body" idx="1"/>
          </p:nvPr>
        </p:nvSpPr>
        <p:spPr/>
        <p:txBody>
          <a:bodyPr/>
          <a:lstStyle/>
          <a:p>
            <a:r>
              <a:rPr lang="en-GB" dirty="0" smtClean="0"/>
              <a:t> The Student Help Point located in the </a:t>
            </a:r>
            <a:r>
              <a:rPr lang="en-GB" dirty="0" err="1" smtClean="0"/>
              <a:t>Ishbel</a:t>
            </a:r>
            <a:r>
              <a:rPr lang="en-GB" baseline="0" dirty="0" smtClean="0"/>
              <a:t> Gordon Building is your one-stop shop for all your non-academic queries.</a:t>
            </a:r>
          </a:p>
          <a:p>
            <a:r>
              <a:rPr lang="en-GB" baseline="0" dirty="0" smtClean="0"/>
              <a:t> It is the gateway to Student Life and the support services that are available across the University.</a:t>
            </a:r>
          </a:p>
          <a:p>
            <a:r>
              <a:rPr lang="en-GB" baseline="0" dirty="0" smtClean="0"/>
              <a:t> The Help Point can cater to any question, there is no such thing as a stupid question, they are extremely approachable and are there for YOU.</a:t>
            </a:r>
          </a:p>
          <a:p>
            <a:r>
              <a:rPr lang="en-GB" baseline="0" dirty="0" smtClean="0"/>
              <a:t> If they can’t answer your question themselves, then they will be able to put you in touch with someone who can.</a:t>
            </a:r>
          </a:p>
          <a:p>
            <a:r>
              <a:rPr lang="en-GB" baseline="0" dirty="0" smtClean="0"/>
              <a:t> The  Student Help Point also acts as the admin hub of the University,</a:t>
            </a:r>
          </a:p>
          <a:p>
            <a:r>
              <a:rPr lang="en-GB" baseline="0" dirty="0" smtClean="0"/>
              <a:t> Here you can request – student status letters, check your records, pay fees, or order new student cards.</a:t>
            </a:r>
          </a:p>
          <a:p>
            <a:pPr>
              <a:buNone/>
            </a:pPr>
            <a:endParaRPr lang="en-GB" dirty="0"/>
          </a:p>
        </p:txBody>
      </p:sp>
    </p:spTree>
    <p:extLst>
      <p:ext uri="{BB962C8B-B14F-4D97-AF65-F5344CB8AC3E}">
        <p14:creationId xmlns:p14="http://schemas.microsoft.com/office/powerpoint/2010/main" val="379381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smtClean="0"/>
              <a:t>The</a:t>
            </a:r>
            <a:r>
              <a:rPr lang="en-GB" baseline="0" dirty="0" smtClean="0"/>
              <a:t> Inclusion Centre team are here to support you if you have a health condition or disability that has an impact on your studies.  We support students with, </a:t>
            </a:r>
            <a:r>
              <a:rPr lang="en-GB"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Long-term health conditions / Sensory impairments, Physical disabilities,</a:t>
            </a:r>
            <a:r>
              <a:rPr lang="en-GB"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M</a:t>
            </a:r>
            <a:r>
              <a:rPr lang="en-GB"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ental Health difficulties, specific learning difficulties, autism spectrum disorder,</a:t>
            </a:r>
            <a:r>
              <a:rPr lang="en-GB"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s</a:t>
            </a:r>
            <a:r>
              <a:rPr lang="en-GB"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hort term injuries.   </a:t>
            </a:r>
          </a:p>
          <a:p>
            <a:pPr>
              <a:buNone/>
            </a:pPr>
            <a:r>
              <a:rPr lang="en-GB" baseline="0" dirty="0" smtClean="0"/>
              <a:t>Inclusion Centre are here to support you if you have any health or disability issue which has an impact on your studies.</a:t>
            </a:r>
            <a:endParaRPr lang="en-GB" dirty="0"/>
          </a:p>
        </p:txBody>
      </p:sp>
    </p:spTree>
    <p:extLst>
      <p:ext uri="{BB962C8B-B14F-4D97-AF65-F5344CB8AC3E}">
        <p14:creationId xmlns:p14="http://schemas.microsoft.com/office/powerpoint/2010/main" val="394916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smtClean="0"/>
              <a:t>The</a:t>
            </a:r>
            <a:r>
              <a:rPr lang="en-GB" baseline="0" dirty="0" smtClean="0"/>
              <a:t> support we offer is tailored to the individual student but can include teaching and learning adjustments such as accessible course materials and alternative exam arrangements such as extra time.  If your had exam arrangements at school or college and would like to have them here, you should contact the Centre by 1 October at the latest to make sure they are in place for the December exams. If you have a temporary injury, the Inclusion team would be the ones to put alternative arrangements in place.</a:t>
            </a:r>
          </a:p>
          <a:p>
            <a:pPr>
              <a:buNone/>
            </a:pPr>
            <a:endParaRPr lang="en-GB" baseline="0" dirty="0" smtClean="0"/>
          </a:p>
          <a:p>
            <a:pPr>
              <a:buNone/>
            </a:pPr>
            <a:r>
              <a:rPr lang="en-GB" baseline="0" dirty="0" smtClean="0"/>
              <a:t>We also offer a dyslexia screening service for students.  If you think you may have dyslexia and want to find out, make a screening appointment with an Inclusion Coordinator.  They can discuss the options with you and refer you to an Educational Psychologist.  Don’t be concerned if a tutor suggests that you come for a screening, around 200 students are screened each year and the service is confidential.  We can discuss your options and the range of support which is available.</a:t>
            </a:r>
          </a:p>
          <a:p>
            <a:pPr>
              <a:buNone/>
            </a:pPr>
            <a:endParaRPr lang="en-GB" baseline="0" dirty="0" smtClean="0"/>
          </a:p>
          <a:p>
            <a:pPr>
              <a:buNone/>
            </a:pPr>
            <a:r>
              <a:rPr lang="en-GB" baseline="0" dirty="0" err="1" smtClean="0"/>
              <a:t>THe</a:t>
            </a:r>
            <a:r>
              <a:rPr lang="en-GB" baseline="0" dirty="0" smtClean="0"/>
              <a:t> Centre is able to support students to apply for Disabled Students Allowance which can meet study related costs such as specialist software or amplification equipment.  If this might be relevant for you, come to speak to one of the coordinators,</a:t>
            </a:r>
          </a:p>
          <a:p>
            <a:pPr>
              <a:buNone/>
            </a:pPr>
            <a:endParaRPr lang="en-GB" baseline="0" dirty="0" smtClean="0"/>
          </a:p>
          <a:p>
            <a:pPr>
              <a:buNone/>
            </a:pPr>
            <a:r>
              <a:rPr lang="en-GB" baseline="0" dirty="0" err="1" smtClean="0"/>
              <a:t>THe</a:t>
            </a:r>
            <a:r>
              <a:rPr lang="en-GB" baseline="0" dirty="0" smtClean="0"/>
              <a:t> Centre will not pass on any information about a student without the individual’s permission and you can chose what information if any we pass on. For example if you have a health condition it might be useful for tutors to know that you may be absent from time to time for genuine medical reasons.  You do not need to let tutors know what condition you have.  Come to see the coordinators either for an appointment or at one of the drop-in sessions to see what support might be useful for you,</a:t>
            </a:r>
          </a:p>
        </p:txBody>
      </p:sp>
    </p:spTree>
    <p:extLst>
      <p:ext uri="{BB962C8B-B14F-4D97-AF65-F5344CB8AC3E}">
        <p14:creationId xmlns:p14="http://schemas.microsoft.com/office/powerpoint/2010/main" val="354866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want you</a:t>
            </a:r>
            <a:r>
              <a:rPr lang="en-GB" baseline="0" dirty="0" smtClean="0"/>
              <a:t> to have a great time here at Robert </a:t>
            </a:r>
            <a:r>
              <a:rPr lang="en-GB" baseline="0" smtClean="0"/>
              <a:t>Gordon University, </a:t>
            </a:r>
            <a:r>
              <a:rPr lang="en-GB" baseline="0" dirty="0" smtClean="0"/>
              <a:t>but we know that for some people the changes can be stressful and it would be good to speak to someone. We offer a safe, confidential space where you can talk to a trained counsellor or wellbeing adviser without judgement.  The Counselling contact is usually a short series of appointments where you can explore what is going on for you and what might help.</a:t>
            </a:r>
            <a:endParaRPr lang="en-GB" dirty="0"/>
          </a:p>
        </p:txBody>
      </p:sp>
    </p:spTree>
    <p:extLst>
      <p:ext uri="{BB962C8B-B14F-4D97-AF65-F5344CB8AC3E}">
        <p14:creationId xmlns:p14="http://schemas.microsoft.com/office/powerpoint/2010/main" val="3294691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kind of issues we can help you with are detailed in the list, from problems settling in to University life, anxiety and relationship issues.  </a:t>
            </a:r>
            <a:r>
              <a:rPr lang="en-GB" dirty="0" err="1" smtClean="0"/>
              <a:t>Ev,ery</a:t>
            </a:r>
            <a:r>
              <a:rPr lang="en-GB" dirty="0" smtClean="0"/>
              <a:t> student</a:t>
            </a:r>
            <a:r>
              <a:rPr lang="en-GB" baseline="0" dirty="0" smtClean="0"/>
              <a:t> will have an initial appointment with our Wellbeing adviser who can refer you to a Counsellor and offer other support depending on what works for you.  You can telephone the service for an appointment or go to our drop in service at </a:t>
            </a:r>
            <a:r>
              <a:rPr lang="en-GB" baseline="0" dirty="0" err="1" smtClean="0"/>
              <a:t>Woolmanhill</a:t>
            </a:r>
            <a:r>
              <a:rPr lang="en-GB" baseline="0" dirty="0" smtClean="0"/>
              <a:t> on Wednesdays between 4 and 6:30.  We also host a lunchtime get together on Wednesdays in the Georgina Scott Sutherland Learning Centre.  Its not formal, just a place to bring some lunch and have some company.</a:t>
            </a:r>
            <a:endParaRPr lang="en-GB" dirty="0"/>
          </a:p>
        </p:txBody>
      </p:sp>
    </p:spTree>
    <p:extLst>
      <p:ext uri="{BB962C8B-B14F-4D97-AF65-F5344CB8AC3E}">
        <p14:creationId xmlns:p14="http://schemas.microsoft.com/office/powerpoint/2010/main" val="1442433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3" y="739775"/>
            <a:ext cx="6583362" cy="3703638"/>
          </a:xfrm>
        </p:spPr>
      </p:sp>
      <p:sp>
        <p:nvSpPr>
          <p:cNvPr id="3" name="Notes Placeholder 2"/>
          <p:cNvSpPr>
            <a:spLocks noGrp="1"/>
          </p:cNvSpPr>
          <p:nvPr>
            <p:ph type="body" idx="1"/>
          </p:nvPr>
        </p:nvSpPr>
        <p:spPr/>
        <p:txBody>
          <a:bodyPr/>
          <a:lstStyle/>
          <a:p>
            <a:pPr>
              <a:buFont typeface="Arial" panose="020B0604020202020204" pitchFamily="34" charset="0"/>
              <a:buNone/>
              <a:defRPr/>
            </a:pPr>
            <a:r>
              <a:rPr lang="en-GB" sz="1100" dirty="0" smtClean="0">
                <a:latin typeface="Lato Hairline" panose="020F0202020204030203" charset="0"/>
                <a:ea typeface="Batang" panose="02030600000101010101" pitchFamily="18" charset="-127"/>
                <a:cs typeface="Courier New" panose="02070309020205020404" pitchFamily="49" charset="0"/>
              </a:rPr>
              <a:t>MINDFULNESS</a:t>
            </a:r>
          </a:p>
          <a:p>
            <a:pPr>
              <a:buFont typeface="Arial" panose="020B0604020202020204" pitchFamily="34" charset="0"/>
              <a:buNone/>
              <a:defRPr/>
            </a:pPr>
            <a:r>
              <a:rPr lang="en-GB" sz="1100" dirty="0" smtClean="0">
                <a:latin typeface="Lato Hairline" panose="020F0202020204030203" charset="0"/>
                <a:ea typeface="Batang" panose="02030600000101010101" pitchFamily="18" charset="-127"/>
                <a:cs typeface="Courier New" panose="02070309020205020404" pitchFamily="49" charset="0"/>
              </a:rPr>
              <a:t>COMMON THINKING ERRORS</a:t>
            </a:r>
          </a:p>
          <a:p>
            <a:pPr>
              <a:buFont typeface="Arial" panose="020B0604020202020204" pitchFamily="34" charset="0"/>
              <a:buNone/>
              <a:defRPr/>
            </a:pPr>
            <a:r>
              <a:rPr lang="en-GB" sz="1100" dirty="0" smtClean="0">
                <a:latin typeface="Lato Hairline" panose="020F0202020204030203" charset="0"/>
                <a:ea typeface="Batang" panose="02030600000101010101" pitchFamily="18" charset="-127"/>
                <a:cs typeface="Courier New" panose="02070309020205020404" pitchFamily="49" charset="0"/>
              </a:rPr>
              <a:t>PHYSICAL ACTIVITY</a:t>
            </a:r>
          </a:p>
          <a:p>
            <a:pPr>
              <a:buFont typeface="Arial" panose="020B0604020202020204" pitchFamily="34" charset="0"/>
              <a:buNone/>
              <a:defRPr/>
            </a:pPr>
            <a:r>
              <a:rPr lang="en-GB" sz="1100" dirty="0" smtClean="0">
                <a:latin typeface="Lato Hairline" panose="020F0202020204030203" charset="0"/>
                <a:ea typeface="Batang" panose="02030600000101010101" pitchFamily="18" charset="-127"/>
                <a:cs typeface="Courier New" panose="02070309020205020404" pitchFamily="49" charset="0"/>
              </a:rPr>
              <a:t>CONNECTIVITY</a:t>
            </a:r>
          </a:p>
          <a:p>
            <a:endParaRPr lang="en-GB" dirty="0"/>
          </a:p>
        </p:txBody>
      </p:sp>
    </p:spTree>
    <p:extLst>
      <p:ext uri="{BB962C8B-B14F-4D97-AF65-F5344CB8AC3E}">
        <p14:creationId xmlns:p14="http://schemas.microsoft.com/office/powerpoint/2010/main" val="360270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3" y="739775"/>
            <a:ext cx="6583362" cy="3703638"/>
          </a:xfrm>
        </p:spPr>
      </p:sp>
      <p:sp>
        <p:nvSpPr>
          <p:cNvPr id="3" name="Notes Placeholder 2"/>
          <p:cNvSpPr>
            <a:spLocks noGrp="1"/>
          </p:cNvSpPr>
          <p:nvPr>
            <p:ph type="body" idx="1"/>
          </p:nvPr>
        </p:nvSpPr>
        <p:spPr/>
        <p:txBody>
          <a:bodyPr/>
          <a:lstStyle/>
          <a:p>
            <a:pPr>
              <a:buFont typeface="Arial" panose="020B0604020202020204" pitchFamily="34" charset="0"/>
              <a:buNone/>
              <a:defRPr/>
            </a:pPr>
            <a:r>
              <a:rPr lang="en-GB" dirty="0" smtClean="0"/>
              <a:t>RGU has mapped this effort through the following the five main objectives</a:t>
            </a:r>
            <a:r>
              <a:rPr lang="en-GB" baseline="0" dirty="0" smtClean="0"/>
              <a:t> you can see here.</a:t>
            </a:r>
            <a:endParaRPr lang="en-GB" dirty="0" smtClean="0"/>
          </a:p>
          <a:p>
            <a:pPr>
              <a:buFont typeface="Arial" panose="020B0604020202020204" pitchFamily="34" charset="0"/>
              <a:buNone/>
              <a:defRPr/>
            </a:pPr>
            <a:endParaRPr lang="en-GB" dirty="0" smtClean="0"/>
          </a:p>
          <a:p>
            <a:pPr>
              <a:buFont typeface="Arial" panose="020B0604020202020204" pitchFamily="34" charset="0"/>
              <a:buNone/>
              <a:defRPr/>
            </a:pPr>
            <a:r>
              <a:rPr lang="en-GB" dirty="0" smtClean="0"/>
              <a:t>If you want to get involved or want to see what resources are available to help you with any mental health issues you may come across during your time at RGU</a:t>
            </a:r>
            <a:r>
              <a:rPr lang="en-GB" baseline="0" dirty="0" smtClean="0"/>
              <a:t> then you can visit </a:t>
            </a:r>
            <a:r>
              <a:rPr lang="en-GB" baseline="0" smtClean="0"/>
              <a:t>the Mental </a:t>
            </a:r>
            <a:r>
              <a:rPr lang="en-GB" baseline="0" dirty="0" smtClean="0"/>
              <a:t>H</a:t>
            </a:r>
            <a:r>
              <a:rPr lang="en-GB" baseline="0" smtClean="0"/>
              <a:t>ealth </a:t>
            </a:r>
            <a:r>
              <a:rPr lang="en-GB" baseline="0" dirty="0" smtClean="0"/>
              <a:t>Agreement website, or contact the RGU Union. </a:t>
            </a:r>
            <a:endParaRPr lang="en-GB" dirty="0"/>
          </a:p>
        </p:txBody>
      </p:sp>
    </p:spTree>
    <p:extLst>
      <p:ext uri="{BB962C8B-B14F-4D97-AF65-F5344CB8AC3E}">
        <p14:creationId xmlns:p14="http://schemas.microsoft.com/office/powerpoint/2010/main" val="382673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FF7F189-4581-49BD-9047-6E23ABC65735}" type="datetimeFigureOut">
              <a:rPr lang="en-GB" smtClean="0"/>
              <a:t>23/05/2019</a:t>
            </a:fld>
            <a:endParaRPr lang="en-GB"/>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7EE8520-800E-43F5-95CC-1D710CB5A311}" type="slidenum">
              <a:rPr lang="en-GB" smtClean="0"/>
              <a:t>‹#›</a:t>
            </a:fld>
            <a:endParaRPr lang="en-GB"/>
          </a:p>
        </p:txBody>
      </p:sp>
    </p:spTree>
    <p:extLst>
      <p:ext uri="{BB962C8B-B14F-4D97-AF65-F5344CB8AC3E}">
        <p14:creationId xmlns:p14="http://schemas.microsoft.com/office/powerpoint/2010/main" val="1292197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801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5549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228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000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086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186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227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2043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0615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1547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F7F189-4581-49BD-9047-6E23ABC65735}" type="datetimeFigureOut">
              <a:rPr lang="en-GB" smtClean="0">
                <a:solidFill>
                  <a:prstClr val="black">
                    <a:tint val="75000"/>
                  </a:prstClr>
                </a:solidFill>
              </a:rPr>
              <a:pPr/>
              <a:t>23/05/2019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EE8520-800E-43F5-95CC-1D710CB5A31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14821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1348975"/>
            <a:ext cx="5511300" cy="857400"/>
          </a:xfrm>
          <a:prstGeom prst="rect">
            <a:avLst/>
          </a:prstGeom>
          <a:noFill/>
          <a:ln>
            <a:noFill/>
          </a:ln>
        </p:spPr>
        <p:txBody>
          <a:bodyPr lIns="91425" tIns="91425" rIns="91425" bIns="91425" anchor="b" anchorCtr="0"/>
          <a:lstStyle>
            <a:lvl1pPr lvl="0">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1pPr>
            <a:lvl2pPr lvl="1">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2pPr>
            <a:lvl3pPr lvl="2">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3pPr>
            <a:lvl4pPr lvl="3">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4pPr>
            <a:lvl5pPr lvl="4">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5pPr>
            <a:lvl6pPr lvl="5">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6pPr>
            <a:lvl7pPr lvl="6">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7pPr>
            <a:lvl8pPr lvl="7">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8pPr>
            <a:lvl9pPr lvl="8">
              <a:spcBef>
                <a:spcPts val="0"/>
              </a:spcBef>
              <a:buClr>
                <a:srgbClr val="434343"/>
              </a:buClr>
              <a:buSzPct val="100000"/>
              <a:buFont typeface="Lato Hairline"/>
              <a:buNone/>
              <a:defRPr sz="4800">
                <a:solidFill>
                  <a:srgbClr val="434343"/>
                </a:solidFill>
                <a:latin typeface="Lato Hairline"/>
                <a:ea typeface="Lato Hairline"/>
                <a:cs typeface="Lato Hairline"/>
                <a:sym typeface="Lato Hairline"/>
              </a:defRPr>
            </a:lvl9pPr>
          </a:lstStyle>
          <a:p>
            <a:endParaRPr/>
          </a:p>
        </p:txBody>
      </p:sp>
      <p:sp>
        <p:nvSpPr>
          <p:cNvPr id="7" name="Shape 7"/>
          <p:cNvSpPr txBox="1">
            <a:spLocks noGrp="1"/>
          </p:cNvSpPr>
          <p:nvPr>
            <p:ph type="body" idx="1"/>
          </p:nvPr>
        </p:nvSpPr>
        <p:spPr>
          <a:xfrm>
            <a:off x="457200" y="2244399"/>
            <a:ext cx="5511300" cy="2605200"/>
          </a:xfrm>
          <a:prstGeom prst="rect">
            <a:avLst/>
          </a:prstGeom>
          <a:noFill/>
          <a:ln>
            <a:noFill/>
          </a:ln>
        </p:spPr>
        <p:txBody>
          <a:bodyPr lIns="91425" tIns="91425" rIns="91425" bIns="91425" anchor="t" anchorCtr="0"/>
          <a:lstStyle>
            <a:lvl1pPr lvl="0">
              <a:spcBef>
                <a:spcPts val="600"/>
              </a:spcBef>
              <a:buClr>
                <a:srgbClr val="B7B7B7"/>
              </a:buClr>
              <a:buSzPct val="100000"/>
              <a:buFont typeface="Lato Light"/>
              <a:buChar char="×"/>
              <a:defRPr sz="1800">
                <a:solidFill>
                  <a:srgbClr val="666666"/>
                </a:solidFill>
                <a:latin typeface="Lato Light"/>
                <a:ea typeface="Lato Light"/>
                <a:cs typeface="Lato Light"/>
                <a:sym typeface="Lato Light"/>
              </a:defRPr>
            </a:lvl1pPr>
            <a:lvl2pPr lvl="1">
              <a:spcBef>
                <a:spcPts val="480"/>
              </a:spcBef>
              <a:buClr>
                <a:srgbClr val="B7B7B7"/>
              </a:buClr>
              <a:buSzPct val="100000"/>
              <a:buFont typeface="Lato Light"/>
              <a:buChar char="×"/>
              <a:defRPr sz="1800">
                <a:solidFill>
                  <a:srgbClr val="666666"/>
                </a:solidFill>
                <a:latin typeface="Lato Light"/>
                <a:ea typeface="Lato Light"/>
                <a:cs typeface="Lato Light"/>
                <a:sym typeface="Lato Light"/>
              </a:defRPr>
            </a:lvl2pPr>
            <a:lvl3pPr lvl="2">
              <a:spcBef>
                <a:spcPts val="480"/>
              </a:spcBef>
              <a:buClr>
                <a:srgbClr val="B7B7B7"/>
              </a:buClr>
              <a:buSzPct val="100000"/>
              <a:buFont typeface="Lato Light"/>
              <a:buChar char="×"/>
              <a:defRPr sz="1800">
                <a:solidFill>
                  <a:srgbClr val="666666"/>
                </a:solidFill>
                <a:latin typeface="Lato Light"/>
                <a:ea typeface="Lato Light"/>
                <a:cs typeface="Lato Light"/>
                <a:sym typeface="Lato Light"/>
              </a:defRPr>
            </a:lvl3pPr>
            <a:lvl4pPr lvl="3">
              <a:spcBef>
                <a:spcPts val="360"/>
              </a:spcBef>
              <a:buClr>
                <a:srgbClr val="B7B7B7"/>
              </a:buClr>
              <a:buSzPct val="100000"/>
              <a:buFont typeface="Lato Light"/>
              <a:buChar char="×"/>
              <a:defRPr sz="1800">
                <a:solidFill>
                  <a:srgbClr val="666666"/>
                </a:solidFill>
                <a:latin typeface="Lato Light"/>
                <a:ea typeface="Lato Light"/>
                <a:cs typeface="Lato Light"/>
                <a:sym typeface="Lato Light"/>
              </a:defRPr>
            </a:lvl4pPr>
            <a:lvl5pPr lvl="4">
              <a:spcBef>
                <a:spcPts val="360"/>
              </a:spcBef>
              <a:buClr>
                <a:srgbClr val="B7B7B7"/>
              </a:buClr>
              <a:buSzPct val="100000"/>
              <a:buFont typeface="Lato Light"/>
              <a:buChar char="○"/>
              <a:defRPr sz="1800">
                <a:solidFill>
                  <a:srgbClr val="666666"/>
                </a:solidFill>
                <a:latin typeface="Lato Light"/>
                <a:ea typeface="Lato Light"/>
                <a:cs typeface="Lato Light"/>
                <a:sym typeface="Lato Light"/>
              </a:defRPr>
            </a:lvl5pPr>
            <a:lvl6pPr lvl="5">
              <a:spcBef>
                <a:spcPts val="360"/>
              </a:spcBef>
              <a:buClr>
                <a:srgbClr val="B7B7B7"/>
              </a:buClr>
              <a:buSzPct val="100000"/>
              <a:buFont typeface="Lato Light"/>
              <a:buChar char="■"/>
              <a:defRPr sz="1800">
                <a:solidFill>
                  <a:srgbClr val="666666"/>
                </a:solidFill>
                <a:latin typeface="Lato Light"/>
                <a:ea typeface="Lato Light"/>
                <a:cs typeface="Lato Light"/>
                <a:sym typeface="Lato Light"/>
              </a:defRPr>
            </a:lvl6pPr>
            <a:lvl7pPr lvl="6">
              <a:spcBef>
                <a:spcPts val="360"/>
              </a:spcBef>
              <a:buClr>
                <a:srgbClr val="B7B7B7"/>
              </a:buClr>
              <a:buSzPct val="100000"/>
              <a:buFont typeface="Lato Light"/>
              <a:buChar char="●"/>
              <a:defRPr sz="1800">
                <a:solidFill>
                  <a:srgbClr val="666666"/>
                </a:solidFill>
                <a:latin typeface="Lato Light"/>
                <a:ea typeface="Lato Light"/>
                <a:cs typeface="Lato Light"/>
                <a:sym typeface="Lato Light"/>
              </a:defRPr>
            </a:lvl7pPr>
            <a:lvl8pPr lvl="7">
              <a:spcBef>
                <a:spcPts val="360"/>
              </a:spcBef>
              <a:buClr>
                <a:srgbClr val="B7B7B7"/>
              </a:buClr>
              <a:buSzPct val="100000"/>
              <a:buFont typeface="Lato Light"/>
              <a:buChar char="○"/>
              <a:defRPr sz="1800">
                <a:solidFill>
                  <a:srgbClr val="666666"/>
                </a:solidFill>
                <a:latin typeface="Lato Light"/>
                <a:ea typeface="Lato Light"/>
                <a:cs typeface="Lato Light"/>
                <a:sym typeface="Lato Light"/>
              </a:defRPr>
            </a:lvl8pPr>
            <a:lvl9pPr lvl="8">
              <a:spcBef>
                <a:spcPts val="360"/>
              </a:spcBef>
              <a:buClr>
                <a:srgbClr val="B7B7B7"/>
              </a:buClr>
              <a:buSzPct val="100000"/>
              <a:buFont typeface="Lato Light"/>
              <a:buChar char="■"/>
              <a:defRPr sz="1800">
                <a:solidFill>
                  <a:srgbClr val="666666"/>
                </a:solidFill>
                <a:latin typeface="Lato Light"/>
                <a:ea typeface="Lato Light"/>
                <a:cs typeface="Lato Light"/>
                <a:sym typeface="Lato Light"/>
              </a:defRPr>
            </a:lvl9pPr>
          </a:lstStyle>
          <a:p>
            <a:endParaRPr/>
          </a:p>
        </p:txBody>
      </p:sp>
      <p:sp>
        <p:nvSpPr>
          <p:cNvPr id="8" name="Shape 8"/>
          <p:cNvSpPr txBox="1">
            <a:spLocks noGrp="1"/>
          </p:cNvSpPr>
          <p:nvPr>
            <p:ph type="sldNum" idx="12"/>
          </p:nvPr>
        </p:nvSpPr>
        <p:spPr>
          <a:xfrm>
            <a:off x="8480583" y="4673650"/>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800">
                <a:solidFill>
                  <a:srgbClr val="FFFFFF"/>
                </a:solidFill>
                <a:latin typeface="Lato Light"/>
                <a:ea typeface="Lato Light"/>
                <a:cs typeface="Lato Light"/>
                <a:sym typeface="Lato Light"/>
              </a:rPr>
              <a:t>‹#›</a:t>
            </a:fld>
            <a:endParaRPr lang="en" sz="1800">
              <a:solidFill>
                <a:srgbClr val="FFFFFF"/>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sldLayoutIdLst>
    <p:sldLayoutId id="2147483660" r:id="rId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FF7F189-4581-49BD-9047-6E23ABC65735}" type="datetimeFigureOut">
              <a:rPr lang="en-GB" kern="1200" smtClean="0">
                <a:solidFill>
                  <a:prstClr val="black">
                    <a:tint val="75000"/>
                  </a:prstClr>
                </a:solidFill>
                <a:latin typeface="Calibri"/>
                <a:ea typeface="+mn-ea"/>
                <a:cs typeface="+mn-cs"/>
              </a:rPr>
              <a:pPr/>
              <a:t>23/05/2019</a:t>
            </a:fld>
            <a:endParaRPr lang="en-GB"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7EE8520-800E-43F5-95CC-1D710CB5A311}" type="slidenum">
              <a:rPr lang="en-GB" kern="1200" smtClean="0">
                <a:solidFill>
                  <a:prstClr val="black">
                    <a:tint val="75000"/>
                  </a:prstClr>
                </a:solidFill>
                <a:latin typeface="Calibri"/>
                <a:ea typeface="+mn-ea"/>
                <a:cs typeface="+mn-cs"/>
              </a:rPr>
              <a:pPr/>
              <a:t>‹#›</a:t>
            </a:fld>
            <a:endParaRPr lang="en-GB"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111291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0.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2.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hyperlink" Target="http://www.rgu.ac.uk/studenthelppoint" TargetMode="External"/><Relationship Id="rId10" Type="http://schemas.openxmlformats.org/officeDocument/2006/relationships/image" Target="../media/image10.png"/><Relationship Id="rId4" Type="http://schemas.openxmlformats.org/officeDocument/2006/relationships/image" Target="../media/image5.jp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13.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7.jp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hyperlink" Target="http://www.rguunion.co.uk/about/campaigns/" TargetMode="External"/><Relationship Id="rId5" Type="http://schemas.openxmlformats.org/officeDocument/2006/relationships/image" Target="../media/image19.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6123"/>
            <a:ext cx="7567200" cy="7952917"/>
          </a:xfrm>
          <a:prstGeom prst="rect">
            <a:avLst/>
          </a:prstGeom>
        </p:spPr>
      </p:pic>
      <p:sp>
        <p:nvSpPr>
          <p:cNvPr id="4" name="Rectangle 3"/>
          <p:cNvSpPr/>
          <p:nvPr/>
        </p:nvSpPr>
        <p:spPr>
          <a:xfrm>
            <a:off x="3117600" y="1252800"/>
            <a:ext cx="5918400" cy="21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8400" y="1712495"/>
            <a:ext cx="3988800" cy="918858"/>
          </a:xfrm>
          <a:prstGeom prst="rect">
            <a:avLst/>
          </a:prstGeom>
        </p:spPr>
      </p:pic>
    </p:spTree>
    <p:custDataLst>
      <p:tags r:id="rId1"/>
    </p:custDataLst>
    <p:extLst>
      <p:ext uri="{BB962C8B-B14F-4D97-AF65-F5344CB8AC3E}">
        <p14:creationId xmlns:p14="http://schemas.microsoft.com/office/powerpoint/2010/main" val="3394081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918" y="0"/>
            <a:ext cx="5925482" cy="5143500"/>
          </a:xfrm>
          <a:prstGeom prst="rect">
            <a:avLst/>
          </a:prstGeom>
        </p:spPr>
      </p:pic>
      <p:cxnSp>
        <p:nvCxnSpPr>
          <p:cNvPr id="6" name="Straight Connector 5"/>
          <p:cNvCxnSpPr/>
          <p:nvPr/>
        </p:nvCxnSpPr>
        <p:spPr>
          <a:xfrm>
            <a:off x="515257" y="805543"/>
            <a:ext cx="1550076" cy="0"/>
          </a:xfrm>
          <a:prstGeom prst="line">
            <a:avLst/>
          </a:prstGeom>
          <a:ln w="76200">
            <a:solidFill>
              <a:srgbClr val="C9325C"/>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1608133" cy="584775"/>
          </a:xfrm>
          <a:prstGeom prst="rect">
            <a:avLst/>
          </a:prstGeom>
          <a:noFill/>
        </p:spPr>
        <p:txBody>
          <a:bodyPr wrap="none" rtlCol="0">
            <a:spAutoFit/>
          </a:bodyPr>
          <a:lstStyle/>
          <a:p>
            <a:r>
              <a:rPr lang="en-GB" sz="3200" dirty="0" err="1" smtClean="0">
                <a:latin typeface="Open Sans Semibold" panose="020B0706030804020204" pitchFamily="34" charset="0"/>
                <a:ea typeface="Open Sans Semibold" panose="020B0706030804020204" pitchFamily="34" charset="0"/>
                <a:cs typeface="Open Sans Semibold" panose="020B0706030804020204" pitchFamily="34" charset="0"/>
              </a:rPr>
              <a:t>ResLife</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3416320"/>
          </a:xfrm>
          <a:prstGeom prst="rect">
            <a:avLst/>
          </a:prstGeom>
          <a:noFill/>
        </p:spPr>
        <p:txBody>
          <a:bodyPr wrap="square" rtlCol="0">
            <a:spAutoFit/>
          </a:bodyPr>
          <a:lstStyle/>
          <a:p>
            <a:pPr algn="just">
              <a:lnSpc>
                <a:spcPct val="150000"/>
              </a:lnSpc>
            </a:pPr>
            <a:r>
              <a:rPr lang="en-GB" sz="1200" dirty="0">
                <a:latin typeface="Open Sans" panose="020B0606030504020204" pitchFamily="34" charset="0"/>
                <a:ea typeface="Open Sans" panose="020B0606030504020204" pitchFamily="34" charset="0"/>
                <a:cs typeface="Open Sans" panose="020B0606030504020204" pitchFamily="34" charset="0"/>
              </a:rPr>
              <a:t>The </a:t>
            </a:r>
            <a:r>
              <a:rPr lang="en-GB" sz="1200" dirty="0" err="1">
                <a:latin typeface="Open Sans" panose="020B0606030504020204" pitchFamily="34" charset="0"/>
                <a:ea typeface="Open Sans" panose="020B0606030504020204" pitchFamily="34" charset="0"/>
                <a:cs typeface="Open Sans" panose="020B0606030504020204" pitchFamily="34" charset="0"/>
              </a:rPr>
              <a:t>RGU</a:t>
            </a:r>
            <a:r>
              <a:rPr lang="en-GB" sz="1200" dirty="0">
                <a:latin typeface="Open Sans" panose="020B0606030504020204" pitchFamily="34" charset="0"/>
                <a:ea typeface="Open Sans" panose="020B0606030504020204" pitchFamily="34" charset="0"/>
                <a:cs typeface="Open Sans" panose="020B0606030504020204" pitchFamily="34" charset="0"/>
              </a:rPr>
              <a:t>: </a:t>
            </a:r>
            <a:r>
              <a:rPr lang="en-GB" sz="1200" dirty="0" err="1">
                <a:latin typeface="Open Sans" panose="020B0606030504020204" pitchFamily="34" charset="0"/>
                <a:ea typeface="Open Sans" panose="020B0606030504020204" pitchFamily="34" charset="0"/>
                <a:cs typeface="Open Sans" panose="020B0606030504020204" pitchFamily="34" charset="0"/>
              </a:rPr>
              <a:t>ResLife</a:t>
            </a:r>
            <a:r>
              <a:rPr lang="en-GB" sz="1200" dirty="0">
                <a:latin typeface="Open Sans" panose="020B0606030504020204" pitchFamily="34" charset="0"/>
                <a:ea typeface="Open Sans" panose="020B0606030504020204" pitchFamily="34" charset="0"/>
                <a:cs typeface="Open Sans" panose="020B0606030504020204" pitchFamily="34" charset="0"/>
              </a:rPr>
              <a:t> team is here to support your time in student accommodation and beyond, we provide out-of-hours welfare and pastoral support and are on hand to advise all residents on upcoming social events arranged by </a:t>
            </a:r>
            <a:r>
              <a:rPr lang="en-GB" sz="1200" dirty="0" err="1">
                <a:latin typeface="Open Sans" panose="020B0606030504020204" pitchFamily="34" charset="0"/>
                <a:ea typeface="Open Sans" panose="020B0606030504020204" pitchFamily="34" charset="0"/>
                <a:cs typeface="Open Sans" panose="020B0606030504020204" pitchFamily="34" charset="0"/>
              </a:rPr>
              <a:t>RGU</a:t>
            </a:r>
            <a:r>
              <a:rPr lang="en-GB" sz="1200" dirty="0">
                <a:latin typeface="Open Sans" panose="020B0606030504020204" pitchFamily="34" charset="0"/>
                <a:ea typeface="Open Sans" panose="020B0606030504020204" pitchFamily="34" charset="0"/>
                <a:cs typeface="Open Sans" panose="020B0606030504020204" pitchFamily="34" charset="0"/>
              </a:rPr>
              <a:t>: </a:t>
            </a:r>
            <a:r>
              <a:rPr lang="en-GB" sz="1200" dirty="0" err="1">
                <a:latin typeface="Open Sans" panose="020B0606030504020204" pitchFamily="34" charset="0"/>
                <a:ea typeface="Open Sans" panose="020B0606030504020204" pitchFamily="34" charset="0"/>
                <a:cs typeface="Open Sans" panose="020B0606030504020204" pitchFamily="34" charset="0"/>
              </a:rPr>
              <a:t>ResLife</a:t>
            </a:r>
            <a:r>
              <a:rPr lang="en-GB" sz="1200" dirty="0">
                <a:latin typeface="Open Sans" panose="020B0606030504020204" pitchFamily="34" charset="0"/>
                <a:ea typeface="Open Sans" panose="020B0606030504020204" pitchFamily="34" charset="0"/>
                <a:cs typeface="Open Sans" panose="020B0606030504020204" pitchFamily="34" charset="0"/>
              </a:rPr>
              <a:t>. We also provide an extensive signposting service to students in order to make your living experience as pleasurable as possible.</a:t>
            </a:r>
            <a:r>
              <a:rPr lang="en-GB" sz="1200" dirty="0"/>
              <a:t> </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11" name="Rectangle 10"/>
          <p:cNvSpPr/>
          <p:nvPr/>
        </p:nvSpPr>
        <p:spPr>
          <a:xfrm>
            <a:off x="4826000" y="2648857"/>
            <a:ext cx="3599543" cy="2140857"/>
          </a:xfrm>
          <a:prstGeom prst="rect">
            <a:avLst/>
          </a:prstGeom>
          <a:solidFill>
            <a:schemeClr val="bg1"/>
          </a:solidFill>
          <a:ln w="19050">
            <a:solidFill>
              <a:srgbClr val="C93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712128" y="2834070"/>
            <a:ext cx="1967205" cy="1785104"/>
          </a:xfrm>
          <a:prstGeom prst="rect">
            <a:avLst/>
          </a:prstGeom>
          <a:noFill/>
        </p:spPr>
        <p:txBody>
          <a:bodyPr wrap="none" rtlCol="0">
            <a:spAutoFit/>
          </a:bodyPr>
          <a:lstStyle/>
          <a:p>
            <a:r>
              <a:rPr lang="en-GB" sz="1000" dirty="0" err="1" smtClean="0">
                <a:latin typeface="Open Sans" panose="020B0606030504020204" pitchFamily="34" charset="0"/>
                <a:ea typeface="Open Sans" panose="020B0606030504020204" pitchFamily="34" charset="0"/>
                <a:cs typeface="Open Sans" panose="020B0606030504020204" pitchFamily="34" charset="0"/>
              </a:rPr>
              <a:t>Ishbel</a:t>
            </a:r>
            <a:r>
              <a:rPr lang="en-GB" sz="1000" dirty="0" smtClean="0">
                <a:latin typeface="Open Sans" panose="020B0606030504020204" pitchFamily="34" charset="0"/>
                <a:ea typeface="Open Sans" panose="020B0606030504020204" pitchFamily="34" charset="0"/>
                <a:cs typeface="Open Sans" panose="020B0606030504020204" pitchFamily="34" charset="0"/>
              </a:rPr>
              <a:t> Gordon Building</a:t>
            </a:r>
          </a:p>
          <a:p>
            <a:r>
              <a:rPr lang="en-GB" sz="1000" dirty="0" smtClean="0">
                <a:latin typeface="Open Sans" panose="020B0606030504020204" pitchFamily="34" charset="0"/>
                <a:ea typeface="Open Sans" panose="020B0606030504020204" pitchFamily="34" charset="0"/>
                <a:cs typeface="Open Sans" panose="020B0606030504020204" pitchFamily="34" charset="0"/>
              </a:rPr>
              <a:t>Level 3 </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r>
              <a:rPr lang="en-GB" sz="1000" dirty="0">
                <a:latin typeface="Open Sans" panose="020B0606030504020204" pitchFamily="34" charset="0"/>
                <a:ea typeface="Open Sans" panose="020B0606030504020204" pitchFamily="34" charset="0"/>
                <a:cs typeface="Open Sans" panose="020B0606030504020204" pitchFamily="34" charset="0"/>
              </a:rPr>
              <a:t>www.facebook.com/rgureslife</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smtClean="0">
                <a:latin typeface="Open Sans" panose="020B0606030504020204" pitchFamily="34" charset="0"/>
                <a:ea typeface="Open Sans" panose="020B0606030504020204" pitchFamily="34" charset="0"/>
                <a:cs typeface="Open Sans" panose="020B0606030504020204" pitchFamily="34" charset="0"/>
              </a:rPr>
              <a:t>reslife@rgu.ac.uk</a:t>
            </a:r>
          </a:p>
          <a:p>
            <a:pPr lvl="0"/>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a:latin typeface="Open Sans" panose="020B0606030504020204" pitchFamily="34" charset="0"/>
                <a:ea typeface="Open Sans" panose="020B0606030504020204" pitchFamily="34" charset="0"/>
                <a:cs typeface="Open Sans" panose="020B0606030504020204" pitchFamily="34" charset="0"/>
              </a:rPr>
              <a:t>01224 26 2141</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426" y="2885256"/>
            <a:ext cx="298060" cy="29806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6256" y="3712836"/>
            <a:ext cx="545646" cy="54564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0580" y="4312488"/>
            <a:ext cx="251095" cy="33311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0184" y="3365499"/>
            <a:ext cx="364543" cy="364543"/>
          </a:xfrm>
          <a:prstGeom prst="rect">
            <a:avLst/>
          </a:prstGeom>
        </p:spPr>
      </p:pic>
    </p:spTree>
    <p:custDataLst>
      <p:tags r:id="rId1"/>
    </p:custDataLst>
    <p:extLst>
      <p:ext uri="{BB962C8B-B14F-4D97-AF65-F5344CB8AC3E}">
        <p14:creationId xmlns:p14="http://schemas.microsoft.com/office/powerpoint/2010/main" val="3786832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918" y="0"/>
            <a:ext cx="5925482" cy="5143500"/>
          </a:xfrm>
          <a:prstGeom prst="rect">
            <a:avLst/>
          </a:prstGeom>
        </p:spPr>
      </p:pic>
      <p:cxnSp>
        <p:nvCxnSpPr>
          <p:cNvPr id="6" name="Straight Connector 5"/>
          <p:cNvCxnSpPr/>
          <p:nvPr/>
        </p:nvCxnSpPr>
        <p:spPr>
          <a:xfrm>
            <a:off x="515257" y="805543"/>
            <a:ext cx="1550076" cy="0"/>
          </a:xfrm>
          <a:prstGeom prst="line">
            <a:avLst/>
          </a:prstGeom>
          <a:ln w="76200">
            <a:solidFill>
              <a:srgbClr val="C9325C"/>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1608133" cy="584775"/>
          </a:xfrm>
          <a:prstGeom prst="rect">
            <a:avLst/>
          </a:prstGeom>
          <a:noFill/>
        </p:spPr>
        <p:txBody>
          <a:bodyPr wrap="none" rtlCol="0">
            <a:spAutoFit/>
          </a:bodyPr>
          <a:lstStyle/>
          <a:p>
            <a:r>
              <a:rPr lang="en-GB" sz="3200" dirty="0" err="1" smtClean="0">
                <a:latin typeface="Open Sans Semibold" panose="020B0706030804020204" pitchFamily="34" charset="0"/>
                <a:ea typeface="Open Sans Semibold" panose="020B0706030804020204" pitchFamily="34" charset="0"/>
                <a:cs typeface="Open Sans Semibold" panose="020B0706030804020204" pitchFamily="34" charset="0"/>
              </a:rPr>
              <a:t>ResLife</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3908762"/>
          </a:xfrm>
          <a:prstGeom prst="rect">
            <a:avLst/>
          </a:prstGeom>
          <a:noFill/>
        </p:spPr>
        <p:txBody>
          <a:bodyPr wrap="square" rtlCol="0">
            <a:spAutoFit/>
          </a:bodyPr>
          <a:lstStyle/>
          <a:p>
            <a:r>
              <a:rPr lang="en-GB" dirty="0" smtClean="0">
                <a:latin typeface="Open Sans" panose="020B0606030504020204" pitchFamily="34" charset="0"/>
                <a:ea typeface="Open Sans" panose="020B0606030504020204" pitchFamily="34" charset="0"/>
                <a:cs typeface="Open Sans" panose="020B0606030504020204" pitchFamily="34" charset="0"/>
              </a:rPr>
              <a:t>We provide:</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A comprehensive social calendar as well as access to support services. </a:t>
            </a:r>
            <a:endParaRPr lang="en-GB" sz="1200" dirty="0" smtClean="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Out-of-hours cover is provided at most sites for emergencies</a:t>
            </a:r>
            <a:r>
              <a:rPr lang="en-GB" sz="1200" dirty="0" smtClean="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A dedicated team of full-time student welfare &amp; advice professionals.</a:t>
            </a:r>
          </a:p>
          <a:p>
            <a:r>
              <a:rPr lang="en-GB" sz="12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Support for students even after they have moved out of </a:t>
            </a:r>
            <a:r>
              <a:rPr lang="en-GB" sz="1200" dirty="0" err="1">
                <a:latin typeface="Open Sans" panose="020B0606030504020204" pitchFamily="34" charset="0"/>
                <a:ea typeface="Open Sans" panose="020B0606030504020204" pitchFamily="34" charset="0"/>
                <a:cs typeface="Open Sans" panose="020B0606030504020204" pitchFamily="34" charset="0"/>
              </a:rPr>
              <a:t>RGU's</a:t>
            </a:r>
            <a:r>
              <a:rPr lang="en-GB" sz="1200" dirty="0">
                <a:latin typeface="Open Sans" panose="020B0606030504020204" pitchFamily="34" charset="0"/>
                <a:ea typeface="Open Sans" panose="020B0606030504020204" pitchFamily="34" charset="0"/>
                <a:cs typeface="Open Sans" panose="020B0606030504020204" pitchFamily="34" charset="0"/>
              </a:rPr>
              <a:t> accommodation.</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latin typeface="Open Sans" panose="020B0606030504020204" pitchFamily="34" charset="0"/>
                <a:ea typeface="Open Sans" panose="020B0606030504020204" pitchFamily="34" charset="0"/>
                <a:cs typeface="Open Sans" panose="020B0606030504020204" pitchFamily="34" charset="0"/>
              </a:rPr>
              <a:t>Advice on all aspects of living experience, including the private rented sector.</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5" name="TextBox 4"/>
          <p:cNvSpPr txBox="1"/>
          <p:nvPr/>
        </p:nvSpPr>
        <p:spPr>
          <a:xfrm>
            <a:off x="5500914" y="1763486"/>
            <a:ext cx="413896" cy="307777"/>
          </a:xfrm>
          <a:prstGeom prst="rect">
            <a:avLst/>
          </a:prstGeom>
          <a:noFill/>
        </p:spPr>
        <p:txBody>
          <a:bodyPr wrap="none" rtlCol="0">
            <a:spAutoFit/>
          </a:bodyPr>
          <a:lstStyle/>
          <a:p>
            <a:r>
              <a:rPr lang="en-GB" dirty="0" smtClean="0"/>
              <a:t>pic</a:t>
            </a:r>
            <a:endParaRPr lang="en-GB"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6222" y="604684"/>
            <a:ext cx="5021825" cy="3766369"/>
          </a:xfrm>
          <a:prstGeom prst="rect">
            <a:avLst/>
          </a:prstGeom>
        </p:spPr>
      </p:pic>
    </p:spTree>
    <p:custDataLst>
      <p:tags r:id="rId1"/>
    </p:custDataLst>
    <p:extLst>
      <p:ext uri="{BB962C8B-B14F-4D97-AF65-F5344CB8AC3E}">
        <p14:creationId xmlns:p14="http://schemas.microsoft.com/office/powerpoint/2010/main" val="3883699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487" y="-88491"/>
            <a:ext cx="5686567" cy="5143500"/>
          </a:xfrm>
          <a:prstGeom prst="rect">
            <a:avLst/>
          </a:prstGeom>
        </p:spPr>
      </p:pic>
      <p:cxnSp>
        <p:nvCxnSpPr>
          <p:cNvPr id="6" name="Straight Connector 5"/>
          <p:cNvCxnSpPr/>
          <p:nvPr/>
        </p:nvCxnSpPr>
        <p:spPr>
          <a:xfrm>
            <a:off x="515257" y="805543"/>
            <a:ext cx="2293869" cy="0"/>
          </a:xfrm>
          <a:prstGeom prst="line">
            <a:avLst/>
          </a:prstGeom>
          <a:ln w="76200">
            <a:solidFill>
              <a:srgbClr val="E94867"/>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2351926" cy="584775"/>
          </a:xfrm>
          <a:prstGeom prst="rect">
            <a:avLst/>
          </a:prstGeom>
          <a:noFill/>
        </p:spPr>
        <p:txBody>
          <a:bodyPr wrap="none" rtlCol="0">
            <a:spAutoFit/>
          </a:bodyPr>
          <a:lstStyle/>
          <a:p>
            <a:r>
              <a:rPr lang="en-GB" sz="3200" dirty="0" smtClean="0">
                <a:latin typeface="Open Sans Semibold" panose="020B0706030804020204" pitchFamily="34" charset="0"/>
                <a:ea typeface="Open Sans Semibold" panose="020B0706030804020204" pitchFamily="34" charset="0"/>
                <a:cs typeface="Open Sans Semibold" panose="020B0706030804020204" pitchFamily="34" charset="0"/>
              </a:rPr>
              <a:t>Chaplaincy</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3200876"/>
          </a:xfrm>
          <a:prstGeom prst="rect">
            <a:avLst/>
          </a:prstGeom>
          <a:noFill/>
        </p:spPr>
        <p:txBody>
          <a:bodyPr wrap="square" rtlCol="0">
            <a:spAutoFit/>
          </a:bodyPr>
          <a:lstStyle/>
          <a:p>
            <a:pPr>
              <a:lnSpc>
                <a:spcPct val="150000"/>
              </a:lnSpc>
            </a:pPr>
            <a:r>
              <a:rPr lang="en-GB" sz="1200" dirty="0">
                <a:latin typeface="Open Sans" panose="020B0606030504020204" pitchFamily="34" charset="0"/>
                <a:ea typeface="Open Sans" panose="020B0606030504020204" pitchFamily="34" charset="0"/>
                <a:cs typeface="Open Sans" panose="020B0606030504020204" pitchFamily="34" charset="0"/>
              </a:rPr>
              <a:t>From providing a listening ear for students and staff to  assisting people with life event, conducting Baptism, Wedding or Funeral - </a:t>
            </a:r>
          </a:p>
          <a:p>
            <a:pPr>
              <a:lnSpc>
                <a:spcPct val="150000"/>
              </a:lnSpc>
            </a:pPr>
            <a:r>
              <a:rPr lang="en-GB" sz="1200" dirty="0">
                <a:latin typeface="Open Sans" panose="020B0606030504020204" pitchFamily="34" charset="0"/>
                <a:ea typeface="Open Sans" panose="020B0606030504020204" pitchFamily="34" charset="0"/>
                <a:cs typeface="Open Sans" panose="020B0606030504020204" pitchFamily="34" charset="0"/>
              </a:rPr>
              <a:t/>
            </a:r>
            <a:br>
              <a:rPr lang="en-GB" sz="1200" dirty="0">
                <a:latin typeface="Open Sans" panose="020B0606030504020204" pitchFamily="34" charset="0"/>
                <a:ea typeface="Open Sans" panose="020B0606030504020204" pitchFamily="34" charset="0"/>
                <a:cs typeface="Open Sans" panose="020B0606030504020204" pitchFamily="34" charset="0"/>
              </a:rPr>
            </a:br>
            <a:r>
              <a:rPr lang="en-GB" sz="1200" dirty="0">
                <a:latin typeface="Open Sans" panose="020B0606030504020204" pitchFamily="34" charset="0"/>
                <a:ea typeface="Open Sans" panose="020B0606030504020204" pitchFamily="34" charset="0"/>
                <a:cs typeface="Open Sans" panose="020B0606030504020204" pitchFamily="34" charset="0"/>
              </a:rPr>
              <a:t>The chaplaincy service is available for people of all faiths and none</a:t>
            </a:r>
            <a:r>
              <a:rPr lang="en-GB" sz="1200" dirty="0" smtClean="0">
                <a:latin typeface="Open Sans" panose="020B0606030504020204" pitchFamily="34" charset="0"/>
                <a:ea typeface="Open Sans" panose="020B0606030504020204" pitchFamily="34" charset="0"/>
                <a:cs typeface="Open Sans" panose="020B0606030504020204" pitchFamily="34" charset="0"/>
              </a:rPr>
              <a:t>.</a:t>
            </a:r>
          </a:p>
          <a:p>
            <a:pPr>
              <a:lnSpc>
                <a:spcPct val="150000"/>
              </a:lnSpc>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200" dirty="0">
                <a:latin typeface="Open Sans" panose="020B0606030504020204" pitchFamily="34" charset="0"/>
                <a:ea typeface="Open Sans" panose="020B0606030504020204" pitchFamily="34" charset="0"/>
                <a:cs typeface="Open Sans" panose="020B0606030504020204" pitchFamily="34" charset="0"/>
              </a:rPr>
              <a:t>We have a dedicated prayer facility for members of the </a:t>
            </a:r>
            <a:r>
              <a:rPr lang="en-GB" sz="1200" dirty="0" err="1">
                <a:latin typeface="Open Sans" panose="020B0606030504020204" pitchFamily="34" charset="0"/>
                <a:ea typeface="Open Sans" panose="020B0606030504020204" pitchFamily="34" charset="0"/>
                <a:cs typeface="Open Sans" panose="020B0606030504020204" pitchFamily="34" charset="0"/>
              </a:rPr>
              <a:t>RGU</a:t>
            </a:r>
            <a:r>
              <a:rPr lang="en-GB" sz="1200" dirty="0">
                <a:latin typeface="Open Sans" panose="020B0606030504020204" pitchFamily="34" charset="0"/>
                <a:ea typeface="Open Sans" panose="020B0606030504020204" pitchFamily="34" charset="0"/>
                <a:cs typeface="Open Sans" panose="020B0606030504020204" pitchFamily="34" charset="0"/>
              </a:rPr>
              <a:t> Community at </a:t>
            </a:r>
            <a:r>
              <a:rPr lang="en-GB" sz="1200" dirty="0" err="1">
                <a:latin typeface="Open Sans" panose="020B0606030504020204" pitchFamily="34" charset="0"/>
                <a:ea typeface="Open Sans" panose="020B0606030504020204" pitchFamily="34" charset="0"/>
                <a:cs typeface="Open Sans" panose="020B0606030504020204" pitchFamily="34" charset="0"/>
              </a:rPr>
              <a:t>Kaim</a:t>
            </a:r>
            <a:r>
              <a:rPr lang="en-GB" sz="1200" dirty="0">
                <a:latin typeface="Open Sans" panose="020B0606030504020204" pitchFamily="34" charset="0"/>
                <a:ea typeface="Open Sans" panose="020B0606030504020204" pitchFamily="34" charset="0"/>
                <a:cs typeface="Open Sans" panose="020B0606030504020204" pitchFamily="34" charset="0"/>
              </a:rPr>
              <a:t> Cottage.</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999" y="435077"/>
            <a:ext cx="3765712" cy="2510474"/>
          </a:xfrm>
          <a:prstGeom prst="rect">
            <a:avLst/>
          </a:prstGeom>
        </p:spPr>
      </p:pic>
      <p:sp>
        <p:nvSpPr>
          <p:cNvPr id="11" name="Rectangle 10"/>
          <p:cNvSpPr/>
          <p:nvPr/>
        </p:nvSpPr>
        <p:spPr>
          <a:xfrm>
            <a:off x="4826000" y="3119284"/>
            <a:ext cx="2385961" cy="1670430"/>
          </a:xfrm>
          <a:prstGeom prst="rect">
            <a:avLst/>
          </a:prstGeom>
          <a:solidFill>
            <a:schemeClr val="bg1"/>
          </a:solidFill>
          <a:ln w="19050">
            <a:solidFill>
              <a:srgbClr val="E94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636399" y="3400883"/>
            <a:ext cx="1473480" cy="1169551"/>
          </a:xfrm>
          <a:prstGeom prst="rect">
            <a:avLst/>
          </a:prstGeom>
          <a:noFill/>
        </p:spPr>
        <p:txBody>
          <a:bodyPr wrap="none" rtlCol="0">
            <a:spAutoFit/>
          </a:bodyPr>
          <a:lstStyle/>
          <a:p>
            <a:r>
              <a:rPr lang="en-GB" sz="1000" dirty="0" err="1" smtClean="0">
                <a:latin typeface="Open Sans" panose="020B0606030504020204" pitchFamily="34" charset="0"/>
                <a:ea typeface="Open Sans" panose="020B0606030504020204" pitchFamily="34" charset="0"/>
                <a:cs typeface="Open Sans" panose="020B0606030504020204" pitchFamily="34" charset="0"/>
              </a:rPr>
              <a:t>Kaim</a:t>
            </a:r>
            <a:r>
              <a:rPr lang="en-GB" sz="1000" dirty="0" smtClean="0">
                <a:latin typeface="Open Sans" panose="020B0606030504020204" pitchFamily="34" charset="0"/>
                <a:ea typeface="Open Sans" panose="020B0606030504020204" pitchFamily="34" charset="0"/>
                <a:cs typeface="Open Sans" panose="020B0606030504020204" pitchFamily="34" charset="0"/>
              </a:rPr>
              <a:t> Cottage</a:t>
            </a:r>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fr-FR" sz="1000" dirty="0" smtClean="0">
              <a:latin typeface="Open Sans" panose="020B0606030504020204" pitchFamily="34" charset="0"/>
              <a:ea typeface="Open Sans" panose="020B0606030504020204" pitchFamily="34" charset="0"/>
              <a:cs typeface="Open Sans" panose="020B0606030504020204" pitchFamily="34" charset="0"/>
            </a:endParaRPr>
          </a:p>
          <a:p>
            <a:endParaRPr lang="fr-FR" sz="1000" dirty="0" smtClean="0">
              <a:latin typeface="Open Sans" panose="020B0606030504020204" pitchFamily="34" charset="0"/>
              <a:ea typeface="Open Sans" panose="020B0606030504020204" pitchFamily="34" charset="0"/>
              <a:cs typeface="Open Sans" panose="020B0606030504020204" pitchFamily="34" charset="0"/>
            </a:endParaRPr>
          </a:p>
          <a:p>
            <a:r>
              <a:rPr lang="en-GB" sz="1000" dirty="0">
                <a:latin typeface="Open Sans" panose="020B0606030504020204" pitchFamily="34" charset="0"/>
                <a:ea typeface="Open Sans" panose="020B0606030504020204" pitchFamily="34" charset="0"/>
                <a:cs typeface="Open Sans" panose="020B0606030504020204" pitchFamily="34" charset="0"/>
              </a:rPr>
              <a:t>chaplaincy@rgu.ac.uk</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r>
              <a:rPr lang="en-GB" sz="1000" dirty="0">
                <a:latin typeface="Open Sans" panose="020B0606030504020204" pitchFamily="34" charset="0"/>
                <a:ea typeface="Open Sans" panose="020B0606030504020204" pitchFamily="34" charset="0"/>
                <a:cs typeface="Open Sans" panose="020B0606030504020204" pitchFamily="34" charset="0"/>
              </a:rPr>
              <a:t>01224 640119</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4426" y="3348628"/>
            <a:ext cx="298060" cy="29806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6256" y="3712836"/>
            <a:ext cx="545646" cy="545646"/>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0580" y="4312488"/>
            <a:ext cx="251095" cy="333119"/>
          </a:xfrm>
          <a:prstGeom prst="rect">
            <a:avLst/>
          </a:prstGeom>
        </p:spPr>
      </p:pic>
    </p:spTree>
    <p:custDataLst>
      <p:tags r:id="rId1"/>
    </p:custDataLst>
    <p:extLst>
      <p:ext uri="{BB962C8B-B14F-4D97-AF65-F5344CB8AC3E}">
        <p14:creationId xmlns:p14="http://schemas.microsoft.com/office/powerpoint/2010/main" val="3658013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769" y="-338400"/>
            <a:ext cx="6598461" cy="5143500"/>
          </a:xfrm>
          <a:prstGeom prst="rect">
            <a:avLst/>
          </a:prstGeom>
        </p:spPr>
      </p:pic>
      <p:cxnSp>
        <p:nvCxnSpPr>
          <p:cNvPr id="8" name="Straight Connector 7"/>
          <p:cNvCxnSpPr/>
          <p:nvPr/>
        </p:nvCxnSpPr>
        <p:spPr>
          <a:xfrm>
            <a:off x="141866" y="4621543"/>
            <a:ext cx="4746934" cy="0"/>
          </a:xfrm>
          <a:prstGeom prst="line">
            <a:avLst/>
          </a:prstGeom>
          <a:ln w="76200">
            <a:solidFill>
              <a:srgbClr val="DCD1D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41866" y="4180441"/>
            <a:ext cx="4669868" cy="800219"/>
          </a:xfrm>
          <a:prstGeom prst="rect">
            <a:avLst/>
          </a:prstGeom>
          <a:noFill/>
        </p:spPr>
        <p:txBody>
          <a:bodyPr wrap="none" rtlCol="0">
            <a:spAutoFit/>
          </a:bodyPr>
          <a:lstStyle/>
          <a:p>
            <a:r>
              <a:rPr lang="en" sz="3200" dirty="0">
                <a:latin typeface="Open Sans Semibold" panose="020B0706030804020204" pitchFamily="34" charset="0"/>
                <a:ea typeface="Open Sans Semibold" panose="020B0706030804020204" pitchFamily="34" charset="0"/>
                <a:cs typeface="Open Sans Semibold" panose="020B0706030804020204" pitchFamily="34" charset="0"/>
              </a:rPr>
              <a:t>StudentLife@rgu.ac.uk</a:t>
            </a:r>
          </a:p>
          <a:p>
            <a:endParaRPr lang="en-GB" dirty="0">
              <a:solidFill>
                <a:schemeClr val="tx1"/>
              </a:solidFill>
            </a:endParaRPr>
          </a:p>
        </p:txBody>
      </p:sp>
    </p:spTree>
    <p:custDataLst>
      <p:tags r:id="rId1"/>
    </p:custDataLst>
    <p:extLst>
      <p:ext uri="{BB962C8B-B14F-4D97-AF65-F5344CB8AC3E}">
        <p14:creationId xmlns:p14="http://schemas.microsoft.com/office/powerpoint/2010/main" val="570078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26127" y="0"/>
            <a:ext cx="5457006" cy="5457006"/>
          </a:xfrm>
          <a:prstGeom prst="rect">
            <a:avLst/>
          </a:prstGeom>
        </p:spPr>
      </p:pic>
      <p:cxnSp>
        <p:nvCxnSpPr>
          <p:cNvPr id="6" name="Straight Connector 5"/>
          <p:cNvCxnSpPr/>
          <p:nvPr/>
        </p:nvCxnSpPr>
        <p:spPr>
          <a:xfrm>
            <a:off x="515257" y="805543"/>
            <a:ext cx="3418114" cy="0"/>
          </a:xfrm>
          <a:prstGeom prst="line">
            <a:avLst/>
          </a:prstGeom>
          <a:ln w="76200">
            <a:solidFill>
              <a:srgbClr val="F4C44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57" y="1378129"/>
            <a:ext cx="3418114" cy="2642886"/>
          </a:xfrm>
          <a:prstGeom prst="rect">
            <a:avLst/>
          </a:prstGeom>
        </p:spPr>
      </p:pic>
    </p:spTree>
    <p:custDataLst>
      <p:tags r:id="rId1"/>
    </p:custDataLst>
    <p:extLst>
      <p:ext uri="{BB962C8B-B14F-4D97-AF65-F5344CB8AC3E}">
        <p14:creationId xmlns:p14="http://schemas.microsoft.com/office/powerpoint/2010/main" val="2064285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153" y="0"/>
            <a:ext cx="5143500" cy="5143500"/>
          </a:xfrm>
          <a:prstGeom prst="rect">
            <a:avLst/>
          </a:prstGeom>
        </p:spPr>
      </p:pic>
      <p:cxnSp>
        <p:nvCxnSpPr>
          <p:cNvPr id="6" name="Straight Connector 5"/>
          <p:cNvCxnSpPr/>
          <p:nvPr/>
        </p:nvCxnSpPr>
        <p:spPr>
          <a:xfrm>
            <a:off x="515257" y="805543"/>
            <a:ext cx="3863209" cy="0"/>
          </a:xfrm>
          <a:prstGeom prst="line">
            <a:avLst/>
          </a:prstGeom>
          <a:ln w="76200">
            <a:solidFill>
              <a:srgbClr val="E28C2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3921266" cy="584775"/>
          </a:xfrm>
          <a:prstGeom prst="rect">
            <a:avLst/>
          </a:prstGeom>
          <a:noFill/>
        </p:spPr>
        <p:txBody>
          <a:bodyPr wrap="none" rtlCol="0">
            <a:spAutoFit/>
          </a:bodyPr>
          <a:lstStyle/>
          <a:p>
            <a:r>
              <a:rPr lang="en-GB" sz="3200" dirty="0" smtClean="0">
                <a:latin typeface="Open Sans Semibold" panose="020B0706030804020204" pitchFamily="34" charset="0"/>
                <a:ea typeface="Open Sans Semibold" panose="020B0706030804020204" pitchFamily="34" charset="0"/>
                <a:cs typeface="Open Sans Semibold" panose="020B0706030804020204" pitchFamily="34" charset="0"/>
              </a:rPr>
              <a:t>Student Help Point</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3200876"/>
          </a:xfrm>
          <a:prstGeom prst="rect">
            <a:avLst/>
          </a:prstGeom>
          <a:noFill/>
        </p:spPr>
        <p:txBody>
          <a:bodyPr wrap="square" rtlCol="0">
            <a:spAutoFit/>
          </a:bodyPr>
          <a:lstStyle/>
          <a:p>
            <a:r>
              <a:rPr lang="en-GB" dirty="0" smtClean="0">
                <a:latin typeface="Open Sans" panose="020B0606030504020204" pitchFamily="34" charset="0"/>
                <a:ea typeface="Open Sans" panose="020B0606030504020204" pitchFamily="34" charset="0"/>
                <a:cs typeface="Open Sans" panose="020B0606030504020204" pitchFamily="34" charset="0"/>
              </a:rPr>
              <a:t>The Student Help Point is the gateway to Student Life:</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Accommodation </a:t>
            </a: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Queries </a:t>
            </a: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Fees &amp; finances </a:t>
            </a: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Registration</a:t>
            </a: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 Issues</a:t>
            </a: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Documents &amp; ID </a:t>
            </a: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Study </a:t>
            </a: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Skills &amp; Counselling Appointments</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11" name="Rectangle 10"/>
          <p:cNvSpPr/>
          <p:nvPr/>
        </p:nvSpPr>
        <p:spPr>
          <a:xfrm>
            <a:off x="4826000" y="1143001"/>
            <a:ext cx="3222171" cy="3646714"/>
          </a:xfrm>
          <a:prstGeom prst="rect">
            <a:avLst/>
          </a:prstGeom>
          <a:solidFill>
            <a:schemeClr val="bg1"/>
          </a:solidFill>
          <a:ln w="19050">
            <a:solidFill>
              <a:srgbClr val="E28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687398" y="1305672"/>
            <a:ext cx="2140330" cy="3385542"/>
          </a:xfrm>
          <a:prstGeom prst="rect">
            <a:avLst/>
          </a:prstGeom>
          <a:noFill/>
        </p:spPr>
        <p:txBody>
          <a:bodyPr wrap="none" rtlCol="0">
            <a:spAutoFit/>
          </a:bodyPr>
          <a:lstStyle/>
          <a:p>
            <a:r>
              <a:rPr lang="en-GB" sz="1000" dirty="0" err="1" smtClean="0">
                <a:latin typeface="Open Sans" panose="020B0606030504020204" pitchFamily="34" charset="0"/>
                <a:ea typeface="Open Sans" panose="020B0606030504020204" pitchFamily="34" charset="0"/>
                <a:cs typeface="Open Sans" panose="020B0606030504020204" pitchFamily="34" charset="0"/>
              </a:rPr>
              <a:t>Ishbel</a:t>
            </a:r>
            <a:r>
              <a:rPr lang="en-GB" sz="1000" dirty="0" smtClean="0">
                <a:latin typeface="Open Sans" panose="020B0606030504020204" pitchFamily="34" charset="0"/>
                <a:ea typeface="Open Sans" panose="020B0606030504020204" pitchFamily="34" charset="0"/>
                <a:cs typeface="Open Sans" panose="020B0606030504020204" pitchFamily="34" charset="0"/>
              </a:rPr>
              <a:t> Gordon </a:t>
            </a:r>
            <a:r>
              <a:rPr lang="en-GB" sz="1000" dirty="0">
                <a:latin typeface="Open Sans" panose="020B0606030504020204" pitchFamily="34" charset="0"/>
                <a:ea typeface="Open Sans" panose="020B0606030504020204" pitchFamily="34" charset="0"/>
                <a:cs typeface="Open Sans" panose="020B0606030504020204" pitchFamily="34" charset="0"/>
              </a:rPr>
              <a:t>Building</a:t>
            </a:r>
          </a:p>
          <a:p>
            <a:r>
              <a:rPr lang="en-GB" sz="1000" dirty="0" smtClean="0">
                <a:latin typeface="Open Sans" panose="020B0606030504020204" pitchFamily="34" charset="0"/>
                <a:ea typeface="Open Sans" panose="020B0606030504020204" pitchFamily="34" charset="0"/>
                <a:cs typeface="Open Sans" panose="020B0606030504020204" pitchFamily="34" charset="0"/>
              </a:rPr>
              <a:t>Level </a:t>
            </a:r>
            <a:r>
              <a:rPr lang="en-GB" sz="1000" dirty="0">
                <a:latin typeface="Open Sans" panose="020B0606030504020204" pitchFamily="34" charset="0"/>
                <a:ea typeface="Open Sans" panose="020B0606030504020204" pitchFamily="34" charset="0"/>
                <a:cs typeface="Open Sans" panose="020B0606030504020204" pitchFamily="34" charset="0"/>
              </a:rPr>
              <a:t>3 </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r>
              <a:rPr lang="en-GB" sz="1000" dirty="0" smtClean="0">
                <a:latin typeface="Open Sans" panose="020B0606030504020204" pitchFamily="34" charset="0"/>
                <a:ea typeface="Open Sans" panose="020B0606030504020204" pitchFamily="34" charset="0"/>
                <a:cs typeface="Open Sans" panose="020B0606030504020204" pitchFamily="34" charset="0"/>
                <a:hlinkClick r:id="rId5"/>
              </a:rPr>
              <a:t>www.rgu.ac.uk/studenthelppoint</a:t>
            </a:r>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r>
              <a:rPr lang="en-GB" sz="1000" dirty="0" smtClean="0">
                <a:latin typeface="Open Sans" panose="020B0606030504020204" pitchFamily="34" charset="0"/>
                <a:ea typeface="Open Sans" panose="020B0606030504020204" pitchFamily="34" charset="0"/>
                <a:cs typeface="Open Sans" panose="020B0606030504020204" pitchFamily="34" charset="0"/>
              </a:rPr>
              <a:t>@</a:t>
            </a:r>
            <a:r>
              <a:rPr lang="en-GB" sz="1000" dirty="0" err="1" smtClean="0">
                <a:latin typeface="Open Sans" panose="020B0606030504020204" pitchFamily="34" charset="0"/>
                <a:ea typeface="Open Sans" panose="020B0606030504020204" pitchFamily="34" charset="0"/>
                <a:cs typeface="Open Sans" panose="020B0606030504020204" pitchFamily="34" charset="0"/>
              </a:rPr>
              <a:t>RGUHelppoint</a:t>
            </a:r>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r>
              <a:rPr lang="en-GB" sz="1000" dirty="0" smtClean="0">
                <a:latin typeface="Open Sans" panose="020B0606030504020204" pitchFamily="34" charset="0"/>
                <a:ea typeface="Open Sans" panose="020B0606030504020204" pitchFamily="34" charset="0"/>
                <a:cs typeface="Open Sans" panose="020B0606030504020204" pitchFamily="34" charset="0"/>
              </a:rPr>
              <a:t>studenthelppoint@rgu.ac.uk</a:t>
            </a:r>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r>
              <a:rPr lang="en-GB" sz="1000" dirty="0" smtClean="0">
                <a:latin typeface="Open Sans" panose="020B0606030504020204" pitchFamily="34" charset="0"/>
                <a:ea typeface="Open Sans" panose="020B0606030504020204" pitchFamily="34" charset="0"/>
                <a:cs typeface="Open Sans" panose="020B0606030504020204" pitchFamily="34" charset="0"/>
              </a:rPr>
              <a:t>01224  </a:t>
            </a:r>
            <a:r>
              <a:rPr lang="en-GB" sz="1000" dirty="0">
                <a:latin typeface="Open Sans" panose="020B0606030504020204" pitchFamily="34" charset="0"/>
                <a:ea typeface="Open Sans" panose="020B0606030504020204" pitchFamily="34" charset="0"/>
                <a:cs typeface="Open Sans" panose="020B0606030504020204" pitchFamily="34" charset="0"/>
              </a:rPr>
              <a:t>262182 </a:t>
            </a:r>
          </a:p>
          <a:p>
            <a:r>
              <a:rPr lang="en-GB" sz="1000" dirty="0" smtClean="0">
                <a:latin typeface="Open Sans" panose="020B0606030504020204" pitchFamily="34" charset="0"/>
                <a:ea typeface="Open Sans" panose="020B0606030504020204" pitchFamily="34" charset="0"/>
                <a:cs typeface="Open Sans" panose="020B0606030504020204" pitchFamily="34" charset="0"/>
              </a:rPr>
              <a:t>01224  </a:t>
            </a:r>
            <a:r>
              <a:rPr lang="en-GB" sz="1000" dirty="0">
                <a:latin typeface="Open Sans" panose="020B0606030504020204" pitchFamily="34" charset="0"/>
                <a:ea typeface="Open Sans" panose="020B0606030504020204" pitchFamily="34" charset="0"/>
                <a:cs typeface="Open Sans" panose="020B0606030504020204" pitchFamily="34" charset="0"/>
              </a:rPr>
              <a:t>263660</a:t>
            </a:r>
          </a:p>
          <a:p>
            <a:endParaRPr lang="en-GB"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166" y="1371600"/>
            <a:ext cx="298060" cy="29806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3748" y="3470436"/>
            <a:ext cx="545646" cy="545646"/>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7703" y="4138913"/>
            <a:ext cx="251095" cy="3331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4299" y="1878946"/>
            <a:ext cx="364543" cy="364543"/>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0183" y="2431819"/>
            <a:ext cx="458625" cy="45862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3396" y="2467704"/>
            <a:ext cx="358321" cy="358321"/>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0143" y="2825876"/>
            <a:ext cx="298655" cy="298655"/>
          </a:xfrm>
          <a:prstGeom prst="rect">
            <a:avLst/>
          </a:prstGeom>
        </p:spPr>
      </p:pic>
    </p:spTree>
    <p:custDataLst>
      <p:tags r:id="rId1"/>
    </p:custDataLst>
    <p:extLst>
      <p:ext uri="{BB962C8B-B14F-4D97-AF65-F5344CB8AC3E}">
        <p14:creationId xmlns:p14="http://schemas.microsoft.com/office/powerpoint/2010/main" val="3176206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26127" y="0"/>
            <a:ext cx="5457006" cy="5457006"/>
          </a:xfrm>
          <a:prstGeom prst="rect">
            <a:avLst/>
          </a:prstGeom>
        </p:spPr>
      </p:pic>
      <p:cxnSp>
        <p:nvCxnSpPr>
          <p:cNvPr id="6" name="Straight Connector 5"/>
          <p:cNvCxnSpPr/>
          <p:nvPr/>
        </p:nvCxnSpPr>
        <p:spPr>
          <a:xfrm>
            <a:off x="515257" y="805543"/>
            <a:ext cx="3418114" cy="0"/>
          </a:xfrm>
          <a:prstGeom prst="line">
            <a:avLst/>
          </a:prstGeom>
          <a:ln w="76200">
            <a:solidFill>
              <a:srgbClr val="F4C44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3416320" cy="584775"/>
          </a:xfrm>
          <a:prstGeom prst="rect">
            <a:avLst/>
          </a:prstGeom>
          <a:noFill/>
        </p:spPr>
        <p:txBody>
          <a:bodyPr wrap="none" rtlCol="0">
            <a:spAutoFit/>
          </a:bodyPr>
          <a:lstStyle/>
          <a:p>
            <a:r>
              <a:rPr lang="en-GB" sz="3200" dirty="0" smtClean="0">
                <a:latin typeface="Open Sans Semibold" panose="020B0706030804020204" pitchFamily="34" charset="0"/>
                <a:ea typeface="Open Sans Semibold" panose="020B0706030804020204" pitchFamily="34" charset="0"/>
                <a:cs typeface="Open Sans Semibold" panose="020B0706030804020204" pitchFamily="34" charset="0"/>
              </a:rPr>
              <a:t>Inclusion Centre</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3754874"/>
          </a:xfrm>
          <a:prstGeom prst="rect">
            <a:avLst/>
          </a:prstGeom>
          <a:noFill/>
        </p:spPr>
        <p:txBody>
          <a:bodyPr wrap="square" rtlCol="0">
            <a:spAutoFit/>
          </a:bodyPr>
          <a:lstStyle/>
          <a:p>
            <a:r>
              <a:rPr lang="en-GB" dirty="0" smtClean="0">
                <a:latin typeface="Open Sans" panose="020B0606030504020204" pitchFamily="34" charset="0"/>
                <a:ea typeface="Open Sans" panose="020B0606030504020204" pitchFamily="34" charset="0"/>
                <a:cs typeface="Open Sans" panose="020B0606030504020204" pitchFamily="34" charset="0"/>
              </a:rPr>
              <a:t>The Inclusion Centre team are here to support you if you have:</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Long-term health conditions / Sensory impairments </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Physical disabilities </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Mental Health difficulties</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Specific learning difficulties, e.g. dyslexia</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Social &amp; communication disorders, e.g. autism spectrum disorder (</a:t>
            </a:r>
            <a:r>
              <a:rPr lang="en-GB" sz="12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ASD</a:t>
            </a: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Short term injuries </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8" name="Rectangle 7"/>
          <p:cNvSpPr/>
          <p:nvPr/>
        </p:nvSpPr>
        <p:spPr>
          <a:xfrm>
            <a:off x="4850333" y="-424800"/>
            <a:ext cx="5932800" cy="4312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826000" y="2648857"/>
            <a:ext cx="3222171" cy="2140857"/>
          </a:xfrm>
          <a:prstGeom prst="rect">
            <a:avLst/>
          </a:prstGeom>
          <a:solidFill>
            <a:schemeClr val="bg1"/>
          </a:solidFill>
          <a:ln w="19050">
            <a:solidFill>
              <a:srgbClr val="F4C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712128" y="2834070"/>
            <a:ext cx="1635384" cy="2000548"/>
          </a:xfrm>
          <a:prstGeom prst="rect">
            <a:avLst/>
          </a:prstGeom>
          <a:noFill/>
        </p:spPr>
        <p:txBody>
          <a:bodyPr wrap="none" rtlCol="0">
            <a:spAutoFit/>
          </a:bodyPr>
          <a:lstStyle/>
          <a:p>
            <a:r>
              <a:rPr lang="en-GB" sz="1000" dirty="0" err="1" smtClean="0">
                <a:latin typeface="Open Sans" panose="020B0606030504020204" pitchFamily="34" charset="0"/>
                <a:ea typeface="Open Sans" panose="020B0606030504020204" pitchFamily="34" charset="0"/>
                <a:cs typeface="Open Sans" panose="020B0606030504020204" pitchFamily="34" charset="0"/>
              </a:rPr>
              <a:t>Ishbel</a:t>
            </a:r>
            <a:r>
              <a:rPr lang="en-GB" sz="1000" dirty="0" smtClean="0">
                <a:latin typeface="Open Sans" panose="020B0606030504020204" pitchFamily="34" charset="0"/>
                <a:ea typeface="Open Sans" panose="020B0606030504020204" pitchFamily="34" charset="0"/>
                <a:cs typeface="Open Sans" panose="020B0606030504020204" pitchFamily="34" charset="0"/>
              </a:rPr>
              <a:t> Gordon Building</a:t>
            </a:r>
          </a:p>
          <a:p>
            <a:r>
              <a:rPr lang="en-GB" sz="1000" dirty="0" smtClean="0">
                <a:latin typeface="Open Sans" panose="020B0606030504020204" pitchFamily="34" charset="0"/>
                <a:ea typeface="Open Sans" panose="020B0606030504020204" pitchFamily="34" charset="0"/>
                <a:cs typeface="Open Sans" panose="020B0606030504020204" pitchFamily="34" charset="0"/>
              </a:rPr>
              <a:t>Level 3 </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r>
              <a:rPr lang="en-GB" sz="1000" dirty="0">
                <a:latin typeface="Open Sans" panose="020B0606030504020204" pitchFamily="34" charset="0"/>
                <a:ea typeface="Open Sans" panose="020B0606030504020204" pitchFamily="34" charset="0"/>
                <a:cs typeface="Open Sans" panose="020B0606030504020204" pitchFamily="34" charset="0"/>
              </a:rPr>
              <a:t>www.rgu.ac.uk/disability</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smtClean="0">
                <a:latin typeface="Open Sans" panose="020B0606030504020204" pitchFamily="34" charset="0"/>
                <a:ea typeface="Open Sans" panose="020B0606030504020204" pitchFamily="34" charset="0"/>
                <a:cs typeface="Open Sans" panose="020B0606030504020204" pitchFamily="34" charset="0"/>
              </a:rPr>
              <a:t>inclusion@rgu.ac.uk</a:t>
            </a:r>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smtClean="0">
                <a:latin typeface="Open Sans" panose="020B0606030504020204" pitchFamily="34" charset="0"/>
                <a:ea typeface="Open Sans" panose="020B0606030504020204" pitchFamily="34" charset="0"/>
                <a:cs typeface="Open Sans" panose="020B0606030504020204" pitchFamily="34" charset="0"/>
              </a:rPr>
              <a:t>01224 262 103</a:t>
            </a:r>
            <a:endParaRPr lang="en"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426" y="2885256"/>
            <a:ext cx="298060" cy="29806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6256" y="3712836"/>
            <a:ext cx="545646" cy="54564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0580" y="4312488"/>
            <a:ext cx="251095" cy="33311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0184" y="3365499"/>
            <a:ext cx="364543" cy="364543"/>
          </a:xfrm>
          <a:prstGeom prst="rect">
            <a:avLst/>
          </a:prstGeom>
        </p:spPr>
      </p:pic>
    </p:spTree>
    <p:custDataLst>
      <p:tags r:id="rId1"/>
    </p:custDataLst>
    <p:extLst>
      <p:ext uri="{BB962C8B-B14F-4D97-AF65-F5344CB8AC3E}">
        <p14:creationId xmlns:p14="http://schemas.microsoft.com/office/powerpoint/2010/main" val="479806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26127" y="0"/>
            <a:ext cx="5457006" cy="5457006"/>
          </a:xfrm>
          <a:prstGeom prst="rect">
            <a:avLst/>
          </a:prstGeom>
        </p:spPr>
      </p:pic>
      <p:cxnSp>
        <p:nvCxnSpPr>
          <p:cNvPr id="6" name="Straight Connector 5"/>
          <p:cNvCxnSpPr/>
          <p:nvPr/>
        </p:nvCxnSpPr>
        <p:spPr>
          <a:xfrm>
            <a:off x="515257" y="805543"/>
            <a:ext cx="3418114" cy="0"/>
          </a:xfrm>
          <a:prstGeom prst="line">
            <a:avLst/>
          </a:prstGeom>
          <a:ln w="76200">
            <a:solidFill>
              <a:srgbClr val="F4C44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3416320" cy="584775"/>
          </a:xfrm>
          <a:prstGeom prst="rect">
            <a:avLst/>
          </a:prstGeom>
          <a:noFill/>
        </p:spPr>
        <p:txBody>
          <a:bodyPr wrap="none" rtlCol="0">
            <a:spAutoFit/>
          </a:bodyPr>
          <a:lstStyle/>
          <a:p>
            <a:r>
              <a:rPr lang="en-GB" sz="3200" dirty="0" smtClean="0">
                <a:latin typeface="Open Sans Semibold" panose="020B0706030804020204" pitchFamily="34" charset="0"/>
                <a:ea typeface="Open Sans Semibold" panose="020B0706030804020204" pitchFamily="34" charset="0"/>
                <a:cs typeface="Open Sans Semibold" panose="020B0706030804020204" pitchFamily="34" charset="0"/>
              </a:rPr>
              <a:t>Inclusion Centre</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3354765"/>
          </a:xfrm>
          <a:prstGeom prst="rect">
            <a:avLst/>
          </a:prstGeom>
          <a:noFill/>
        </p:spPr>
        <p:txBody>
          <a:bodyPr wrap="square" rtlCol="0">
            <a:spAutoFit/>
          </a:bodyPr>
          <a:lstStyle/>
          <a:p>
            <a:r>
              <a:rPr lang="en-GB" dirty="0" smtClean="0">
                <a:latin typeface="Open Sans" panose="020B0606030504020204" pitchFamily="34" charset="0"/>
                <a:ea typeface="Open Sans" panose="020B0606030504020204" pitchFamily="34" charset="0"/>
                <a:cs typeface="Open Sans" panose="020B0606030504020204" pitchFamily="34" charset="0"/>
              </a:rPr>
              <a:t>We can offer you:</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Teaching &amp; Learning adjustments </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Exam arrangements such as extra time </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Dyslexia screening and evaluation</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In-house assessment of needs</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Guidance on applying for Disabled Students’ Allowance</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Support through external agencies</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5" name="TextBox 4"/>
          <p:cNvSpPr txBox="1"/>
          <p:nvPr/>
        </p:nvSpPr>
        <p:spPr>
          <a:xfrm>
            <a:off x="5500914" y="1763486"/>
            <a:ext cx="413896" cy="307777"/>
          </a:xfrm>
          <a:prstGeom prst="rect">
            <a:avLst/>
          </a:prstGeom>
          <a:noFill/>
        </p:spPr>
        <p:txBody>
          <a:bodyPr wrap="none" rtlCol="0">
            <a:spAutoFit/>
          </a:bodyPr>
          <a:lstStyle/>
          <a:p>
            <a:r>
              <a:rPr lang="en-GB" dirty="0" smtClean="0"/>
              <a:t>pic</a:t>
            </a:r>
            <a:endParaRPr lang="en-GB" dirty="0"/>
          </a:p>
        </p:txBody>
      </p:sp>
      <p:sp>
        <p:nvSpPr>
          <p:cNvPr id="10" name="Rectangle 9"/>
          <p:cNvSpPr/>
          <p:nvPr/>
        </p:nvSpPr>
        <p:spPr>
          <a:xfrm>
            <a:off x="7387200" y="-115200"/>
            <a:ext cx="3096000" cy="174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1599" y="1371600"/>
            <a:ext cx="5015933" cy="2826984"/>
          </a:xfrm>
          <a:prstGeom prst="rect">
            <a:avLst/>
          </a:prstGeom>
        </p:spPr>
      </p:pic>
    </p:spTree>
    <p:custDataLst>
      <p:tags r:id="rId1"/>
    </p:custDataLst>
    <p:extLst>
      <p:ext uri="{BB962C8B-B14F-4D97-AF65-F5344CB8AC3E}">
        <p14:creationId xmlns:p14="http://schemas.microsoft.com/office/powerpoint/2010/main" val="3214677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3310592"/>
            <a:ext cx="5143500" cy="5143500"/>
          </a:xfrm>
          <a:prstGeom prst="rect">
            <a:avLst/>
          </a:prstGeom>
        </p:spPr>
      </p:pic>
      <p:cxnSp>
        <p:nvCxnSpPr>
          <p:cNvPr id="6" name="Straight Connector 5"/>
          <p:cNvCxnSpPr/>
          <p:nvPr/>
        </p:nvCxnSpPr>
        <p:spPr>
          <a:xfrm>
            <a:off x="515257" y="805543"/>
            <a:ext cx="4979470" cy="0"/>
          </a:xfrm>
          <a:prstGeom prst="line">
            <a:avLst/>
          </a:prstGeom>
          <a:ln w="76200">
            <a:solidFill>
              <a:srgbClr val="8DBDB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4953600" cy="584775"/>
          </a:xfrm>
          <a:prstGeom prst="rect">
            <a:avLst/>
          </a:prstGeom>
          <a:noFill/>
        </p:spPr>
        <p:txBody>
          <a:bodyPr wrap="none" rtlCol="0">
            <a:spAutoFit/>
          </a:bodyPr>
          <a:lstStyle/>
          <a:p>
            <a:r>
              <a:rPr lang="en-GB" sz="3200" dirty="0" smtClean="0">
                <a:latin typeface="Open Sans Semibold" panose="020B0706030804020204" pitchFamily="34" charset="0"/>
                <a:ea typeface="Open Sans Semibold" panose="020B0706030804020204" pitchFamily="34" charset="0"/>
                <a:cs typeface="Open Sans Semibold" panose="020B0706030804020204" pitchFamily="34" charset="0"/>
              </a:rPr>
              <a:t>Counselling &amp; Wellbeing</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3877985"/>
          </a:xfrm>
          <a:prstGeom prst="rect">
            <a:avLst/>
          </a:prstGeom>
          <a:noFill/>
        </p:spPr>
        <p:txBody>
          <a:bodyPr wrap="square" rtlCol="0">
            <a:spAutoFit/>
          </a:bodyPr>
          <a:lstStyle/>
          <a:p>
            <a:pPr algn="just">
              <a:lnSpc>
                <a:spcPct val="150000"/>
              </a:lnSpc>
            </a:pPr>
            <a:r>
              <a:rPr lang="en-GB" sz="1200" dirty="0" smtClean="0">
                <a:latin typeface="Open Sans" panose="020B0606030504020204" pitchFamily="34" charset="0"/>
                <a:ea typeface="Open Sans" panose="020B0606030504020204" pitchFamily="34" charset="0"/>
                <a:cs typeface="Open Sans" panose="020B0606030504020204" pitchFamily="34" charset="0"/>
              </a:rPr>
              <a:t>Studying at University is an exciting and rewarding experience. For some it also brings changes which might at times be difficult and stressful. We have counsellors and a Student Wellbeing Advisor who can talk over and support you with issues which may be concerning you. </a:t>
            </a:r>
          </a:p>
          <a:p>
            <a:pPr>
              <a:defRPr/>
            </a:pPr>
            <a:endParaRPr lang="en-GB" sz="1200" dirty="0" smtClean="0">
              <a:latin typeface="Lato Hairline" panose="020F0202020204030203" charset="0"/>
            </a:endParaRPr>
          </a:p>
          <a:p>
            <a:pPr algn="just">
              <a:lnSpc>
                <a:spcPct val="150000"/>
              </a:lnSpc>
              <a:defRPr/>
            </a:pPr>
            <a:r>
              <a:rPr lang="en-GB" sz="1200" dirty="0">
                <a:latin typeface="Open Sans" panose="020B0606030504020204" pitchFamily="34" charset="0"/>
                <a:ea typeface="Open Sans" panose="020B0606030504020204" pitchFamily="34" charset="0"/>
                <a:cs typeface="Open Sans" panose="020B0606030504020204" pitchFamily="34" charset="0"/>
              </a:rPr>
              <a:t>This is a  safe, confidential, one-to-one short-term working alliance with a trained person who can listen with empathy, in a non-judgemental way.</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11" name="Rectangle 10"/>
          <p:cNvSpPr/>
          <p:nvPr/>
        </p:nvSpPr>
        <p:spPr>
          <a:xfrm>
            <a:off x="4826000" y="2648857"/>
            <a:ext cx="3599543" cy="2140857"/>
          </a:xfrm>
          <a:prstGeom prst="rect">
            <a:avLst/>
          </a:prstGeom>
          <a:solidFill>
            <a:schemeClr val="bg1"/>
          </a:solidFill>
          <a:ln w="19050">
            <a:solidFill>
              <a:srgbClr val="8DB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712128" y="2834070"/>
            <a:ext cx="2661306" cy="2000548"/>
          </a:xfrm>
          <a:prstGeom prst="rect">
            <a:avLst/>
          </a:prstGeom>
          <a:noFill/>
        </p:spPr>
        <p:txBody>
          <a:bodyPr wrap="none" rtlCol="0">
            <a:spAutoFit/>
          </a:bodyPr>
          <a:lstStyle/>
          <a:p>
            <a:r>
              <a:rPr lang="en-GB" sz="1000" dirty="0" err="1" smtClean="0">
                <a:latin typeface="Open Sans" panose="020B0606030504020204" pitchFamily="34" charset="0"/>
                <a:ea typeface="Open Sans" panose="020B0606030504020204" pitchFamily="34" charset="0"/>
                <a:cs typeface="Open Sans" panose="020B0606030504020204" pitchFamily="34" charset="0"/>
              </a:rPr>
              <a:t>Ishbel</a:t>
            </a:r>
            <a:r>
              <a:rPr lang="en-GB" sz="1000" dirty="0" smtClean="0">
                <a:latin typeface="Open Sans" panose="020B0606030504020204" pitchFamily="34" charset="0"/>
                <a:ea typeface="Open Sans" panose="020B0606030504020204" pitchFamily="34" charset="0"/>
                <a:cs typeface="Open Sans" panose="020B0606030504020204" pitchFamily="34" charset="0"/>
              </a:rPr>
              <a:t> Gordon Building</a:t>
            </a:r>
          </a:p>
          <a:p>
            <a:r>
              <a:rPr lang="en-GB" sz="1000" dirty="0" smtClean="0">
                <a:latin typeface="Open Sans" panose="020B0606030504020204" pitchFamily="34" charset="0"/>
                <a:ea typeface="Open Sans" panose="020B0606030504020204" pitchFamily="34" charset="0"/>
                <a:cs typeface="Open Sans" panose="020B0606030504020204" pitchFamily="34" charset="0"/>
              </a:rPr>
              <a:t>Level 3 </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a:latin typeface="Open Sans" panose="020B0606030504020204" pitchFamily="34" charset="0"/>
                <a:ea typeface="Open Sans" panose="020B0606030504020204" pitchFamily="34" charset="0"/>
                <a:cs typeface="Open Sans" panose="020B0606030504020204" pitchFamily="34" charset="0"/>
              </a:rPr>
              <a:t>www.rgu.ac.uk/counselling-and-wellbeing</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a:latin typeface="Open Sans" panose="020B0606030504020204" pitchFamily="34" charset="0"/>
                <a:ea typeface="Open Sans" panose="020B0606030504020204" pitchFamily="34" charset="0"/>
                <a:cs typeface="Open Sans" panose="020B0606030504020204" pitchFamily="34" charset="0"/>
              </a:rPr>
              <a:t>counselling@rgu.ac.uk</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smtClean="0">
                <a:latin typeface="Open Sans" panose="020B0606030504020204" pitchFamily="34" charset="0"/>
                <a:ea typeface="Open Sans" panose="020B0606030504020204" pitchFamily="34" charset="0"/>
                <a:cs typeface="Open Sans" panose="020B0606030504020204" pitchFamily="34" charset="0"/>
              </a:rPr>
              <a:t>01224 </a:t>
            </a:r>
            <a:r>
              <a:rPr lang="en-GB" sz="1000" dirty="0">
                <a:latin typeface="Open Sans" panose="020B0606030504020204" pitchFamily="34" charset="0"/>
                <a:ea typeface="Open Sans" panose="020B0606030504020204" pitchFamily="34" charset="0"/>
                <a:cs typeface="Open Sans" panose="020B0606030504020204" pitchFamily="34" charset="0"/>
              </a:rPr>
              <a:t>262 120</a:t>
            </a:r>
            <a:endParaRPr lang="en" sz="10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426" y="2885256"/>
            <a:ext cx="298060" cy="29806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6256" y="3712836"/>
            <a:ext cx="545646" cy="54564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0580" y="4312488"/>
            <a:ext cx="251095" cy="33311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0184" y="3365499"/>
            <a:ext cx="364543" cy="364543"/>
          </a:xfrm>
          <a:prstGeom prst="rect">
            <a:avLst/>
          </a:prstGeom>
        </p:spPr>
      </p:pic>
    </p:spTree>
    <p:custDataLst>
      <p:tags r:id="rId1"/>
    </p:custDataLst>
    <p:extLst>
      <p:ext uri="{BB962C8B-B14F-4D97-AF65-F5344CB8AC3E}">
        <p14:creationId xmlns:p14="http://schemas.microsoft.com/office/powerpoint/2010/main" val="3857764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3310592"/>
            <a:ext cx="5143500" cy="5143500"/>
          </a:xfrm>
          <a:prstGeom prst="rect">
            <a:avLst/>
          </a:prstGeom>
        </p:spPr>
      </p:pic>
      <p:cxnSp>
        <p:nvCxnSpPr>
          <p:cNvPr id="6" name="Straight Connector 5"/>
          <p:cNvCxnSpPr/>
          <p:nvPr/>
        </p:nvCxnSpPr>
        <p:spPr>
          <a:xfrm>
            <a:off x="515257" y="805543"/>
            <a:ext cx="4985657" cy="0"/>
          </a:xfrm>
          <a:prstGeom prst="line">
            <a:avLst/>
          </a:prstGeom>
          <a:ln w="76200">
            <a:solidFill>
              <a:srgbClr val="8DBDB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4953600" cy="584775"/>
          </a:xfrm>
          <a:prstGeom prst="rect">
            <a:avLst/>
          </a:prstGeom>
          <a:noFill/>
        </p:spPr>
        <p:txBody>
          <a:bodyPr wrap="none" rtlCol="0">
            <a:spAutoFit/>
          </a:bodyPr>
          <a:lstStyle/>
          <a:p>
            <a:r>
              <a:rPr lang="en-GB" sz="3200" dirty="0">
                <a:latin typeface="Open Sans Semibold" panose="020B0706030804020204" pitchFamily="34" charset="0"/>
                <a:ea typeface="Open Sans Semibold" panose="020B0706030804020204" pitchFamily="34" charset="0"/>
                <a:cs typeface="Open Sans Semibold" panose="020B0706030804020204" pitchFamily="34" charset="0"/>
              </a:rPr>
              <a:t>Counselling &amp; Wellbeing</a:t>
            </a:r>
          </a:p>
        </p:txBody>
      </p:sp>
      <p:sp>
        <p:nvSpPr>
          <p:cNvPr id="4" name="TextBox 3"/>
          <p:cNvSpPr txBox="1"/>
          <p:nvPr/>
        </p:nvSpPr>
        <p:spPr>
          <a:xfrm>
            <a:off x="515257" y="1371600"/>
            <a:ext cx="3664857" cy="4289636"/>
          </a:xfrm>
          <a:prstGeom prst="rect">
            <a:avLst/>
          </a:prstGeom>
          <a:noFill/>
        </p:spPr>
        <p:txBody>
          <a:bodyPr wrap="square" rtlCol="0">
            <a:spAutoFit/>
          </a:bodyPr>
          <a:lstStyle/>
          <a:p>
            <a:r>
              <a:rPr lang="en-GB" dirty="0" smtClean="0">
                <a:latin typeface="Open Sans" panose="020B0606030504020204" pitchFamily="34" charset="0"/>
                <a:ea typeface="Open Sans" panose="020B0606030504020204" pitchFamily="34" charset="0"/>
                <a:cs typeface="Open Sans" panose="020B0606030504020204" pitchFamily="34" charset="0"/>
              </a:rPr>
              <a:t>We can help with:</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Adjusting to University life</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Living with others</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Fitting in</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Anxiety and depression</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Relationship difficulties</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Coping with change and homesickness</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Exam panic</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Stress</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Self-confidence and low self-esteem</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Substance misuse</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Procrastination</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Bereavement</a:t>
            </a:r>
          </a:p>
          <a:p>
            <a:pPr marL="171450" indent="-171450">
              <a:lnSpc>
                <a:spcPct val="150000"/>
              </a:lnSpc>
              <a:buFont typeface="Arial" panose="020B0604020202020204" pitchFamily="34" charset="0"/>
              <a:buChar char="•"/>
              <a:defRPr/>
            </a:pPr>
            <a:r>
              <a:rPr lang="en-GB"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Self-harm</a:t>
            </a:r>
          </a:p>
          <a:p>
            <a:pPr marL="285750" indent="-285750">
              <a:buFont typeface="Wingdings" panose="05000000000000000000" pitchFamily="2" charset="2"/>
              <a:buChar char="q"/>
            </a:pP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834" y="1371600"/>
            <a:ext cx="4608872" cy="3456654"/>
          </a:xfrm>
          <a:prstGeom prst="rect">
            <a:avLst/>
          </a:prstGeom>
        </p:spPr>
      </p:pic>
    </p:spTree>
    <p:custDataLst>
      <p:tags r:id="rId1"/>
    </p:custDataLst>
    <p:extLst>
      <p:ext uri="{BB962C8B-B14F-4D97-AF65-F5344CB8AC3E}">
        <p14:creationId xmlns:p14="http://schemas.microsoft.com/office/powerpoint/2010/main" val="138998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515257" y="805543"/>
            <a:ext cx="2107921" cy="0"/>
          </a:xfrm>
          <a:prstGeom prst="line">
            <a:avLst/>
          </a:prstGeom>
          <a:ln w="76200">
            <a:solidFill>
              <a:srgbClr val="DCD1D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918" y="0"/>
            <a:ext cx="4744879" cy="5143500"/>
          </a:xfrm>
          <a:prstGeom prst="rect">
            <a:avLst/>
          </a:prstGeom>
        </p:spPr>
      </p:pic>
      <p:sp>
        <p:nvSpPr>
          <p:cNvPr id="3" name="TextBox 2"/>
          <p:cNvSpPr txBox="1"/>
          <p:nvPr/>
        </p:nvSpPr>
        <p:spPr>
          <a:xfrm>
            <a:off x="457200" y="377372"/>
            <a:ext cx="2165978" cy="584775"/>
          </a:xfrm>
          <a:prstGeom prst="rect">
            <a:avLst/>
          </a:prstGeom>
          <a:noFill/>
        </p:spPr>
        <p:txBody>
          <a:bodyPr wrap="none" rtlCol="0">
            <a:spAutoFit/>
          </a:bodyPr>
          <a:lstStyle/>
          <a:p>
            <a:r>
              <a:rPr lang="en-GB" sz="3200" dirty="0" smtClean="0">
                <a:latin typeface="Open Sans Semibold" panose="020B0706030804020204" pitchFamily="34" charset="0"/>
                <a:ea typeface="Open Sans Semibold" panose="020B0706030804020204" pitchFamily="34" charset="0"/>
                <a:cs typeface="Open Sans Semibold" panose="020B0706030804020204" pitchFamily="34" charset="0"/>
              </a:rPr>
              <a:t>Resilience</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2862322"/>
          </a:xfrm>
          <a:prstGeom prst="rect">
            <a:avLst/>
          </a:prstGeom>
          <a:noFill/>
        </p:spPr>
        <p:txBody>
          <a:bodyPr wrap="square" rtlCol="0">
            <a:spAutoFit/>
          </a:bodyPr>
          <a:lstStyle/>
          <a:p>
            <a:pPr algn="just">
              <a:lnSpc>
                <a:spcPct val="150000"/>
              </a:lnSpc>
            </a:pPr>
            <a:r>
              <a:rPr lang="en-GB" sz="1200" dirty="0" smtClean="0">
                <a:latin typeface="Open Sans" panose="020B0606030504020204" pitchFamily="34" charset="0"/>
                <a:ea typeface="Open Sans" panose="020B0606030504020204" pitchFamily="34" charset="0"/>
                <a:cs typeface="Open Sans" panose="020B0606030504020204" pitchFamily="34" charset="0"/>
              </a:rPr>
              <a:t>In 2017 </a:t>
            </a:r>
            <a:r>
              <a:rPr lang="en-GB" sz="1200" dirty="0" err="1" smtClean="0">
                <a:latin typeface="Open Sans" panose="020B0606030504020204" pitchFamily="34" charset="0"/>
                <a:ea typeface="Open Sans" panose="020B0606030504020204" pitchFamily="34" charset="0"/>
                <a:cs typeface="Open Sans" panose="020B0606030504020204" pitchFamily="34" charset="0"/>
              </a:rPr>
              <a:t>RGU</a:t>
            </a:r>
            <a:r>
              <a:rPr lang="en-GB" sz="1200" dirty="0" smtClean="0">
                <a:latin typeface="Open Sans" panose="020B0606030504020204" pitchFamily="34" charset="0"/>
                <a:ea typeface="Open Sans" panose="020B0606030504020204" pitchFamily="34" charset="0"/>
                <a:cs typeface="Open Sans" panose="020B0606030504020204" pitchFamily="34" charset="0"/>
              </a:rPr>
              <a:t> Student Life brought together a small group of staff and students with expertise in mindfulness, cognitive behavioural therapy techniques, sports and physical activities, social media and events management. We have developed a resilience Moodle area and run regular resilience events.</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11" name="Rectangle 10"/>
          <p:cNvSpPr/>
          <p:nvPr/>
        </p:nvSpPr>
        <p:spPr>
          <a:xfrm>
            <a:off x="4826000" y="3106057"/>
            <a:ext cx="3599543" cy="1415143"/>
          </a:xfrm>
          <a:prstGeom prst="rect">
            <a:avLst/>
          </a:prstGeom>
          <a:solidFill>
            <a:schemeClr val="bg1"/>
          </a:solidFill>
          <a:ln w="19050">
            <a:solidFill>
              <a:srgbClr val="DC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712128" y="3291270"/>
            <a:ext cx="2156360" cy="1692771"/>
          </a:xfrm>
          <a:prstGeom prst="rect">
            <a:avLst/>
          </a:prstGeom>
          <a:noFill/>
        </p:spPr>
        <p:txBody>
          <a:bodyPr wrap="none" rtlCol="0">
            <a:spAutoFit/>
          </a:bodyPr>
          <a:lstStyle/>
          <a:p>
            <a:r>
              <a:rPr lang="en-GB" sz="1000" dirty="0" err="1" smtClean="0">
                <a:latin typeface="Open Sans" panose="020B0606030504020204" pitchFamily="34" charset="0"/>
                <a:ea typeface="Open Sans" panose="020B0606030504020204" pitchFamily="34" charset="0"/>
                <a:cs typeface="Open Sans" panose="020B0606030504020204" pitchFamily="34" charset="0"/>
              </a:rPr>
              <a:t>Ishbel</a:t>
            </a:r>
            <a:r>
              <a:rPr lang="en-GB" sz="1000" dirty="0" smtClean="0">
                <a:latin typeface="Open Sans" panose="020B0606030504020204" pitchFamily="34" charset="0"/>
                <a:ea typeface="Open Sans" panose="020B0606030504020204" pitchFamily="34" charset="0"/>
                <a:cs typeface="Open Sans" panose="020B0606030504020204" pitchFamily="34" charset="0"/>
              </a:rPr>
              <a:t> Gordon Building</a:t>
            </a:r>
          </a:p>
          <a:p>
            <a:r>
              <a:rPr lang="en-GB" sz="1000" dirty="0" smtClean="0">
                <a:latin typeface="Open Sans" panose="020B0606030504020204" pitchFamily="34" charset="0"/>
                <a:ea typeface="Open Sans" panose="020B0606030504020204" pitchFamily="34" charset="0"/>
                <a:cs typeface="Open Sans" panose="020B0606030504020204" pitchFamily="34" charset="0"/>
              </a:rPr>
              <a:t>Level 3 </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smtClean="0">
                <a:latin typeface="Open Sans" panose="020B0606030504020204" pitchFamily="34" charset="0"/>
                <a:ea typeface="Open Sans" panose="020B0606030504020204" pitchFamily="34" charset="0"/>
                <a:cs typeface="Open Sans" panose="020B0606030504020204" pitchFamily="34" charset="0"/>
              </a:rPr>
              <a:t>www.rgu.ac.uk/buildingresilience</a:t>
            </a:r>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426" y="3342456"/>
            <a:ext cx="298060" cy="29806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184" y="3822699"/>
            <a:ext cx="364543" cy="36454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999" y="485973"/>
            <a:ext cx="3599543" cy="2460625"/>
          </a:xfrm>
          <a:prstGeom prst="rect">
            <a:avLst/>
          </a:prstGeom>
        </p:spPr>
      </p:pic>
    </p:spTree>
    <p:custDataLst>
      <p:tags r:id="rId1"/>
    </p:custDataLst>
    <p:extLst>
      <p:ext uri="{BB962C8B-B14F-4D97-AF65-F5344CB8AC3E}">
        <p14:creationId xmlns:p14="http://schemas.microsoft.com/office/powerpoint/2010/main" val="1080834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128" y="524178"/>
            <a:ext cx="6598461" cy="5143500"/>
          </a:xfrm>
          <a:prstGeom prst="rect">
            <a:avLst/>
          </a:prstGeom>
        </p:spPr>
      </p:pic>
      <p:cxnSp>
        <p:nvCxnSpPr>
          <p:cNvPr id="6" name="Straight Connector 5"/>
          <p:cNvCxnSpPr/>
          <p:nvPr/>
        </p:nvCxnSpPr>
        <p:spPr>
          <a:xfrm>
            <a:off x="515257" y="805543"/>
            <a:ext cx="3002233" cy="0"/>
          </a:xfrm>
          <a:prstGeom prst="line">
            <a:avLst/>
          </a:prstGeom>
          <a:ln w="76200">
            <a:solidFill>
              <a:srgbClr val="DCD1D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377372"/>
            <a:ext cx="3004349" cy="584775"/>
          </a:xfrm>
          <a:prstGeom prst="rect">
            <a:avLst/>
          </a:prstGeom>
          <a:noFill/>
        </p:spPr>
        <p:txBody>
          <a:bodyPr wrap="none" rtlCol="0">
            <a:spAutoFit/>
          </a:bodyPr>
          <a:lstStyle/>
          <a:p>
            <a:r>
              <a:rPr lang="en-GB" sz="3200" dirty="0" smtClean="0">
                <a:latin typeface="Open Sans Semibold" panose="020B0706030804020204" pitchFamily="34" charset="0"/>
                <a:ea typeface="Open Sans Semibold" panose="020B0706030804020204" pitchFamily="34" charset="0"/>
                <a:cs typeface="Open Sans Semibold" panose="020B0706030804020204" pitchFamily="34" charset="0"/>
              </a:rPr>
              <a:t>Mental Health</a:t>
            </a:r>
            <a:endParaRPr lang="en-GB" sz="3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515257" y="1371600"/>
            <a:ext cx="3664857" cy="3416320"/>
          </a:xfrm>
          <a:prstGeom prst="rect">
            <a:avLst/>
          </a:prstGeom>
          <a:noFill/>
        </p:spPr>
        <p:txBody>
          <a:bodyPr wrap="square" rtlCol="0">
            <a:spAutoFit/>
          </a:bodyPr>
          <a:lstStyle/>
          <a:p>
            <a:pPr>
              <a:lnSpc>
                <a:spcPct val="150000"/>
              </a:lnSpc>
            </a:pPr>
            <a:r>
              <a:rPr lang="en-GB" sz="1200" dirty="0">
                <a:latin typeface="Open Sans" panose="020B0606030504020204" pitchFamily="34" charset="0"/>
                <a:ea typeface="Open Sans" panose="020B0606030504020204" pitchFamily="34" charset="0"/>
                <a:cs typeface="Open Sans" panose="020B0606030504020204" pitchFamily="34" charset="0"/>
              </a:rPr>
              <a:t>RGU strives to create a culture within our community that promotes and supports positive wellbeing in order to create the best possible student experience. </a:t>
            </a:r>
            <a:endParaRPr lang="en-GB" sz="12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200" dirty="0">
                <a:latin typeface="Open Sans" panose="020B0606030504020204" pitchFamily="34" charset="0"/>
                <a:ea typeface="Open Sans" panose="020B0606030504020204" pitchFamily="34" charset="0"/>
                <a:cs typeface="Open Sans" panose="020B0606030504020204" pitchFamily="34" charset="0"/>
              </a:rPr>
              <a:t>The Student Mental Health Agreement outlines the University and Union's commitment to improving the mental wellbeing of all students through activities and initiatives</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pic>
        <p:nvPicPr>
          <p:cNvPr id="8" name="Picture 7"/>
          <p:cNvPicPr>
            <a:picLocks noChangeAspect="1"/>
          </p:cNvPicPr>
          <p:nvPr/>
        </p:nvPicPr>
        <p:blipFill rotWithShape="1">
          <a:blip r:embed="rId5"/>
          <a:srcRect l="22972" t="19369" r="25741" b="11030"/>
          <a:stretch/>
        </p:blipFill>
        <p:spPr>
          <a:xfrm>
            <a:off x="4826000" y="440705"/>
            <a:ext cx="3629891" cy="2770909"/>
          </a:xfrm>
          <a:prstGeom prst="rect">
            <a:avLst/>
          </a:prstGeom>
        </p:spPr>
      </p:pic>
      <p:sp>
        <p:nvSpPr>
          <p:cNvPr id="14" name="Rectangle 13"/>
          <p:cNvSpPr/>
          <p:nvPr/>
        </p:nvSpPr>
        <p:spPr>
          <a:xfrm>
            <a:off x="4826000" y="3454400"/>
            <a:ext cx="3599543" cy="1066800"/>
          </a:xfrm>
          <a:prstGeom prst="rect">
            <a:avLst/>
          </a:prstGeom>
          <a:solidFill>
            <a:schemeClr val="bg1"/>
          </a:solidFill>
          <a:ln w="19050">
            <a:solidFill>
              <a:srgbClr val="DC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5712128" y="3291270"/>
            <a:ext cx="2544286" cy="1538883"/>
          </a:xfrm>
          <a:prstGeom prst="rect">
            <a:avLst/>
          </a:prstGeom>
          <a:noFill/>
        </p:spPr>
        <p:txBody>
          <a:bodyPr wrap="none" rtlCol="0">
            <a:spAutoFit/>
          </a:bodyPr>
          <a:lstStyle/>
          <a:p>
            <a:r>
              <a:rPr lang="en-GB" sz="1000" dirty="0" smtClean="0">
                <a:latin typeface="Open Sans" panose="020B0606030504020204" pitchFamily="34" charset="0"/>
                <a:ea typeface="Open Sans" panose="020B0606030504020204" pitchFamily="34" charset="0"/>
                <a:cs typeface="Open Sans" panose="020B0606030504020204" pitchFamily="34" charset="0"/>
              </a:rPr>
              <a:t> </a:t>
            </a: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smtClean="0">
                <a:latin typeface="Open Sans" panose="020B0606030504020204" pitchFamily="34" charset="0"/>
                <a:ea typeface="Open Sans" panose="020B0606030504020204" pitchFamily="34" charset="0"/>
                <a:cs typeface="Open Sans" panose="020B0606030504020204" pitchFamily="34" charset="0"/>
                <a:hlinkClick r:id="rId6"/>
              </a:rPr>
              <a:t>www.rguunion.co.uk/about/campaigns/</a:t>
            </a:r>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pPr lvl="0"/>
            <a:r>
              <a:rPr lang="en-GB" sz="1000" dirty="0" err="1" smtClean="0">
                <a:latin typeface="Open Sans" panose="020B0606030504020204" pitchFamily="34" charset="0"/>
                <a:ea typeface="Open Sans" panose="020B0606030504020204" pitchFamily="34" charset="0"/>
                <a:cs typeface="Open Sans" panose="020B0606030504020204" pitchFamily="34" charset="0"/>
              </a:rPr>
              <a:t>mentalhealth</a:t>
            </a:r>
            <a:r>
              <a:rPr lang="en-GB" sz="1000" dirty="0">
                <a:latin typeface="Open Sans" panose="020B0606030504020204" pitchFamily="34" charset="0"/>
                <a:ea typeface="Open Sans" panose="020B0606030504020204" pitchFamily="34" charset="0"/>
                <a:cs typeface="Open Sans" panose="020B0606030504020204" pitchFamily="34" charset="0"/>
              </a:rPr>
              <a:t>/</a:t>
            </a:r>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000" dirty="0" smtClean="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0184" y="3822699"/>
            <a:ext cx="364543" cy="364543"/>
          </a:xfrm>
          <a:prstGeom prst="rect">
            <a:avLst/>
          </a:prstGeom>
        </p:spPr>
      </p:pic>
    </p:spTree>
    <p:custDataLst>
      <p:tags r:id="rId1"/>
    </p:custDataLst>
    <p:extLst>
      <p:ext uri="{BB962C8B-B14F-4D97-AF65-F5344CB8AC3E}">
        <p14:creationId xmlns:p14="http://schemas.microsoft.com/office/powerpoint/2010/main" val="28877748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5544</TotalTime>
  <Words>1427</Words>
  <Application>Microsoft Office PowerPoint</Application>
  <PresentationFormat>On-screen Show (16:9)</PresentationFormat>
  <Paragraphs>211</Paragraphs>
  <Slides>13</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Open Sans Semibold</vt:lpstr>
      <vt:lpstr>Courier New</vt:lpstr>
      <vt:lpstr>Open Sans</vt:lpstr>
      <vt:lpstr>Lato Light</vt:lpstr>
      <vt:lpstr>Arial</vt:lpstr>
      <vt:lpstr>Calibri</vt:lpstr>
      <vt:lpstr>Wingdings</vt:lpstr>
      <vt:lpstr>Lato Hairline</vt:lpstr>
      <vt:lpstr>Batang</vt:lpstr>
      <vt:lpstr>Eglamour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Chan (sl)</dc:creator>
  <cp:lastModifiedBy>Annette Davidson (sl)</cp:lastModifiedBy>
  <cp:revision>104</cp:revision>
  <cp:lastPrinted>2019-05-23T13:30:48Z</cp:lastPrinted>
  <dcterms:modified xsi:type="dcterms:W3CDTF">2019-05-23T13:53:30Z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0805C277-A1C9-4F56-99D0-A9945D892A2C</vt:lpwstr>
  </property>
  <property fmtid="{D5CDD505-2E9C-101B-9397-08002B2CF9AE}" pid="3" name="ArticulatePath">
    <vt:lpwstr>SLInduction Presentation 2018</vt:lpwstr>
  </property>
</Properties>
</file>