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73" r:id="rId4"/>
    <p:sldId id="274" r:id="rId5"/>
    <p:sldId id="261" r:id="rId6"/>
    <p:sldId id="262" r:id="rId7"/>
    <p:sldId id="263" r:id="rId8"/>
    <p:sldId id="278" r:id="rId9"/>
    <p:sldId id="264" r:id="rId10"/>
    <p:sldId id="265" r:id="rId11"/>
    <p:sldId id="266" r:id="rId12"/>
    <p:sldId id="267" r:id="rId13"/>
    <p:sldId id="268" r:id="rId14"/>
    <p:sldId id="269" r:id="rId15"/>
    <p:sldId id="270" r:id="rId16"/>
    <p:sldId id="271" r:id="rId17"/>
    <p:sldId id="275" r:id="rId18"/>
    <p:sldId id="276" r:id="rId19"/>
    <p:sldId id="272" r:id="rId20"/>
    <p:sldId id="277" r:id="rId2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3022" autoAdjust="0"/>
  </p:normalViewPr>
  <p:slideViewPr>
    <p:cSldViewPr snapToGrid="0">
      <p:cViewPr varScale="1">
        <p:scale>
          <a:sx n="47" d="100"/>
          <a:sy n="47" d="100"/>
        </p:scale>
        <p:origin x="191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A50CBFE-62E3-4921-B359-4E29B1DDC200}" type="datetimeFigureOut">
              <a:rPr lang="en-GB" smtClean="0"/>
              <a:t>06/12/2018</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64AB0C3-85CE-4E42-876F-5F22CA378E26}" type="slidenum">
              <a:rPr lang="en-GB" smtClean="0"/>
              <a:t>‹#›</a:t>
            </a:fld>
            <a:endParaRPr lang="en-GB"/>
          </a:p>
        </p:txBody>
      </p:sp>
    </p:spTree>
    <p:extLst>
      <p:ext uri="{BB962C8B-B14F-4D97-AF65-F5344CB8AC3E}">
        <p14:creationId xmlns:p14="http://schemas.microsoft.com/office/powerpoint/2010/main" val="87845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4AB0C3-85CE-4E42-876F-5F22CA378E26}" type="slidenum">
              <a:rPr lang="en-GB" smtClean="0"/>
              <a:t>1</a:t>
            </a:fld>
            <a:endParaRPr lang="en-GB"/>
          </a:p>
        </p:txBody>
      </p:sp>
    </p:spTree>
    <p:extLst>
      <p:ext uri="{BB962C8B-B14F-4D97-AF65-F5344CB8AC3E}">
        <p14:creationId xmlns:p14="http://schemas.microsoft.com/office/powerpoint/2010/main" val="1671083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None/>
            </a:pPr>
            <a:r>
              <a:rPr lang="en-GB" altLang="en-US" sz="1100" dirty="0" smtClean="0"/>
              <a:t>KEYWORD NOTES</a:t>
            </a:r>
          </a:p>
          <a:p>
            <a:pPr eaLnBrk="1" hangingPunct="1">
              <a:spcBef>
                <a:spcPct val="0"/>
              </a:spcBef>
              <a:buFont typeface="Wingdings" panose="05000000000000000000" pitchFamily="2" charset="2"/>
              <a:buNone/>
            </a:pPr>
            <a:endParaRPr lang="en-GB" altLang="en-US" sz="1100" dirty="0" smtClean="0"/>
          </a:p>
          <a:p>
            <a:pPr eaLnBrk="1" hangingPunct="1">
              <a:spcBef>
                <a:spcPct val="0"/>
              </a:spcBef>
              <a:buFont typeface="Wingdings" panose="05000000000000000000" pitchFamily="2" charset="2"/>
              <a:buNone/>
            </a:pPr>
            <a:r>
              <a:rPr lang="en-GB" altLang="en-US" sz="1100" dirty="0" smtClean="0"/>
              <a:t>Pros:</a:t>
            </a:r>
          </a:p>
          <a:p>
            <a:pPr marL="342900" indent="-342900" eaLnBrk="1" hangingPunct="1">
              <a:spcBef>
                <a:spcPct val="0"/>
              </a:spcBef>
              <a:buFont typeface="Arial" panose="020B0604020202020204" pitchFamily="34" charset="0"/>
              <a:buChar char="•"/>
            </a:pPr>
            <a:r>
              <a:rPr lang="en-GB" altLang="en-US" sz="1100" dirty="0" smtClean="0"/>
              <a:t>Good for topics where there are clear divisions to the structure of the lecture. For example, if the lecturer clearly outlines the intended structure at the beginning of the lecture you know it will probably lend itself well to this style of note-taking. </a:t>
            </a:r>
          </a:p>
          <a:p>
            <a:pPr marL="342900" indent="-342900" eaLnBrk="1" hangingPunct="1">
              <a:spcBef>
                <a:spcPct val="0"/>
              </a:spcBef>
              <a:buFont typeface="Arial" panose="020B0604020202020204" pitchFamily="34" charset="0"/>
              <a:buChar char="•"/>
            </a:pPr>
            <a:r>
              <a:rPr lang="en-GB" altLang="en-US" sz="1100" dirty="0" smtClean="0"/>
              <a:t>Easy read-back</a:t>
            </a:r>
          </a:p>
          <a:p>
            <a:pPr marL="342900" lvl="0" indent="-342900" eaLnBrk="1" hangingPunct="1">
              <a:spcBef>
                <a:spcPct val="0"/>
              </a:spcBef>
              <a:buFont typeface="Arial" panose="020B0604020202020204" pitchFamily="34" charset="0"/>
              <a:buChar char="•"/>
            </a:pPr>
            <a:r>
              <a:rPr lang="en-GB" altLang="en-US" sz="1100" dirty="0" smtClean="0"/>
              <a:t>Space to annotate</a:t>
            </a:r>
          </a:p>
          <a:p>
            <a:pPr marL="657225" lvl="2" eaLnBrk="1" hangingPunct="1">
              <a:spcBef>
                <a:spcPct val="0"/>
              </a:spcBef>
              <a:buFont typeface="Wingdings" panose="05000000000000000000" pitchFamily="2" charset="2"/>
              <a:buChar char="Ø"/>
            </a:pPr>
            <a:r>
              <a:rPr lang="en-GB" altLang="en-US" sz="1100" dirty="0" smtClean="0"/>
              <a:t>Especially useful if you miss a point or wish to add more of your own thoughts when you follow-up after class (use white space effectively)</a:t>
            </a:r>
          </a:p>
          <a:p>
            <a:pPr marL="85725" lvl="0" indent="-342900" eaLnBrk="1" hangingPunct="1">
              <a:spcBef>
                <a:spcPct val="0"/>
              </a:spcBef>
              <a:buFont typeface="Arial" panose="020B0604020202020204" pitchFamily="34" charset="0"/>
              <a:buChar char="•"/>
            </a:pPr>
            <a:r>
              <a:rPr lang="en-GB" altLang="en-US" sz="1100" dirty="0" smtClean="0"/>
              <a:t>Good</a:t>
            </a:r>
            <a:r>
              <a:rPr lang="en-GB" altLang="en-US" sz="1100" baseline="0" dirty="0" smtClean="0"/>
              <a:t> for recall</a:t>
            </a:r>
          </a:p>
          <a:p>
            <a:pPr marL="1000125" marR="0" lvl="2"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en-GB" altLang="en-US" sz="1100" dirty="0" smtClean="0"/>
              <a:t>Makes them good for revision purposes</a:t>
            </a:r>
          </a:p>
          <a:p>
            <a:pPr marL="1000125" lvl="2" indent="-342900" eaLnBrk="1" hangingPunct="1">
              <a:spcBef>
                <a:spcPct val="0"/>
              </a:spcBef>
              <a:buFont typeface="Wingdings" panose="05000000000000000000" pitchFamily="2" charset="2"/>
              <a:buChar char="Ø"/>
            </a:pPr>
            <a:endParaRPr lang="en-GB" altLang="en-US" sz="1100" dirty="0" smtClean="0"/>
          </a:p>
          <a:p>
            <a:pPr marL="0" lvl="0" indent="-257175" eaLnBrk="1" hangingPunct="1">
              <a:spcBef>
                <a:spcPct val="0"/>
              </a:spcBef>
              <a:buFont typeface="Wingdings" panose="05000000000000000000" pitchFamily="2" charset="2"/>
              <a:buNone/>
            </a:pPr>
            <a:r>
              <a:rPr lang="en-GB" altLang="en-US" sz="1100" dirty="0" smtClean="0"/>
              <a:t>Cons:</a:t>
            </a:r>
          </a:p>
          <a:p>
            <a:pPr marL="171450" indent="-171450" eaLnBrk="1" hangingPunct="1">
              <a:spcBef>
                <a:spcPct val="0"/>
              </a:spcBef>
              <a:buFont typeface="Arial" panose="020B0604020202020204" pitchFamily="34" charset="0"/>
              <a:buChar char="•"/>
            </a:pPr>
            <a:r>
              <a:rPr lang="en-GB" altLang="en-US" sz="1100" dirty="0" smtClean="0"/>
              <a:t>Not so good for lectures where the structure isn’t made explicit.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CAD1477-C067-4042-AF70-BC3AA6F581AA}" type="slidenum">
              <a:rPr lang="en-GB" altLang="en-US" smtClean="0"/>
              <a:pPr/>
              <a:t>10</a:t>
            </a:fld>
            <a:endParaRPr lang="en-GB" altLang="en-US" smtClean="0"/>
          </a:p>
        </p:txBody>
      </p:sp>
    </p:spTree>
    <p:extLst>
      <p:ext uri="{BB962C8B-B14F-4D97-AF65-F5344CB8AC3E}">
        <p14:creationId xmlns:p14="http://schemas.microsoft.com/office/powerpoint/2010/main" val="2358657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Pros:</a:t>
            </a:r>
          </a:p>
          <a:p>
            <a:pPr eaLnBrk="1" hangingPunct="1">
              <a:spcBef>
                <a:spcPct val="0"/>
              </a:spcBef>
            </a:pPr>
            <a:endParaRPr lang="en-GB" altLang="en-US" dirty="0" smtClean="0"/>
          </a:p>
          <a:p>
            <a:pPr marL="171450" indent="-171450" eaLnBrk="1" hangingPunct="1">
              <a:spcBef>
                <a:spcPct val="0"/>
              </a:spcBef>
              <a:buFont typeface="Arial" panose="020B0604020202020204" pitchFamily="34" charset="0"/>
              <a:buChar char="•"/>
            </a:pPr>
            <a:r>
              <a:rPr lang="en-GB" altLang="en-US" dirty="0" smtClean="0"/>
              <a:t>Good for diverse subjects where there are different linkages and overlaps.  </a:t>
            </a:r>
          </a:p>
          <a:p>
            <a:pPr eaLnBrk="1" hangingPunct="1">
              <a:spcBef>
                <a:spcPct val="0"/>
              </a:spcBef>
            </a:pPr>
            <a:endParaRPr lang="en-GB" altLang="en-US" dirty="0" smtClean="0"/>
          </a:p>
          <a:p>
            <a:pPr marL="171450" indent="-171450" eaLnBrk="1" hangingPunct="1">
              <a:spcBef>
                <a:spcPct val="0"/>
              </a:spcBef>
              <a:buFont typeface="Arial" panose="020B0604020202020204" pitchFamily="34" charset="0"/>
              <a:buChar char="•"/>
            </a:pPr>
            <a:r>
              <a:rPr lang="en-GB" altLang="en-US" dirty="0" smtClean="0"/>
              <a:t>Encourages ‘bigger picture’ thinking – helps students see the connections between topics.  Does not come naturally to everyone, but definitely worth experimenting with.</a:t>
            </a:r>
          </a:p>
          <a:p>
            <a:pPr eaLnBrk="1" hangingPunct="1">
              <a:spcBef>
                <a:spcPct val="0"/>
              </a:spcBef>
            </a:pPr>
            <a:endParaRPr lang="en-GB" altLang="en-US" dirty="0" smtClean="0"/>
          </a:p>
          <a:p>
            <a:pPr marL="171450" indent="-171450" eaLnBrk="1" hangingPunct="1">
              <a:spcBef>
                <a:spcPct val="0"/>
              </a:spcBef>
              <a:buFont typeface="Arial" panose="020B0604020202020204" pitchFamily="34" charset="0"/>
              <a:buChar char="•"/>
            </a:pPr>
            <a:r>
              <a:rPr lang="en-GB" altLang="en-US" dirty="0" smtClean="0"/>
              <a:t>Good for lectures where the lecturer seems to back track or follow no discernible pattern.</a:t>
            </a:r>
          </a:p>
          <a:p>
            <a:pPr eaLnBrk="1" hangingPunct="1">
              <a:spcBef>
                <a:spcPct val="0"/>
              </a:spcBef>
            </a:pPr>
            <a:endParaRPr lang="en-GB" altLang="en-US" dirty="0" smtClean="0"/>
          </a:p>
          <a:p>
            <a:pPr eaLnBrk="1" hangingPunct="1">
              <a:spcBef>
                <a:spcPct val="0"/>
              </a:spcBef>
            </a:pPr>
            <a:r>
              <a:rPr lang="en-GB" altLang="en-US" dirty="0" smtClean="0"/>
              <a:t>Easy to annotate with further thoughts after class. Lends itself well to being colour-coded. </a:t>
            </a:r>
          </a:p>
          <a:p>
            <a:pPr eaLnBrk="1" hangingPunct="1">
              <a:spcBef>
                <a:spcPct val="0"/>
              </a:spcBef>
            </a:pPr>
            <a:endParaRPr lang="en-GB" altLang="en-US" dirty="0" smtClean="0"/>
          </a:p>
          <a:p>
            <a:pPr eaLnBrk="1" hangingPunct="1">
              <a:spcBef>
                <a:spcPct val="0"/>
              </a:spcBef>
            </a:pPr>
            <a:r>
              <a:rPr lang="en-GB" altLang="en-US" dirty="0" smtClean="0"/>
              <a:t>Cons:  </a:t>
            </a:r>
          </a:p>
          <a:p>
            <a:pPr eaLnBrk="1" hangingPunct="1">
              <a:spcBef>
                <a:spcPct val="0"/>
              </a:spcBef>
            </a:pPr>
            <a:endParaRPr lang="en-GB" altLang="en-US" dirty="0" smtClean="0"/>
          </a:p>
          <a:p>
            <a:pPr eaLnBrk="1" hangingPunct="1">
              <a:spcBef>
                <a:spcPct val="0"/>
              </a:spcBef>
            </a:pPr>
            <a:r>
              <a:rPr lang="en-GB" altLang="en-US" dirty="0" smtClean="0"/>
              <a:t>Can take up a lot of space / easy to get out of control / hard to condense to A4. </a:t>
            </a:r>
          </a:p>
          <a:p>
            <a:pPr eaLnBrk="1" hangingPunct="1">
              <a:spcBef>
                <a:spcPct val="0"/>
              </a:spcBef>
            </a:pPr>
            <a:endParaRPr lang="en-GB" altLang="en-US" dirty="0" smtClean="0"/>
          </a:p>
          <a:p>
            <a:pPr eaLnBrk="1" hangingPunct="1">
              <a:spcBef>
                <a:spcPct val="0"/>
              </a:spcBef>
            </a:pPr>
            <a:r>
              <a:rPr lang="en-GB" altLang="en-US" dirty="0" smtClean="0"/>
              <a:t>Doesn’t come naturally</a:t>
            </a:r>
            <a:r>
              <a:rPr lang="en-GB" altLang="en-US" baseline="0" dirty="0" smtClean="0"/>
              <a:t> to everyone (but it’s a skill worth honing!)</a:t>
            </a:r>
            <a:endParaRPr lang="en-GB" altLang="en-US" dirty="0" smtClean="0"/>
          </a:p>
          <a:p>
            <a:pPr eaLnBrk="1" hangingPunct="1">
              <a:spcBef>
                <a:spcPct val="0"/>
              </a:spcBef>
            </a:pPr>
            <a:endParaRPr lang="en-GB"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2967747-FDAB-46C1-B2C2-81314F5335A3}" type="slidenum">
              <a:rPr lang="en-GB" altLang="en-US" smtClean="0"/>
              <a:pPr/>
              <a:t>11</a:t>
            </a:fld>
            <a:endParaRPr lang="en-GB" altLang="en-US" smtClean="0"/>
          </a:p>
        </p:txBody>
      </p:sp>
    </p:spTree>
    <p:extLst>
      <p:ext uri="{BB962C8B-B14F-4D97-AF65-F5344CB8AC3E}">
        <p14:creationId xmlns:p14="http://schemas.microsoft.com/office/powerpoint/2010/main" val="1284181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Cornell notes.</a:t>
            </a:r>
          </a:p>
          <a:p>
            <a:pPr eaLnBrk="1" hangingPunct="1">
              <a:spcBef>
                <a:spcPct val="0"/>
              </a:spcBef>
            </a:pPr>
            <a:endParaRPr lang="en-GB" altLang="en-US" dirty="0" smtClean="0"/>
          </a:p>
          <a:p>
            <a:pPr eaLnBrk="1" hangingPunct="1">
              <a:spcBef>
                <a:spcPct val="0"/>
              </a:spcBef>
            </a:pPr>
            <a:r>
              <a:rPr lang="en-GB" altLang="en-US" dirty="0" smtClean="0"/>
              <a:t>This style suits ALL learning situations. It just takes a bit of leg-work before hand splitting up your page into three sections.</a:t>
            </a:r>
          </a:p>
          <a:p>
            <a:pPr eaLnBrk="1" hangingPunct="1">
              <a:spcBef>
                <a:spcPct val="0"/>
              </a:spcBef>
            </a:pPr>
            <a:endParaRPr lang="en-GB" altLang="en-US" dirty="0" smtClean="0"/>
          </a:p>
          <a:p>
            <a:pPr eaLnBrk="1" hangingPunct="1">
              <a:spcBef>
                <a:spcPct val="0"/>
              </a:spcBef>
            </a:pPr>
            <a:r>
              <a:rPr lang="en-GB" altLang="en-US" dirty="0" smtClean="0"/>
              <a:t>This style</a:t>
            </a:r>
            <a:r>
              <a:rPr lang="en-GB" altLang="en-US" baseline="0" dirty="0" smtClean="0"/>
              <a:t> e</a:t>
            </a:r>
            <a:r>
              <a:rPr lang="en-GB" altLang="en-US" dirty="0" smtClean="0"/>
              <a:t>ncourages students to take notes in their natural style (see ‘note taking area), while at the same time really THINK about what they are hearing and note down any questions or connections that occur to them (see ‘Cue Column’. This encourages critical thinking and synthesis in your learning. </a:t>
            </a:r>
          </a:p>
          <a:p>
            <a:pPr eaLnBrk="1" hangingPunct="1">
              <a:spcBef>
                <a:spcPct val="0"/>
              </a:spcBef>
            </a:pPr>
            <a:endParaRPr lang="en-GB" altLang="en-US" dirty="0" smtClean="0"/>
          </a:p>
          <a:p>
            <a:pPr eaLnBrk="1" hangingPunct="1">
              <a:spcBef>
                <a:spcPct val="0"/>
              </a:spcBef>
            </a:pPr>
            <a:r>
              <a:rPr lang="en-GB" altLang="en-US" dirty="0" smtClean="0"/>
              <a:t>The action of summarising after class (in the bottom section of the page), rather than re-writing, aids deeper learning and recall and is much more quick and effective than re-writing notes.</a:t>
            </a:r>
          </a:p>
          <a:p>
            <a:pPr eaLnBrk="1" hangingPunct="1">
              <a:spcBef>
                <a:spcPct val="0"/>
              </a:spcBef>
            </a:pPr>
            <a:endParaRPr lang="en-GB"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342F043-2A00-4135-909C-131E033130BE}" type="slidenum">
              <a:rPr lang="en-GB" altLang="en-US" smtClean="0"/>
              <a:pPr/>
              <a:t>12</a:t>
            </a:fld>
            <a:endParaRPr lang="en-GB" altLang="en-US" smtClean="0"/>
          </a:p>
        </p:txBody>
      </p:sp>
    </p:spTree>
    <p:extLst>
      <p:ext uri="{BB962C8B-B14F-4D97-AF65-F5344CB8AC3E}">
        <p14:creationId xmlns:p14="http://schemas.microsoft.com/office/powerpoint/2010/main" val="3823379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a:p>
            <a:pPr eaLnBrk="1" hangingPunct="1">
              <a:spcBef>
                <a:spcPct val="0"/>
              </a:spcBef>
            </a:pPr>
            <a:r>
              <a:rPr lang="en-GB" altLang="en-US" dirty="0" smtClean="0"/>
              <a:t> *highlighting points which seem particularly important or central; </a:t>
            </a:r>
          </a:p>
          <a:p>
            <a:pPr eaLnBrk="1" hangingPunct="1">
              <a:spcBef>
                <a:spcPct val="0"/>
              </a:spcBef>
            </a:pPr>
            <a:endParaRPr lang="en-GB" altLang="en-US" dirty="0" smtClean="0"/>
          </a:p>
          <a:p>
            <a:pPr eaLnBrk="1" hangingPunct="1">
              <a:spcBef>
                <a:spcPct val="0"/>
              </a:spcBef>
            </a:pPr>
            <a:r>
              <a:rPr lang="en-GB" altLang="en-US" dirty="0" smtClean="0"/>
              <a:t> *adding any details which you can remember from the lecture; </a:t>
            </a:r>
          </a:p>
          <a:p>
            <a:pPr eaLnBrk="1" hangingPunct="1">
              <a:spcBef>
                <a:spcPct val="0"/>
              </a:spcBef>
            </a:pPr>
            <a:endParaRPr lang="en-GB" altLang="en-US" dirty="0" smtClean="0"/>
          </a:p>
          <a:p>
            <a:pPr eaLnBrk="1" hangingPunct="1">
              <a:spcBef>
                <a:spcPct val="0"/>
              </a:spcBef>
            </a:pPr>
            <a:r>
              <a:rPr lang="en-GB" altLang="en-US" dirty="0" smtClean="0"/>
              <a:t> *showing links between points; </a:t>
            </a:r>
          </a:p>
          <a:p>
            <a:pPr eaLnBrk="1" hangingPunct="1">
              <a:spcBef>
                <a:spcPct val="0"/>
              </a:spcBef>
            </a:pPr>
            <a:endParaRPr lang="en-GB" altLang="en-US" dirty="0" smtClean="0"/>
          </a:p>
          <a:p>
            <a:pPr eaLnBrk="1" hangingPunct="1">
              <a:spcBef>
                <a:spcPct val="0"/>
              </a:spcBef>
            </a:pPr>
            <a:r>
              <a:rPr lang="en-GB" altLang="en-US" dirty="0" smtClean="0"/>
              <a:t> *correcting any mistakes; </a:t>
            </a:r>
          </a:p>
          <a:p>
            <a:pPr eaLnBrk="1" hangingPunct="1">
              <a:spcBef>
                <a:spcPct val="0"/>
              </a:spcBef>
            </a:pPr>
            <a:endParaRPr lang="en-GB" altLang="en-US" dirty="0" smtClean="0"/>
          </a:p>
          <a:p>
            <a:pPr eaLnBrk="1" hangingPunct="1">
              <a:spcBef>
                <a:spcPct val="0"/>
              </a:spcBef>
            </a:pPr>
            <a:r>
              <a:rPr lang="en-GB" altLang="en-US" dirty="0" smtClean="0"/>
              <a:t> *adding questions to highlight areas you don't understand or need further information on. </a:t>
            </a:r>
          </a:p>
          <a:p>
            <a:pPr eaLnBrk="1" hangingPunct="1">
              <a:spcBef>
                <a:spcPct val="0"/>
              </a:spcBef>
            </a:pPr>
            <a:endParaRPr lang="en-GB" altLang="en-US" dirty="0" smtClean="0"/>
          </a:p>
          <a:p>
            <a:pPr eaLnBrk="1" hangingPunct="1">
              <a:spcBef>
                <a:spcPct val="0"/>
              </a:spcBef>
            </a:pPr>
            <a:r>
              <a:rPr lang="en-GB" altLang="en-US" dirty="0" smtClean="0"/>
              <a:t>Rewriting your notes without doing anything </a:t>
            </a:r>
            <a:r>
              <a:rPr lang="en-GB" altLang="en-US" i="1" dirty="0" smtClean="0"/>
              <a:t>different</a:t>
            </a:r>
            <a:r>
              <a:rPr lang="en-GB" altLang="en-US" dirty="0" smtClean="0"/>
              <a:t> with them (i.e</a:t>
            </a:r>
            <a:r>
              <a:rPr lang="en-GB" altLang="en-US" u="sng" dirty="0" smtClean="0"/>
              <a:t>. reworking</a:t>
            </a:r>
            <a:r>
              <a:rPr lang="en-GB" altLang="en-US" dirty="0" smtClean="0"/>
              <a:t> them) is not a good use of your time.</a:t>
            </a:r>
          </a:p>
          <a:p>
            <a:pPr eaLnBrk="1" hangingPunct="1">
              <a:spcBef>
                <a:spcPct val="0"/>
              </a:spcBef>
            </a:pPr>
            <a:endParaRPr lang="en-GB" altLang="en-US" dirty="0" smtClean="0"/>
          </a:p>
          <a:p>
            <a:pPr eaLnBrk="1" hangingPunct="1">
              <a:spcBef>
                <a:spcPct val="0"/>
              </a:spcBef>
            </a:pPr>
            <a:r>
              <a:rPr lang="en-GB" altLang="en-US" dirty="0" smtClean="0"/>
              <a:t>Memorising lectures is also a fairly shallow way to learn. You need to analyse, synthesise and think critically about the material you are trying to learn.</a:t>
            </a:r>
          </a:p>
          <a:p>
            <a:pPr eaLnBrk="1" hangingPunct="1">
              <a:spcBef>
                <a:spcPct val="0"/>
              </a:spcBef>
            </a:pPr>
            <a:endParaRPr lang="en-GB"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12DC167-8EE3-4B98-8EC7-C0FEEDF5EA70}" type="slidenum">
              <a:rPr lang="en-GB" altLang="en-US" smtClean="0"/>
              <a:pPr/>
              <a:t>13</a:t>
            </a:fld>
            <a:endParaRPr lang="en-GB" altLang="en-US" smtClean="0"/>
          </a:p>
        </p:txBody>
      </p:sp>
    </p:spTree>
    <p:extLst>
      <p:ext uri="{BB962C8B-B14F-4D97-AF65-F5344CB8AC3E}">
        <p14:creationId xmlns:p14="http://schemas.microsoft.com/office/powerpoint/2010/main" val="3120038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some real life examples</a:t>
            </a:r>
            <a:r>
              <a:rPr lang="en-GB" baseline="0" dirty="0" smtClean="0"/>
              <a:t> of how students have reworked their notes.</a:t>
            </a:r>
          </a:p>
          <a:p>
            <a:endParaRPr lang="en-GB" baseline="0" dirty="0" smtClean="0"/>
          </a:p>
          <a:p>
            <a:pPr marL="228600" indent="-228600">
              <a:buAutoNum type="arabicParenR"/>
            </a:pPr>
            <a:r>
              <a:rPr lang="en-GB" baseline="0" dirty="0" smtClean="0"/>
              <a:t>This English Lit student has created a poster capturing the key quotes of the character Mr Birling from the play ‘An Inspector Calls’. Great for revision purposes.</a:t>
            </a:r>
          </a:p>
          <a:p>
            <a:pPr marL="228600" indent="-228600">
              <a:buAutoNum type="arabicParenR"/>
            </a:pPr>
            <a:endParaRPr lang="en-GB" baseline="0" dirty="0" smtClean="0"/>
          </a:p>
          <a:p>
            <a:pPr marL="228600" indent="-228600">
              <a:buAutoNum type="arabicParenR"/>
            </a:pPr>
            <a:r>
              <a:rPr lang="en-GB" baseline="0" dirty="0" smtClean="0"/>
              <a:t>This student has distilled the information they learned in each of their Geography lectures and has created a set of flashcards. Summarising the key information in this way helps embed it. Again, a poster like this would make for an excellent revision tool.</a:t>
            </a:r>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14</a:t>
            </a:fld>
            <a:endParaRPr lang="en-GB"/>
          </a:p>
        </p:txBody>
      </p:sp>
    </p:spTree>
    <p:extLst>
      <p:ext uri="{BB962C8B-B14F-4D97-AF65-F5344CB8AC3E}">
        <p14:creationId xmlns:p14="http://schemas.microsoft.com/office/powerpoint/2010/main" val="275727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smtClean="0"/>
              <a:t>This Philosophy student has turned their linear/keyword notes into a mind-map in order to create a useful guide to existentialism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dirty="0" smtClean="0"/>
              <a:t>2) This</a:t>
            </a:r>
            <a:r>
              <a:rPr lang="en-GB" baseline="0" dirty="0" smtClean="0"/>
              <a:t> English Lit student has used </a:t>
            </a:r>
            <a:r>
              <a:rPr lang="en-GB" baseline="0" dirty="0" err="1" smtClean="0"/>
              <a:t>MindView</a:t>
            </a:r>
            <a:r>
              <a:rPr lang="en-GB" baseline="0" dirty="0" smtClean="0"/>
              <a:t> (</a:t>
            </a:r>
            <a:r>
              <a:rPr lang="en-GB" baseline="0" dirty="0" err="1" smtClean="0"/>
              <a:t>mindmapping</a:t>
            </a:r>
            <a:r>
              <a:rPr lang="en-GB" baseline="0" dirty="0" smtClean="0"/>
              <a:t> software) to create a </a:t>
            </a:r>
            <a:r>
              <a:rPr lang="en-GB" baseline="0" dirty="0" err="1" smtClean="0"/>
              <a:t>mindmap</a:t>
            </a:r>
            <a:r>
              <a:rPr lang="en-GB" baseline="0" dirty="0" smtClean="0"/>
              <a:t> of </a:t>
            </a:r>
            <a:r>
              <a:rPr lang="en-GB" baseline="0" dirty="0" err="1" smtClean="0"/>
              <a:t>MacBeth</a:t>
            </a:r>
            <a:r>
              <a:rPr lang="en-GB" baseline="0" dirty="0" smtClean="0"/>
              <a:t>. Note how they have summarised in the bottom section. Software such as </a:t>
            </a:r>
            <a:r>
              <a:rPr lang="en-GB" baseline="0" dirty="0" err="1" smtClean="0"/>
              <a:t>Mindview</a:t>
            </a:r>
            <a:r>
              <a:rPr lang="en-GB" baseline="0" dirty="0" smtClean="0"/>
              <a:t> allows you to attach files (e.g. the lecture </a:t>
            </a:r>
            <a:r>
              <a:rPr lang="en-GB" baseline="0" dirty="0" err="1" smtClean="0"/>
              <a:t>powerpoint</a:t>
            </a:r>
            <a:r>
              <a:rPr lang="en-GB" baseline="0" dirty="0" smtClean="0"/>
              <a:t>, images, etc.), hyperlinks to webpages</a:t>
            </a:r>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15</a:t>
            </a:fld>
            <a:endParaRPr lang="en-GB"/>
          </a:p>
        </p:txBody>
      </p:sp>
    </p:spTree>
    <p:extLst>
      <p:ext uri="{BB962C8B-B14F-4D97-AF65-F5344CB8AC3E}">
        <p14:creationId xmlns:p14="http://schemas.microsoft.com/office/powerpoint/2010/main" val="816255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BBBC2CE-DA5B-4C87-8D39-78CA46B143CC}" type="slidenum">
              <a:rPr lang="en-GB" altLang="en-US" smtClean="0"/>
              <a:pPr/>
              <a:t>16</a:t>
            </a:fld>
            <a:endParaRPr lang="en-GB" altLang="en-US" smtClean="0"/>
          </a:p>
        </p:txBody>
      </p:sp>
    </p:spTree>
    <p:extLst>
      <p:ext uri="{BB962C8B-B14F-4D97-AF65-F5344CB8AC3E}">
        <p14:creationId xmlns:p14="http://schemas.microsoft.com/office/powerpoint/2010/main" val="1333407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We have 15 </a:t>
            </a:r>
            <a:r>
              <a:rPr lang="en-GB" altLang="en-US" dirty="0" err="1" smtClean="0"/>
              <a:t>approx</a:t>
            </a:r>
            <a:r>
              <a:rPr lang="en-GB" altLang="en-US" dirty="0" smtClean="0"/>
              <a:t> mins for this section (8 slides)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57EF61-03A7-402B-9AFA-C352B1A9903A}" type="slidenum">
              <a:rPr lang="en-GB" altLang="en-US" smtClean="0"/>
              <a:pPr/>
              <a:t>17</a:t>
            </a:fld>
            <a:endParaRPr lang="en-GB" altLang="en-US" smtClean="0"/>
          </a:p>
        </p:txBody>
      </p:sp>
    </p:spTree>
    <p:extLst>
      <p:ext uri="{BB962C8B-B14F-4D97-AF65-F5344CB8AC3E}">
        <p14:creationId xmlns:p14="http://schemas.microsoft.com/office/powerpoint/2010/main" val="2848387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QUESTIONS BASED ON MATT’S PPT (sent in advance) – 3 minutes max</a:t>
            </a:r>
          </a:p>
          <a:p>
            <a:pPr eaLnBrk="1" hangingPunct="1">
              <a:spcBef>
                <a:spcPct val="0"/>
              </a:spcBef>
            </a:pPr>
            <a:endParaRPr lang="en-GB" altLang="en-US" i="1" dirty="0" smtClean="0"/>
          </a:p>
          <a:p>
            <a:pPr eaLnBrk="1" hangingPunct="1">
              <a:spcBef>
                <a:spcPct val="0"/>
              </a:spcBef>
            </a:pPr>
            <a:r>
              <a:rPr lang="en-GB" altLang="en-US" i="1" dirty="0" smtClean="0"/>
              <a:t>Be prepared to ad lib on the day depending on Matt’s actual content</a:t>
            </a:r>
          </a:p>
          <a:p>
            <a:pPr eaLnBrk="1" hangingPunct="1">
              <a:spcBef>
                <a:spcPct val="0"/>
              </a:spcBef>
            </a:pPr>
            <a:endParaRPr lang="en-GB" altLang="en-US" i="1" dirty="0" smtClean="0"/>
          </a:p>
          <a:p>
            <a:pPr eaLnBrk="1" hangingPunct="1">
              <a:spcBef>
                <a:spcPct val="0"/>
              </a:spcBef>
              <a:buFontTx/>
              <a:buAutoNum type="arabicParenR"/>
            </a:pPr>
            <a:r>
              <a:rPr lang="en-GB" altLang="en-US" dirty="0" smtClean="0"/>
              <a:t>What was the basic definition of history shown on Slide 3?</a:t>
            </a:r>
          </a:p>
          <a:p>
            <a:pPr marL="685800" lvl="1" indent="-228600" eaLnBrk="1" hangingPunct="1">
              <a:spcBef>
                <a:spcPct val="0"/>
              </a:spcBef>
              <a:buFontTx/>
              <a:buAutoNum type="arabicParenR"/>
            </a:pPr>
            <a:r>
              <a:rPr lang="en-US" altLang="en-US" dirty="0" smtClean="0"/>
              <a:t>“History is the study of the collective human past, with a view to explaining how the world has evolved into its present condition”</a:t>
            </a:r>
            <a:endParaRPr lang="en-US" altLang="ja-JP" dirty="0" smtClean="0"/>
          </a:p>
          <a:p>
            <a:pPr marL="685800" lvl="1" indent="-228600" eaLnBrk="1" hangingPunct="1">
              <a:spcBef>
                <a:spcPct val="0"/>
              </a:spcBef>
            </a:pPr>
            <a:endParaRPr lang="en-US" altLang="en-US" dirty="0" smtClean="0"/>
          </a:p>
          <a:p>
            <a:pPr eaLnBrk="1" hangingPunct="1">
              <a:spcBef>
                <a:spcPct val="0"/>
              </a:spcBef>
              <a:buFont typeface="Calibri" panose="020F0502020204030204" pitchFamily="34" charset="0"/>
              <a:buAutoNum type="arabicPeriod" startAt="2"/>
            </a:pPr>
            <a:r>
              <a:rPr lang="en-US" altLang="en-US" dirty="0" smtClean="0"/>
              <a:t>Who was the author of the more complex definition, shown on slide 4?</a:t>
            </a:r>
          </a:p>
          <a:p>
            <a:pPr marL="685800" lvl="1" indent="-228600" eaLnBrk="1" hangingPunct="1">
              <a:spcBef>
                <a:spcPct val="0"/>
              </a:spcBef>
              <a:buFont typeface="Calibri" panose="020F0502020204030204" pitchFamily="34" charset="0"/>
              <a:buAutoNum type="arabicParenR"/>
            </a:pPr>
            <a:r>
              <a:rPr lang="en-US" altLang="en-US" dirty="0" smtClean="0"/>
              <a:t>Arthur Marwick</a:t>
            </a:r>
          </a:p>
          <a:p>
            <a:pPr marL="685800" lvl="1" indent="-228600" eaLnBrk="1" hangingPunct="1">
              <a:spcBef>
                <a:spcPct val="0"/>
              </a:spcBef>
              <a:buFont typeface="Calibri" panose="020F0502020204030204" pitchFamily="34" charset="0"/>
              <a:buAutoNum type="arabicParenR"/>
            </a:pPr>
            <a:endParaRPr lang="en-US" altLang="en-US" dirty="0" smtClean="0"/>
          </a:p>
          <a:p>
            <a:pPr eaLnBrk="1" hangingPunct="1">
              <a:spcBef>
                <a:spcPct val="0"/>
              </a:spcBef>
              <a:buFont typeface="Calibri" panose="020F0502020204030204" pitchFamily="34" charset="0"/>
              <a:buAutoNum type="arabicPeriod" startAt="3"/>
            </a:pPr>
            <a:r>
              <a:rPr lang="en-US" altLang="en-US" dirty="0" smtClean="0"/>
              <a:t>Who said “History will be kind to me, because I intend to write it.”</a:t>
            </a:r>
          </a:p>
          <a:p>
            <a:pPr marL="685800" lvl="1" indent="-228600" eaLnBrk="1" hangingPunct="1">
              <a:spcBef>
                <a:spcPct val="0"/>
              </a:spcBef>
              <a:buFont typeface="Calibri" panose="020F0502020204030204" pitchFamily="34" charset="0"/>
              <a:buAutoNum type="arabicParenR"/>
            </a:pPr>
            <a:r>
              <a:rPr lang="en-US" altLang="en-US" dirty="0" smtClean="0"/>
              <a:t>Churchill</a:t>
            </a:r>
          </a:p>
          <a:p>
            <a:pPr marL="685800" lvl="1" indent="-228600" eaLnBrk="1" hangingPunct="1">
              <a:spcBef>
                <a:spcPct val="0"/>
              </a:spcBef>
              <a:buFont typeface="+mj-lt" charset="0"/>
              <a:buNone/>
            </a:pPr>
            <a:endParaRPr lang="en-US" altLang="en-US" dirty="0" smtClean="0"/>
          </a:p>
          <a:p>
            <a:pPr eaLnBrk="1" hangingPunct="1">
              <a:spcBef>
                <a:spcPct val="0"/>
              </a:spcBef>
              <a:buFont typeface="Calibri" panose="020F0502020204030204" pitchFamily="34" charset="0"/>
              <a:buAutoNum type="arabicPeriod" startAt="4"/>
            </a:pPr>
            <a:r>
              <a:rPr lang="en-US" altLang="en-US" dirty="0" smtClean="0"/>
              <a:t>Who said “</a:t>
            </a:r>
            <a:r>
              <a:rPr lang="en-GB" altLang="en-US" dirty="0" smtClean="0"/>
              <a:t>“</a:t>
            </a:r>
            <a:r>
              <a:rPr lang="en-GB" altLang="ja-JP" dirty="0" smtClean="0"/>
              <a:t>Who controls the past controls the future: who controls the present controls the past</a:t>
            </a:r>
            <a:r>
              <a:rPr lang="en-GB" altLang="en-US" dirty="0" smtClean="0"/>
              <a:t>”</a:t>
            </a:r>
            <a:r>
              <a:rPr lang="en-GB" altLang="ja-JP" dirty="0" smtClean="0"/>
              <a:t> </a:t>
            </a:r>
          </a:p>
          <a:p>
            <a:pPr marL="685800" lvl="1" indent="-228600" eaLnBrk="1" hangingPunct="1">
              <a:spcBef>
                <a:spcPct val="0"/>
              </a:spcBef>
              <a:buFont typeface="Calibri" panose="020F0502020204030204" pitchFamily="34" charset="0"/>
              <a:buAutoNum type="arabicParenR"/>
            </a:pPr>
            <a:r>
              <a:rPr lang="en-GB" altLang="en-US" dirty="0" smtClean="0"/>
              <a:t>Orwell</a:t>
            </a:r>
          </a:p>
          <a:p>
            <a:pPr marL="685800" lvl="1" indent="-228600" eaLnBrk="1" hangingPunct="1">
              <a:spcBef>
                <a:spcPct val="0"/>
              </a:spcBef>
              <a:buFont typeface="Calibri" panose="020F0502020204030204" pitchFamily="34" charset="0"/>
              <a:buAutoNum type="arabicParenR"/>
            </a:pPr>
            <a:endParaRPr lang="en-GB" altLang="en-US" dirty="0" smtClean="0"/>
          </a:p>
          <a:p>
            <a:pPr eaLnBrk="1" hangingPunct="1">
              <a:spcBef>
                <a:spcPct val="0"/>
              </a:spcBef>
            </a:pPr>
            <a:r>
              <a:rPr lang="en-GB" altLang="en-US" dirty="0" smtClean="0"/>
              <a:t>The sort of questions we have asked you here are testing your knowledge of the </a:t>
            </a:r>
            <a:r>
              <a:rPr lang="en-GB" altLang="en-US" i="1" dirty="0" smtClean="0"/>
              <a:t>factual</a:t>
            </a:r>
            <a:r>
              <a:rPr lang="en-GB" altLang="en-US" dirty="0" smtClean="0"/>
              <a:t> elements of the lecture. To really get the most from any lecture, you should be recording these factual elements while also engaging in thinking critically about the content of the lecture.</a:t>
            </a:r>
          </a:p>
          <a:p>
            <a:pPr eaLnBrk="1" hangingPunct="1">
              <a:spcBef>
                <a:spcPct val="0"/>
              </a:spcBef>
            </a:pPr>
            <a:endParaRPr lang="en-GB" altLang="en-US" dirty="0" smtClean="0"/>
          </a:p>
          <a:p>
            <a:pPr eaLnBrk="1" hangingPunct="1">
              <a:spcBef>
                <a:spcPct val="0"/>
              </a:spcBef>
            </a:pPr>
            <a:r>
              <a:rPr lang="en-GB" altLang="en-US" dirty="0" smtClean="0"/>
              <a:t>Sometimes it is difficult to do this in the lecture itself, but this is the sort of thing that you should definitely be doing in your follow-up work to any lecture. To engage critically with a lecture, we need to ask ourselves questions such as:</a:t>
            </a:r>
          </a:p>
          <a:p>
            <a:pPr eaLnBrk="1" hangingPunct="1">
              <a:spcBef>
                <a:spcPct val="0"/>
              </a:spcBef>
            </a:pPr>
            <a:endParaRPr lang="en-GB" altLang="en-US" dirty="0" smtClean="0"/>
          </a:p>
          <a:p>
            <a:pPr eaLnBrk="1" hangingPunct="1">
              <a:spcBef>
                <a:spcPct val="0"/>
              </a:spcBef>
              <a:buFontTx/>
              <a:buChar char="•"/>
            </a:pPr>
            <a:r>
              <a:rPr lang="en-GB" altLang="en-US" dirty="0" smtClean="0"/>
              <a:t>What were </a:t>
            </a:r>
            <a:r>
              <a:rPr lang="en-GB" altLang="en-US" b="1" dirty="0" smtClean="0"/>
              <a:t>the main themes </a:t>
            </a:r>
            <a:r>
              <a:rPr lang="en-GB" altLang="en-US" dirty="0" smtClean="0"/>
              <a:t>of the lecture?</a:t>
            </a:r>
          </a:p>
          <a:p>
            <a:pPr eaLnBrk="1" hangingPunct="1">
              <a:spcBef>
                <a:spcPct val="0"/>
              </a:spcBef>
              <a:buFontTx/>
              <a:buChar char="•"/>
            </a:pPr>
            <a:r>
              <a:rPr lang="en-GB" altLang="en-US" dirty="0" smtClean="0"/>
              <a:t>What </a:t>
            </a:r>
            <a:r>
              <a:rPr lang="en-GB" altLang="en-US" b="1" dirty="0" smtClean="0"/>
              <a:t>key concepts emerged </a:t>
            </a:r>
            <a:r>
              <a:rPr lang="en-GB" altLang="en-US" dirty="0" smtClean="0"/>
              <a:t>from the lecture?</a:t>
            </a:r>
          </a:p>
          <a:p>
            <a:pPr eaLnBrk="1" hangingPunct="1">
              <a:spcBef>
                <a:spcPct val="0"/>
              </a:spcBef>
              <a:buFontTx/>
              <a:buChar char="•"/>
            </a:pPr>
            <a:r>
              <a:rPr lang="en-GB" altLang="en-US" dirty="0" smtClean="0"/>
              <a:t>Do you </a:t>
            </a:r>
            <a:r>
              <a:rPr lang="en-GB" altLang="en-US" b="1" dirty="0" smtClean="0"/>
              <a:t>agree or disagree </a:t>
            </a:r>
            <a:r>
              <a:rPr lang="en-GB" altLang="en-US" dirty="0" smtClean="0"/>
              <a:t>with these themes and concepts?</a:t>
            </a:r>
          </a:p>
          <a:p>
            <a:pPr eaLnBrk="1" hangingPunct="1">
              <a:spcBef>
                <a:spcPct val="0"/>
              </a:spcBef>
              <a:buFontTx/>
              <a:buChar char="•"/>
            </a:pPr>
            <a:r>
              <a:rPr lang="en-GB" altLang="en-US" dirty="0" smtClean="0"/>
              <a:t>What questions or </a:t>
            </a:r>
            <a:r>
              <a:rPr lang="en-GB" altLang="en-US" b="1" dirty="0" smtClean="0"/>
              <a:t>further lines of enquiry </a:t>
            </a:r>
            <a:r>
              <a:rPr lang="en-GB" altLang="en-US" dirty="0" smtClean="0"/>
              <a:t>are you going to pursue in light of this lecture?</a:t>
            </a:r>
          </a:p>
          <a:p>
            <a:pPr eaLnBrk="1" hangingPunct="1">
              <a:spcBef>
                <a:spcPct val="0"/>
              </a:spcBef>
              <a:buFontTx/>
              <a:buChar char="•"/>
            </a:pPr>
            <a:endParaRPr lang="en-GB" altLang="en-US" dirty="0" smtClean="0"/>
          </a:p>
          <a:p>
            <a:pPr marL="0" lvl="0" indent="0" eaLnBrk="1" hangingPunct="1">
              <a:spcBef>
                <a:spcPct val="0"/>
              </a:spcBef>
              <a:buFontTx/>
              <a:buNone/>
            </a:pPr>
            <a:r>
              <a:rPr lang="en-GB" altLang="en-US" dirty="0" smtClean="0"/>
              <a:t>Other possible questions (as suggested by Matt, depending on his content):</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Liechtenstein war with Italy in 1868… how many went, and how many returned?</a:t>
            </a:r>
            <a:r>
              <a:rPr lang="en-US" sz="1200" b="0" i="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Answer: </a:t>
            </a:r>
            <a:r>
              <a:rPr lang="en-US" sz="1200" b="0" i="1" kern="1200" dirty="0" smtClean="0">
                <a:solidFill>
                  <a:schemeClr val="tx1"/>
                </a:solidFill>
                <a:effectLst/>
                <a:latin typeface="+mn-lt"/>
                <a:ea typeface="+mn-ea"/>
                <a:cs typeface="+mn-cs"/>
              </a:rPr>
              <a:t>sent 80 soldiers, none were injured and returned with 81 as they had made a new friend.. </a:t>
            </a:r>
          </a:p>
          <a:p>
            <a:r>
              <a:rPr lang="en-US" sz="1200" b="0" i="0" kern="1200" dirty="0" smtClean="0">
                <a:solidFill>
                  <a:schemeClr val="tx1"/>
                </a:solidFill>
                <a:effectLst/>
                <a:latin typeface="+mn-lt"/>
                <a:ea typeface="+mn-ea"/>
                <a:cs typeface="+mn-cs"/>
              </a:rPr>
              <a:t> The Anglo-Zanzibar war of 1896 is the shortest war on record.</a:t>
            </a:r>
            <a:r>
              <a:rPr lang="en-US" sz="1200" b="0" i="0" kern="1200" baseline="0" dirty="0" smtClean="0">
                <a:solidFill>
                  <a:schemeClr val="tx1"/>
                </a:solidFill>
                <a:effectLst/>
                <a:latin typeface="+mn-lt"/>
                <a:ea typeface="+mn-ea"/>
                <a:cs typeface="+mn-cs"/>
              </a:rPr>
              <a:t> How long did it last? </a:t>
            </a:r>
            <a:r>
              <a:rPr lang="en-US" sz="1200" b="0" i="1" kern="1200" baseline="0" dirty="0" smtClean="0">
                <a:solidFill>
                  <a:schemeClr val="tx1"/>
                </a:solidFill>
                <a:effectLst/>
                <a:latin typeface="+mn-lt"/>
                <a:ea typeface="+mn-ea"/>
                <a:cs typeface="+mn-cs"/>
              </a:rPr>
              <a:t>Answer: It lasted</a:t>
            </a:r>
            <a:r>
              <a:rPr lang="en-US" sz="1200" b="0" i="1" kern="1200" dirty="0" smtClean="0">
                <a:solidFill>
                  <a:schemeClr val="tx1"/>
                </a:solidFill>
                <a:effectLst/>
                <a:latin typeface="+mn-lt"/>
                <a:ea typeface="+mn-ea"/>
                <a:cs typeface="+mn-cs"/>
              </a:rPr>
              <a:t> an exhausting 38 minutes.</a:t>
            </a:r>
          </a:p>
          <a:p>
            <a:r>
              <a:rPr lang="en-US" sz="1200" b="0" i="0" kern="1200" dirty="0" smtClean="0">
                <a:solidFill>
                  <a:schemeClr val="tx1"/>
                </a:solidFill>
                <a:effectLst/>
                <a:latin typeface="+mn-lt"/>
                <a:ea typeface="+mn-ea"/>
                <a:cs typeface="+mn-cs"/>
              </a:rPr>
              <a:t> Officially, the longest war in history lasted from 1651</a:t>
            </a:r>
            <a:r>
              <a:rPr lang="en-US" sz="1200" b="0" i="0" kern="1200" baseline="0" dirty="0" smtClean="0">
                <a:solidFill>
                  <a:schemeClr val="tx1"/>
                </a:solidFill>
                <a:effectLst/>
                <a:latin typeface="+mn-lt"/>
                <a:ea typeface="+mn-ea"/>
                <a:cs typeface="+mn-cs"/>
              </a:rPr>
              <a:t> to 1986. It </a:t>
            </a:r>
            <a:r>
              <a:rPr lang="en-US" sz="1200" b="0" i="0" kern="1200" dirty="0" smtClean="0">
                <a:solidFill>
                  <a:schemeClr val="tx1"/>
                </a:solidFill>
                <a:effectLst/>
                <a:latin typeface="+mn-lt"/>
                <a:ea typeface="+mn-ea"/>
                <a:cs typeface="+mn-cs"/>
              </a:rPr>
              <a:t>was between the Netherlands and where? How many casualties?</a:t>
            </a:r>
            <a:r>
              <a:rPr lang="en-US" sz="1200" b="0" i="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Answer: </a:t>
            </a:r>
            <a:r>
              <a:rPr lang="en-US" sz="1200" b="0" i="1" kern="1200" dirty="0" smtClean="0">
                <a:solidFill>
                  <a:schemeClr val="tx1"/>
                </a:solidFill>
                <a:effectLst/>
                <a:latin typeface="+mn-lt"/>
                <a:ea typeface="+mn-ea"/>
                <a:cs typeface="+mn-cs"/>
              </a:rPr>
              <a:t>The Isles of </a:t>
            </a:r>
            <a:r>
              <a:rPr lang="en-US" sz="1200" b="0" i="1" kern="1200" dirty="0" err="1" smtClean="0">
                <a:solidFill>
                  <a:schemeClr val="tx1"/>
                </a:solidFill>
                <a:effectLst/>
                <a:latin typeface="+mn-lt"/>
                <a:ea typeface="+mn-ea"/>
                <a:cs typeface="+mn-cs"/>
              </a:rPr>
              <a:t>Scilly</a:t>
            </a:r>
            <a:r>
              <a:rPr lang="en-US" sz="1200" b="0" i="1" kern="1200" dirty="0" smtClean="0">
                <a:solidFill>
                  <a:schemeClr val="tx1"/>
                </a:solidFill>
                <a:effectLst/>
                <a:latin typeface="+mn-lt"/>
                <a:ea typeface="+mn-ea"/>
                <a:cs typeface="+mn-cs"/>
              </a:rPr>
              <a:t>.</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There were no casualties.</a:t>
            </a:r>
          </a:p>
          <a:p>
            <a:pPr eaLnBrk="1" hangingPunct="1">
              <a:spcBef>
                <a:spcPct val="0"/>
              </a:spcBef>
              <a:buFontTx/>
              <a:buNone/>
            </a:pPr>
            <a:endParaRPr lang="en-GB" altLang="en-US" dirty="0" smtClean="0"/>
          </a:p>
          <a:p>
            <a:pPr eaLnBrk="1" hangingPunct="1">
              <a:spcBef>
                <a:spcPct val="0"/>
              </a:spcBef>
              <a:buFontTx/>
              <a:buAutoNum type="arabicParenR"/>
            </a:pPr>
            <a:endParaRPr lang="en-GB" altLang="en-US" dirty="0" smtClean="0"/>
          </a:p>
          <a:p>
            <a:pPr eaLnBrk="1" hangingPunct="1">
              <a:spcBef>
                <a:spcPct val="0"/>
              </a:spcBef>
            </a:pPr>
            <a:endParaRPr lang="en-GB"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6365DBA-D114-4962-8901-8BCA0A0DDC18}" type="slidenum">
              <a:rPr lang="en-GB" altLang="en-US" smtClean="0"/>
              <a:pPr/>
              <a:t>18</a:t>
            </a:fld>
            <a:endParaRPr lang="en-GB" altLang="en-US" smtClean="0"/>
          </a:p>
        </p:txBody>
      </p:sp>
    </p:spTree>
    <p:extLst>
      <p:ext uri="{BB962C8B-B14F-4D97-AF65-F5344CB8AC3E}">
        <p14:creationId xmlns:p14="http://schemas.microsoft.com/office/powerpoint/2010/main" val="2733404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Timed-task - 8 minutes maximum for whole task! Tutors to mingle and hear the summaries being presented. </a:t>
            </a:r>
          </a:p>
          <a:p>
            <a:pPr eaLnBrk="1" hangingPunct="1">
              <a:spcBef>
                <a:spcPct val="0"/>
              </a:spcBef>
            </a:pPr>
            <a:endParaRPr lang="en-GB" altLang="en-US" dirty="0" smtClean="0"/>
          </a:p>
          <a:p>
            <a:pPr eaLnBrk="1" hangingPunct="1">
              <a:spcBef>
                <a:spcPct val="0"/>
              </a:spcBef>
            </a:pPr>
            <a:r>
              <a:rPr lang="en-GB" altLang="en-US" dirty="0" smtClean="0"/>
              <a:t>If students don’t need the full 8 minutes to complete this, ask for some volunteers to read out their group’s summary.</a:t>
            </a:r>
          </a:p>
          <a:p>
            <a:pPr eaLnBrk="1" hangingPunct="1">
              <a:spcBef>
                <a:spcPct val="0"/>
              </a:spcBef>
            </a:pPr>
            <a:endParaRPr lang="en-GB" altLang="en-US" dirty="0" smtClean="0"/>
          </a:p>
          <a:p>
            <a:pPr eaLnBrk="1" hangingPunct="1">
              <a:spcBef>
                <a:spcPct val="0"/>
              </a:spcBef>
            </a:pPr>
            <a:r>
              <a:rPr lang="en-GB" altLang="en-US" dirty="0" smtClean="0"/>
              <a:t>Remind students that this is the sort of thing they should be doing with their notes after a lecture (i.e. not re-writing them!, but engaging critically with the content.)</a:t>
            </a:r>
          </a:p>
          <a:p>
            <a:pPr eaLnBrk="1" hangingPunct="1">
              <a:spcBef>
                <a:spcPct val="0"/>
              </a:spcBef>
            </a:pPr>
            <a:endParaRPr lang="en-GB"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1AE4107-5C81-4B6D-B0A7-4C62122F9B84}" type="slidenum">
              <a:rPr lang="en-GB" altLang="en-US" smtClean="0"/>
              <a:pPr/>
              <a:t>19</a:t>
            </a:fld>
            <a:endParaRPr lang="en-GB" altLang="en-US" smtClean="0"/>
          </a:p>
        </p:txBody>
      </p:sp>
    </p:spTree>
    <p:extLst>
      <p:ext uri="{BB962C8B-B14F-4D97-AF65-F5344CB8AC3E}">
        <p14:creationId xmlns:p14="http://schemas.microsoft.com/office/powerpoint/2010/main" val="281673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Over</a:t>
            </a:r>
            <a:r>
              <a:rPr lang="en-GB" altLang="en-US" baseline="0" dirty="0" smtClean="0"/>
              <a:t> the next half hour we are going to explore why it is important to be able to take good notes when we are studying for a degree. </a:t>
            </a:r>
          </a:p>
          <a:p>
            <a:pPr eaLnBrk="1" hangingPunct="1">
              <a:spcBef>
                <a:spcPct val="0"/>
              </a:spcBef>
            </a:pPr>
            <a:endParaRPr lang="en-GB" altLang="en-US" baseline="0" dirty="0" smtClean="0"/>
          </a:p>
          <a:p>
            <a:pPr eaLnBrk="1" hangingPunct="1">
              <a:spcBef>
                <a:spcPct val="0"/>
              </a:spcBef>
            </a:pPr>
            <a:r>
              <a:rPr lang="en-GB" altLang="en-US" baseline="0" dirty="0" smtClean="0"/>
              <a:t>We are going to think about the kind of learning scenarios where you will have to put your note-taking skills to go use. </a:t>
            </a:r>
          </a:p>
          <a:p>
            <a:pPr eaLnBrk="1" hangingPunct="1">
              <a:spcBef>
                <a:spcPct val="0"/>
              </a:spcBef>
            </a:pPr>
            <a:endParaRPr lang="en-GB" altLang="en-US" baseline="0" dirty="0" smtClean="0"/>
          </a:p>
          <a:p>
            <a:pPr eaLnBrk="1" hangingPunct="1">
              <a:spcBef>
                <a:spcPct val="0"/>
              </a:spcBef>
            </a:pPr>
            <a:r>
              <a:rPr lang="en-GB" altLang="en-US" baseline="0" dirty="0" smtClean="0"/>
              <a:t>And we will explore some different types of note-taking techniques. </a:t>
            </a:r>
          </a:p>
          <a:p>
            <a:pPr eaLnBrk="1" hangingPunct="1">
              <a:spcBef>
                <a:spcPct val="0"/>
              </a:spcBef>
            </a:pPr>
            <a:endParaRPr lang="en-GB" altLang="en-US" baseline="0" dirty="0" smtClean="0"/>
          </a:p>
          <a:p>
            <a:pPr eaLnBrk="1" hangingPunct="1">
              <a:spcBef>
                <a:spcPct val="0"/>
              </a:spcBef>
            </a:pPr>
            <a:r>
              <a:rPr lang="en-GB" altLang="en-US" baseline="0" dirty="0" smtClean="0"/>
              <a:t>After this half-hour session is finished, you are going to receive a lecture from Matt Graham, history lecturer. This will give you the opportunity to put some of these skills into practice. </a:t>
            </a:r>
            <a:endParaRPr lang="en-GB"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F9866E8-27E0-44A0-A97F-509AA663E5AD}" type="slidenum">
              <a:rPr lang="en-GB" altLang="en-US" smtClean="0"/>
              <a:pPr/>
              <a:t>2</a:t>
            </a:fld>
            <a:endParaRPr lang="en-GB" altLang="en-US" smtClean="0"/>
          </a:p>
        </p:txBody>
      </p:sp>
    </p:spTree>
    <p:extLst>
      <p:ext uri="{BB962C8B-B14F-4D97-AF65-F5344CB8AC3E}">
        <p14:creationId xmlns:p14="http://schemas.microsoft.com/office/powerpoint/2010/main" val="1012186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questions </a:t>
            </a:r>
            <a:endParaRPr lang="en-GB" dirty="0"/>
          </a:p>
        </p:txBody>
      </p:sp>
      <p:sp>
        <p:nvSpPr>
          <p:cNvPr id="4" name="Slide Number Placeholder 3"/>
          <p:cNvSpPr>
            <a:spLocks noGrp="1"/>
          </p:cNvSpPr>
          <p:nvPr>
            <p:ph type="sldNum" sz="quarter" idx="10"/>
          </p:nvPr>
        </p:nvSpPr>
        <p:spPr/>
        <p:txBody>
          <a:bodyPr/>
          <a:lstStyle/>
          <a:p>
            <a:fld id="{E2FA10F6-9DDA-4628-9FAF-3DB4D7170D84}" type="slidenum">
              <a:rPr lang="en-GB" smtClean="0"/>
              <a:t>20</a:t>
            </a:fld>
            <a:endParaRPr lang="en-GB"/>
          </a:p>
        </p:txBody>
      </p:sp>
    </p:spTree>
    <p:extLst>
      <p:ext uri="{BB962C8B-B14F-4D97-AF65-F5344CB8AC3E}">
        <p14:creationId xmlns:p14="http://schemas.microsoft.com/office/powerpoint/2010/main" val="392633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word ‘Lecture’ comes from the French word meaning ‘reading’. </a:t>
            </a:r>
          </a:p>
          <a:p>
            <a:endParaRPr lang="en-GB" altLang="en-US" smtClean="0"/>
          </a:p>
          <a:p>
            <a:r>
              <a:rPr lang="en-GB" altLang="en-US" smtClean="0"/>
              <a:t>Lectures have been around at least as long as universities have – nearly 1,000 years (University of Bologna, Italy, A.D. 1088). </a:t>
            </a:r>
          </a:p>
          <a:p>
            <a:endParaRPr lang="en-GB" altLang="en-US" smtClean="0"/>
          </a:p>
          <a:p>
            <a:r>
              <a:rPr lang="en-GB" altLang="en-US" smtClean="0"/>
              <a:t>You can see from this picture above, from the mid 14</a:t>
            </a:r>
            <a:r>
              <a:rPr lang="en-GB" altLang="en-US" baseline="30000" smtClean="0"/>
              <a:t>th</a:t>
            </a:r>
            <a:r>
              <a:rPr lang="en-GB" altLang="en-US" smtClean="0"/>
              <a:t> century, that things haven’t changed that much. We still have tiered lecture theatres, lecterns…people sleeping…</a:t>
            </a:r>
          </a:p>
          <a:p>
            <a:endParaRPr lang="en-GB"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3A00ED8-E5E7-49A4-B35F-5441A91478D4}" type="slidenum">
              <a:rPr lang="en-GB" altLang="en-US" smtClean="0"/>
              <a:pPr/>
              <a:t>3</a:t>
            </a:fld>
            <a:endParaRPr lang="en-GB" altLang="en-US" smtClean="0"/>
          </a:p>
        </p:txBody>
      </p:sp>
    </p:spTree>
    <p:extLst>
      <p:ext uri="{BB962C8B-B14F-4D97-AF65-F5344CB8AC3E}">
        <p14:creationId xmlns:p14="http://schemas.microsoft.com/office/powerpoint/2010/main" val="2776608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Lectures are oral presentations intended to present information or teach people about a particular subject. </a:t>
            </a:r>
          </a:p>
          <a:p>
            <a:endParaRPr lang="en-GB" altLang="en-US" dirty="0" smtClean="0"/>
          </a:p>
          <a:p>
            <a:r>
              <a:rPr lang="en-GB" altLang="en-US" dirty="0" smtClean="0"/>
              <a:t>Though lectures are much criticised as a teaching method, universities have not yet found practical alternative teaching methods for the large majority of their courses. They are still considered the most effective way of conveying information to large numbers of people at once.</a:t>
            </a:r>
          </a:p>
          <a:p>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A10C85-8C90-4624-9997-60FEDE2E4172}" type="slidenum">
              <a:rPr lang="en-GB" altLang="en-US" smtClean="0"/>
              <a:pPr/>
              <a:t>4</a:t>
            </a:fld>
            <a:endParaRPr lang="en-GB" altLang="en-US" smtClean="0"/>
          </a:p>
        </p:txBody>
      </p:sp>
    </p:spTree>
    <p:extLst>
      <p:ext uri="{BB962C8B-B14F-4D97-AF65-F5344CB8AC3E}">
        <p14:creationId xmlns:p14="http://schemas.microsoft.com/office/powerpoint/2010/main" val="239950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19AB3F-3552-4602-BC41-DC8A7AFAB8AB}" type="slidenum">
              <a:rPr lang="en-GB" altLang="en-US" smtClean="0"/>
              <a:pPr/>
              <a:t>5</a:t>
            </a:fld>
            <a:endParaRPr lang="en-GB" altLang="en-US" smtClean="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smtClean="0"/>
              <a:t>For the purposes of today’s session, we are going to focus on note-taking in lectures</a:t>
            </a:r>
            <a:r>
              <a:rPr lang="en-GB" altLang="en-US" baseline="0" dirty="0" smtClean="0"/>
              <a:t> as this is probably one of the main differences between learning at university compared to college. Lectures with 100+ students can be a daunting experience to begin with. So let’s take a minute or two to think about what lectures are and how to get the most out of them.</a:t>
            </a:r>
          </a:p>
          <a:p>
            <a:pPr eaLnBrk="1" hangingPunct="1">
              <a:spcBef>
                <a:spcPct val="0"/>
              </a:spcBef>
              <a:defRPr/>
            </a:pPr>
            <a:endParaRPr lang="en-GB" altLang="en-US" dirty="0" smtClean="0"/>
          </a:p>
          <a:p>
            <a:pPr eaLnBrk="1" hangingPunct="1">
              <a:spcBef>
                <a:spcPct val="0"/>
              </a:spcBef>
              <a:defRPr/>
            </a:pPr>
            <a:r>
              <a:rPr lang="en-GB" altLang="en-US" dirty="0" smtClean="0"/>
              <a:t>1) Some</a:t>
            </a:r>
            <a:r>
              <a:rPr lang="en-GB" altLang="en-US" baseline="0" dirty="0" smtClean="0"/>
              <a:t> l</a:t>
            </a:r>
            <a:r>
              <a:rPr lang="en-GB" altLang="en-US" dirty="0" smtClean="0"/>
              <a:t>ectures can be viewed as the bare bones of a topic.  They introduce</a:t>
            </a:r>
            <a:r>
              <a:rPr lang="en-GB" altLang="en-US" baseline="0" dirty="0" smtClean="0"/>
              <a:t> you to the topic, set the groundwork… With these type of lectures you will be expected </a:t>
            </a:r>
            <a:r>
              <a:rPr lang="en-GB" altLang="en-US" dirty="0" smtClean="0"/>
              <a:t>to flesh it out with further reading on and around the topic in your own time.</a:t>
            </a:r>
            <a:r>
              <a:rPr lang="en-GB" altLang="en-US" baseline="0" dirty="0" smtClean="0"/>
              <a:t> </a:t>
            </a:r>
            <a:endParaRPr lang="en-GB" altLang="en-US" dirty="0" smtClean="0"/>
          </a:p>
          <a:p>
            <a:pPr marL="228600" indent="-228600" eaLnBrk="1" hangingPunct="1">
              <a:spcBef>
                <a:spcPct val="0"/>
              </a:spcBef>
              <a:buFontTx/>
              <a:buAutoNum type="arabicParenR"/>
              <a:defRPr/>
            </a:pPr>
            <a:endParaRPr lang="en-GB" altLang="en-US" dirty="0" smtClean="0"/>
          </a:p>
          <a:p>
            <a:pPr eaLnBrk="1" hangingPunct="1">
              <a:spcBef>
                <a:spcPct val="0"/>
              </a:spcBef>
              <a:defRPr/>
            </a:pPr>
            <a:r>
              <a:rPr lang="en-GB" altLang="en-US" dirty="0" smtClean="0"/>
              <a:t>2) Other</a:t>
            </a:r>
            <a:r>
              <a:rPr lang="en-GB" altLang="en-US" baseline="0" dirty="0" smtClean="0"/>
              <a:t> types of lecture </a:t>
            </a:r>
            <a:r>
              <a:rPr lang="en-GB" altLang="en-US" dirty="0" smtClean="0"/>
              <a:t>already expect students to have a grasp of the topic, on which they will build in the lecture itself. In cases like this you will need to do careful preparatory work </a:t>
            </a:r>
            <a:r>
              <a:rPr lang="en-GB" altLang="en-US" i="1" dirty="0" smtClean="0"/>
              <a:t>before</a:t>
            </a:r>
            <a:r>
              <a:rPr lang="en-GB" altLang="en-US" dirty="0" smtClean="0"/>
              <a:t> a lecture. You should always aim to find out if there is any recommended reading you can do in preparation for the lecture. Preparatory reading will make it easier for you to engage with the lecture content and provide you with a framework for making opinions and comparisons. When the lectures are linked in a series, you should also review your notes from the previous lecture.</a:t>
            </a:r>
          </a:p>
          <a:p>
            <a:pPr marL="228600" indent="-228600" eaLnBrk="1" hangingPunct="1">
              <a:spcBef>
                <a:spcPct val="0"/>
              </a:spcBef>
              <a:defRPr/>
            </a:pPr>
            <a:endParaRPr lang="en-GB" altLang="en-US" dirty="0" smtClean="0"/>
          </a:p>
          <a:p>
            <a:pPr marL="228600" indent="-228600" eaLnBrk="1" hangingPunct="1">
              <a:spcBef>
                <a:spcPct val="0"/>
              </a:spcBef>
              <a:defRPr/>
            </a:pPr>
            <a:r>
              <a:rPr lang="en-GB" altLang="en-US" dirty="0" smtClean="0"/>
              <a:t>All</a:t>
            </a:r>
            <a:r>
              <a:rPr lang="en-GB" altLang="en-US" baseline="0" dirty="0" smtClean="0"/>
              <a:t> </a:t>
            </a:r>
            <a:r>
              <a:rPr lang="en-GB" altLang="en-US" dirty="0" smtClean="0"/>
              <a:t>Lectures provide you with a invaluable resource. They can synthesise the views of several researchers and</a:t>
            </a:r>
            <a:r>
              <a:rPr lang="en-GB" altLang="en-US" baseline="0" dirty="0" smtClean="0"/>
              <a:t> </a:t>
            </a:r>
            <a:r>
              <a:rPr lang="en-GB" altLang="en-US" dirty="0" smtClean="0"/>
              <a:t>books, or sometimes your lecturers will provide new and unpublished information.</a:t>
            </a:r>
          </a:p>
          <a:p>
            <a:pPr marL="228600" indent="-228600" eaLnBrk="1" hangingPunct="1">
              <a:spcBef>
                <a:spcPct val="0"/>
              </a:spcBef>
              <a:defRPr/>
            </a:pPr>
            <a:endParaRPr lang="en-GB" altLang="en-US" dirty="0" smtClean="0"/>
          </a:p>
          <a:p>
            <a:pPr marL="228600" indent="-228600" eaLnBrk="1" hangingPunct="1">
              <a:spcBef>
                <a:spcPct val="0"/>
              </a:spcBef>
              <a:defRPr/>
            </a:pPr>
            <a:r>
              <a:rPr lang="en-GB" altLang="en-US" dirty="0" smtClean="0"/>
              <a:t>What lectures are NOT:</a:t>
            </a:r>
          </a:p>
          <a:p>
            <a:pPr marL="228600" indent="-228600" eaLnBrk="1" hangingPunct="1">
              <a:spcBef>
                <a:spcPct val="0"/>
              </a:spcBef>
              <a:defRPr/>
            </a:pPr>
            <a:r>
              <a:rPr lang="en-GB" altLang="en-US" dirty="0" smtClean="0"/>
              <a:t>Although</a:t>
            </a:r>
            <a:r>
              <a:rPr lang="en-GB" altLang="en-US" baseline="0" dirty="0" smtClean="0"/>
              <a:t> they are integral part of student life, t</a:t>
            </a:r>
            <a:r>
              <a:rPr lang="en-GB" altLang="en-US" dirty="0" smtClean="0"/>
              <a:t>hey are not the be all and end all of your learning on that topic.  Tip of the iceberg.</a:t>
            </a:r>
          </a:p>
        </p:txBody>
      </p:sp>
    </p:spTree>
    <p:extLst>
      <p:ext uri="{BB962C8B-B14F-4D97-AF65-F5344CB8AC3E}">
        <p14:creationId xmlns:p14="http://schemas.microsoft.com/office/powerpoint/2010/main" val="151217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Calibri" panose="020F0502020204030204" pitchFamily="34" charset="0"/>
              <a:buNone/>
              <a:defRPr/>
            </a:pPr>
            <a:r>
              <a:rPr lang="en-GB" altLang="en-US" dirty="0" smtClean="0"/>
              <a:t>PREPARATORY READING – It’s</a:t>
            </a:r>
            <a:r>
              <a:rPr lang="en-GB" altLang="en-US" baseline="0" dirty="0" smtClean="0"/>
              <a:t> always</a:t>
            </a:r>
            <a:r>
              <a:rPr lang="en-GB" altLang="en-US" dirty="0" smtClean="0"/>
              <a:t> a good idea to prepare for a lecture before it starts. Browse textbooks or other reading materials. Get familiar with any subject-specific terminology that you might encounter so it doesn’t throw you off track if you’re hearing it for the first time in the lecture itself.</a:t>
            </a:r>
          </a:p>
          <a:p>
            <a:pPr marL="228600" indent="-228600" eaLnBrk="1" hangingPunct="1">
              <a:spcBef>
                <a:spcPct val="0"/>
              </a:spcBef>
              <a:buFont typeface="Calibri" panose="020F0502020204030204" pitchFamily="34" charset="0"/>
              <a:buAutoNum type="arabicPeriod"/>
              <a:defRPr/>
            </a:pPr>
            <a:endParaRPr lang="en-GB" altLang="en-US" dirty="0" smtClean="0"/>
          </a:p>
          <a:p>
            <a:pPr eaLnBrk="1" hangingPunct="1">
              <a:spcBef>
                <a:spcPct val="0"/>
              </a:spcBef>
              <a:buFont typeface="Calibri" panose="020F0502020204030204" pitchFamily="34" charset="0"/>
              <a:buNone/>
              <a:defRPr/>
            </a:pPr>
            <a:r>
              <a:rPr lang="en-GB" altLang="en-US" dirty="0" smtClean="0"/>
              <a:t>BRAINSTORM WHAT YOU ALREADY KNOW ABOUT THE TOPIC - Often it’s useful to think about what you already know on the topic. The lecture might relate to one you had earlier in a semester, or perhaps it is on a topic you covered at college. Refreshing your knowledge of the topic will only do good.</a:t>
            </a:r>
          </a:p>
          <a:p>
            <a:pPr marL="228600" indent="-228600" eaLnBrk="1" hangingPunct="1">
              <a:spcBef>
                <a:spcPct val="0"/>
              </a:spcBef>
              <a:buFont typeface="Calibri" panose="020F0502020204030204" pitchFamily="34" charset="0"/>
              <a:buAutoNum type="arabicPeriod"/>
              <a:defRPr/>
            </a:pPr>
            <a:endParaRPr lang="en-GB" altLang="en-US" dirty="0" smtClean="0"/>
          </a:p>
          <a:p>
            <a:pPr eaLnBrk="1" hangingPunct="1">
              <a:spcBef>
                <a:spcPct val="0"/>
              </a:spcBef>
              <a:buFont typeface="Calibri" panose="020F0502020204030204" pitchFamily="34" charset="0"/>
              <a:buNone/>
              <a:defRPr/>
            </a:pPr>
            <a:r>
              <a:rPr lang="en-GB" altLang="en-US" dirty="0" smtClean="0"/>
              <a:t>WHAT DO YOU HOPE TO GET OUT OF THE LECTURE - Thinking about what you hope to gain from the lecture is another useful way of getting the most out of it. Are you hoping it will introduce you to a topic you plan to write an essay on in the future? Will the content of the lecture provide you with some necessary theory that ties in with things you are doing in your placements or clinical skills sessions? </a:t>
            </a:r>
          </a:p>
          <a:p>
            <a:pPr marL="228600" indent="-228600" eaLnBrk="1" hangingPunct="1">
              <a:spcBef>
                <a:spcPct val="0"/>
              </a:spcBef>
              <a:buFont typeface="Calibri" panose="020F0502020204030204" pitchFamily="34" charset="0"/>
              <a:buAutoNum type="arabicPeriod"/>
              <a:defRPr/>
            </a:pPr>
            <a:endParaRPr lang="en-GB" altLang="en-US" dirty="0" smtClean="0"/>
          </a:p>
          <a:p>
            <a:pPr eaLnBrk="1" hangingPunct="1">
              <a:spcBef>
                <a:spcPct val="0"/>
              </a:spcBef>
              <a:buFont typeface="Calibri" panose="020F0502020204030204" pitchFamily="34" charset="0"/>
              <a:buNone/>
              <a:defRPr/>
            </a:pPr>
            <a:r>
              <a:rPr lang="en-GB" altLang="en-US" dirty="0" smtClean="0"/>
              <a:t>WHO? WHERE? WHEN? - This might seem a strange one, but once you get to know your lecturers you will learn that you need to adapt your style of listening and taking notes accordingly. For example, if you have a soft spoken lecture make sure you sit somewhere where you can hear. If your lecturer uses a lot of visual aids, make sure you can see. You will also want to adapt to note-taking style to fit the lecturer’s style and the particular structure of his or her lecture. Also, the time of day or the environment can affect how responsive you are to learning. After lunch? Late in the day? First thing in the morning? Everyone has their own optimum learning times, and some environments are more conducive to learning than others.</a:t>
            </a:r>
          </a:p>
          <a:p>
            <a:pPr marL="228600" indent="-228600" eaLnBrk="1" hangingPunct="1">
              <a:spcBef>
                <a:spcPct val="0"/>
              </a:spcBef>
              <a:defRPr/>
            </a:pPr>
            <a:endParaRPr lang="en-GB"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D2FE916-BA25-4989-AB04-0D447911D113}" type="slidenum">
              <a:rPr lang="en-GB" altLang="en-US" smtClean="0"/>
              <a:pPr/>
              <a:t>6</a:t>
            </a:fld>
            <a:endParaRPr lang="en-GB" altLang="en-US" smtClean="0"/>
          </a:p>
        </p:txBody>
      </p:sp>
    </p:spTree>
    <p:extLst>
      <p:ext uri="{BB962C8B-B14F-4D97-AF65-F5344CB8AC3E}">
        <p14:creationId xmlns:p14="http://schemas.microsoft.com/office/powerpoint/2010/main" val="4177037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Lectures shouldn’t be a passive experience.  </a:t>
            </a:r>
          </a:p>
          <a:p>
            <a:pPr eaLnBrk="1" hangingPunct="1">
              <a:spcBef>
                <a:spcPct val="0"/>
              </a:spcBef>
            </a:pPr>
            <a:endParaRPr lang="en-GB" altLang="en-US" dirty="0" smtClean="0"/>
          </a:p>
          <a:p>
            <a:pPr eaLnBrk="1" hangingPunct="1">
              <a:spcBef>
                <a:spcPct val="0"/>
              </a:spcBef>
            </a:pPr>
            <a:r>
              <a:rPr lang="en-GB" altLang="en-US" dirty="0" smtClean="0"/>
              <a:t>Although you might not get the opportunity to ask questions in the lecture itself, you should always be asking questions in your mind (i.e. thinking </a:t>
            </a:r>
            <a:r>
              <a:rPr lang="en-GB" altLang="en-US" i="1" dirty="0" smtClean="0"/>
              <a:t>critically </a:t>
            </a:r>
            <a:r>
              <a:rPr lang="en-GB" altLang="en-US" dirty="0" smtClean="0"/>
              <a:t>about the information that is being presented to you!) </a:t>
            </a:r>
          </a:p>
          <a:p>
            <a:pPr eaLnBrk="1" hangingPunct="1">
              <a:spcBef>
                <a:spcPct val="0"/>
              </a:spcBef>
            </a:pPr>
            <a:endParaRPr lang="en-GB" altLang="en-US" dirty="0" smtClean="0"/>
          </a:p>
          <a:p>
            <a:pPr eaLnBrk="1" hangingPunct="1">
              <a:spcBef>
                <a:spcPct val="0"/>
              </a:spcBef>
              <a:buFont typeface="Calibri" panose="020F0502020204030204" pitchFamily="34" charset="0"/>
              <a:buNone/>
            </a:pPr>
            <a:endParaRPr lang="en-GB" altLang="en-US" dirty="0" smtClean="0"/>
          </a:p>
          <a:p>
            <a:pPr eaLnBrk="1" hangingPunct="1">
              <a:spcBef>
                <a:spcPct val="0"/>
              </a:spcBef>
              <a:buFont typeface="Calibri" panose="020F0502020204030204" pitchFamily="34" charset="0"/>
              <a:buAutoNum type="arabicPeriod"/>
            </a:pPr>
            <a:r>
              <a:rPr lang="en-GB" altLang="en-US" dirty="0" smtClean="0"/>
              <a:t> LISTEN - It’s quite impossible to take notes for a full lecture. Your hand will need a rest sometimes. That is where your ears take over. If there is a part of a lecture where you think you would benefit from sitting listening and thinking, then do so. Some people are auditory learners, which means they learn best by listening. If this applies to you, it’s important to write up your notes as soon as you can after the lecture so you don’t forget them.</a:t>
            </a:r>
          </a:p>
          <a:p>
            <a:pPr eaLnBrk="1" hangingPunct="1">
              <a:spcBef>
                <a:spcPct val="0"/>
              </a:spcBef>
              <a:buFont typeface="Calibri" panose="020F0502020204030204" pitchFamily="34" charset="0"/>
              <a:buAutoNum type="arabicPeriod"/>
            </a:pPr>
            <a:endParaRPr lang="en-GB" altLang="en-US" dirty="0" smtClean="0"/>
          </a:p>
          <a:p>
            <a:pPr eaLnBrk="1" hangingPunct="1">
              <a:spcBef>
                <a:spcPct val="0"/>
              </a:spcBef>
              <a:buFont typeface="Calibri" panose="020F0502020204030204" pitchFamily="34" charset="0"/>
              <a:buAutoNum type="arabicPeriod"/>
            </a:pPr>
            <a:r>
              <a:rPr lang="en-GB" altLang="en-US" dirty="0" smtClean="0"/>
              <a:t>THINK - This is a definite yes. It requires practise to do this, but taking notes shouldn’t be an exercise in dictation. You should be thinking critically about the information being given to you. What does it mean? What are the larger themes emerging? How does this tie in with what you already know on the topic? Do you agree with everything or do you disagree with some of it? ALL of this is critical thinking, which is a key skill that students must develop, therefore you should be doing it even at the note-taking stage.</a:t>
            </a:r>
          </a:p>
          <a:p>
            <a:pPr eaLnBrk="1" hangingPunct="1">
              <a:spcBef>
                <a:spcPct val="0"/>
              </a:spcBef>
              <a:buFont typeface="Calibri" panose="020F0502020204030204" pitchFamily="34" charset="0"/>
              <a:buAutoNum type="arabicPeriod"/>
            </a:pPr>
            <a:endParaRPr lang="en-GB" altLang="en-US" dirty="0" smtClean="0"/>
          </a:p>
          <a:p>
            <a:pPr eaLnBrk="1" hangingPunct="1">
              <a:spcBef>
                <a:spcPct val="0"/>
              </a:spcBef>
              <a:buFont typeface="Calibri" panose="020F0502020204030204" pitchFamily="34" charset="0"/>
              <a:buAutoNum type="arabicPeriod"/>
            </a:pPr>
            <a:r>
              <a:rPr lang="en-GB" altLang="en-US" dirty="0" smtClean="0"/>
              <a:t>ASK QUESTIONS - Yes and no. Some lecturers leave time at the end for questions. Some invite questions at specific points during their lecture. It’s rare for all students’ questions to be answered ad lib because the lecturer has a set amount of information he or she needs to get through. If you do have questions and did not get the opportunity to ask them, email your lecturer after class.</a:t>
            </a:r>
          </a:p>
          <a:p>
            <a:pPr eaLnBrk="1" hangingPunct="1">
              <a:spcBef>
                <a:spcPct val="0"/>
              </a:spcBef>
              <a:buFont typeface="Calibri" panose="020F0502020204030204" pitchFamily="34" charset="0"/>
              <a:buAutoNum type="arabicPeriod"/>
            </a:pPr>
            <a:endParaRPr lang="en-GB" altLang="en-US" dirty="0" smtClean="0"/>
          </a:p>
          <a:p>
            <a:pPr marL="0" marR="0" lvl="0" indent="0" algn="l" defTabSz="914400" rtl="0" eaLnBrk="1" fontAlgn="auto" latinLnBrk="0" hangingPunct="1">
              <a:lnSpc>
                <a:spcPct val="100000"/>
              </a:lnSpc>
              <a:spcBef>
                <a:spcPct val="0"/>
              </a:spcBef>
              <a:spcAft>
                <a:spcPts val="0"/>
              </a:spcAft>
              <a:buClrTx/>
              <a:buSzTx/>
              <a:buFont typeface="Calibri" panose="020F0502020204030204" pitchFamily="34" charset="0"/>
              <a:buAutoNum type="arabicPeriod"/>
              <a:tabLst/>
              <a:defRPr/>
            </a:pPr>
            <a:r>
              <a:rPr lang="en-GB" altLang="en-US" dirty="0" smtClean="0"/>
              <a:t>TAKE NOTES - It’s usually necessary to take notes. Even if the PowerPoints are given as handouts, remember PPT slides are just the tip of the iceberg! </a:t>
            </a:r>
          </a:p>
          <a:p>
            <a:pPr eaLnBrk="1" hangingPunct="1">
              <a:spcBef>
                <a:spcPct val="0"/>
              </a:spcBef>
              <a:buFont typeface="Calibri" panose="020F0502020204030204" pitchFamily="34" charset="0"/>
              <a:buAutoNum type="arabicPeriod"/>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A7FB6A8-0047-4BB8-B1F0-B2FB7D442446}" type="slidenum">
              <a:rPr lang="en-GB" altLang="en-US" smtClean="0"/>
              <a:pPr/>
              <a:t>7</a:t>
            </a:fld>
            <a:endParaRPr lang="en-GB" altLang="en-US" smtClean="0"/>
          </a:p>
        </p:txBody>
      </p:sp>
    </p:spTree>
    <p:extLst>
      <p:ext uri="{BB962C8B-B14F-4D97-AF65-F5344CB8AC3E}">
        <p14:creationId xmlns:p14="http://schemas.microsoft.com/office/powerpoint/2010/main" val="34299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Why </a:t>
            </a:r>
            <a:r>
              <a:rPr lang="en-GB" altLang="en-US" i="1" dirty="0" smtClean="0"/>
              <a:t>should</a:t>
            </a:r>
            <a:r>
              <a:rPr lang="en-GB" altLang="en-US" dirty="0" smtClean="0"/>
              <a:t> we take notes? Most of us do it because we think it is what we are expected to do. But what do we do it for? What are your thoughts?</a:t>
            </a:r>
          </a:p>
          <a:p>
            <a:pPr eaLnBrk="1" hangingPunct="1">
              <a:spcBef>
                <a:spcPct val="0"/>
              </a:spcBef>
            </a:pPr>
            <a:endParaRPr lang="en-GB" altLang="en-US" dirty="0" smtClean="0"/>
          </a:p>
          <a:p>
            <a:pPr eaLnBrk="1" hangingPunct="1">
              <a:spcBef>
                <a:spcPct val="0"/>
              </a:spcBef>
            </a:pPr>
            <a:r>
              <a:rPr lang="en-GB" altLang="en-US" dirty="0" smtClean="0"/>
              <a:t>Very few, probably none, of us have perfect recall. We need to take notes to help us remember key information, because we will probably need that information for writing essays, sitting exams and etc. </a:t>
            </a:r>
          </a:p>
          <a:p>
            <a:pPr eaLnBrk="1" hangingPunct="1">
              <a:spcBef>
                <a:spcPct val="0"/>
              </a:spcBef>
            </a:pPr>
            <a:endParaRPr lang="en-GB" altLang="en-US" dirty="0" smtClean="0"/>
          </a:p>
          <a:p>
            <a:pPr eaLnBrk="1" hangingPunct="1">
              <a:spcBef>
                <a:spcPct val="0"/>
              </a:spcBef>
            </a:pPr>
            <a:r>
              <a:rPr lang="en-GB" altLang="en-US" dirty="0" smtClean="0"/>
              <a:t>The benchmark of any set of notes is how much sense they make to you 3 or 6 months down the line when you return to them as a starting point for exam revision or for writing an essay. </a:t>
            </a:r>
          </a:p>
          <a:p>
            <a:pPr eaLnBrk="1" hangingPunct="1">
              <a:spcBef>
                <a:spcPct val="0"/>
              </a:spcBef>
            </a:pPr>
            <a:endParaRPr lang="en-GB" altLang="en-US" dirty="0" smtClean="0"/>
          </a:p>
          <a:p>
            <a:pPr eaLnBrk="1" hangingPunct="1">
              <a:spcBef>
                <a:spcPct val="0"/>
              </a:spcBef>
            </a:pPr>
            <a:r>
              <a:rPr lang="en-GB" altLang="en-US" dirty="0" smtClean="0"/>
              <a:t>If you look at your notes and think ‘What was I thinking when I wrote this!?’ then they’re not good notes.  </a:t>
            </a:r>
          </a:p>
          <a:p>
            <a:pPr eaLnBrk="1" hangingPunct="1">
              <a:spcBef>
                <a:spcPct val="0"/>
              </a:spcBef>
            </a:pPr>
            <a:endParaRPr lang="en-GB" altLang="en-US" dirty="0" smtClean="0"/>
          </a:p>
          <a:p>
            <a:pPr eaLnBrk="1" hangingPunct="1">
              <a:spcBef>
                <a:spcPct val="0"/>
              </a:spcBef>
            </a:pPr>
            <a:r>
              <a:rPr lang="en-GB" altLang="en-US" dirty="0" smtClean="0"/>
              <a:t>If you look at your notes and see all the key information PLUS your own thoughts that you had at the time, you have an excellent springboard for your taking your revision or research further. </a:t>
            </a:r>
          </a:p>
          <a:p>
            <a:pPr eaLnBrk="1" hangingPunct="1">
              <a:spcBef>
                <a:spcPct val="0"/>
              </a:spcBef>
            </a:pPr>
            <a:endParaRPr lang="en-GB"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7982525-264F-4CF5-865C-0B7B86C56EDA}" type="slidenum">
              <a:rPr lang="en-GB" altLang="en-US" smtClean="0"/>
              <a:pPr/>
              <a:t>8</a:t>
            </a:fld>
            <a:endParaRPr lang="en-GB" altLang="en-US" smtClean="0"/>
          </a:p>
        </p:txBody>
      </p:sp>
    </p:spTree>
    <p:extLst>
      <p:ext uri="{BB962C8B-B14F-4D97-AF65-F5344CB8AC3E}">
        <p14:creationId xmlns:p14="http://schemas.microsoft.com/office/powerpoint/2010/main" val="243605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What is the first thing that happens when you leave a lecture? You begin</a:t>
            </a:r>
            <a:r>
              <a:rPr lang="en-US" sz="1200" b="0" i="0" kern="1200" baseline="0" dirty="0" smtClean="0">
                <a:solidFill>
                  <a:schemeClr val="tx1"/>
                </a:solidFill>
                <a:effectLst/>
                <a:latin typeface="+mn-lt"/>
                <a:ea typeface="+mn-ea"/>
                <a:cs typeface="+mn-cs"/>
              </a:rPr>
              <a:t> to forget. </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1885 German researcher Hermann </a:t>
            </a:r>
            <a:r>
              <a:rPr lang="en-US" sz="1200" b="0" i="0" kern="1200" dirty="0" err="1" smtClean="0">
                <a:solidFill>
                  <a:schemeClr val="tx1"/>
                </a:solidFill>
                <a:effectLst/>
                <a:latin typeface="+mn-lt"/>
                <a:ea typeface="+mn-ea"/>
                <a:cs typeface="+mn-cs"/>
              </a:rPr>
              <a:t>Ebbinghaus</a:t>
            </a:r>
            <a:r>
              <a:rPr lang="en-US" sz="1200" b="0" i="0" kern="1200" dirty="0" smtClean="0">
                <a:solidFill>
                  <a:schemeClr val="tx1"/>
                </a:solidFill>
                <a:effectLst/>
                <a:latin typeface="+mn-lt"/>
                <a:ea typeface="+mn-ea"/>
                <a:cs typeface="+mn-cs"/>
              </a:rPr>
              <a:t>, pioneered a series of experiments identifying what is now known as the ‘forgetting curve’.  This term describes the rate in which newly acquired knowledge starts to deteriorate or be forgotten.  </a:t>
            </a:r>
            <a:r>
              <a:rPr lang="en-US" sz="1200" b="0" i="0" kern="1200" dirty="0" err="1" smtClean="0">
                <a:solidFill>
                  <a:schemeClr val="tx1"/>
                </a:solidFill>
                <a:effectLst/>
                <a:latin typeface="+mn-lt"/>
                <a:ea typeface="+mn-ea"/>
                <a:cs typeface="+mn-cs"/>
              </a:rPr>
              <a:t>Ebbinghaus</a:t>
            </a:r>
            <a:r>
              <a:rPr lang="en-US" sz="1200" b="0" i="0" kern="1200" dirty="0" smtClean="0">
                <a:solidFill>
                  <a:schemeClr val="tx1"/>
                </a:solidFill>
                <a:effectLst/>
                <a:latin typeface="+mn-lt"/>
                <a:ea typeface="+mn-ea"/>
                <a:cs typeface="+mn-cs"/>
              </a:rPr>
              <a:t> discovered that a significant amount of information was forgotten within twenty minutes of having been learned.  The table outlines the results from the research on the forgetting curve.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 what have you got to do to help</a:t>
            </a:r>
            <a:r>
              <a:rPr lang="en-US" sz="1200" b="0" i="0" kern="1200" baseline="0" dirty="0" smtClean="0">
                <a:solidFill>
                  <a:schemeClr val="tx1"/>
                </a:solidFill>
                <a:effectLst/>
                <a:latin typeface="+mn-lt"/>
                <a:ea typeface="+mn-ea"/>
                <a:cs typeface="+mn-cs"/>
              </a:rPr>
              <a:t> retain this information? Well, there are many things you can do. Taking good notes in the lecture itself is a good place to start. So how do we do this? Let’s look at some note-taking techniques and consider the pros and cons. </a:t>
            </a:r>
            <a:r>
              <a:rPr lang="en-US" dirty="0" smtClean="0"/>
              <a:t/>
            </a:r>
            <a:br>
              <a:rPr lang="en-US" dirty="0" smtClean="0"/>
            </a:br>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9</a:t>
            </a:fld>
            <a:endParaRPr lang="en-GB"/>
          </a:p>
        </p:txBody>
      </p:sp>
    </p:spTree>
    <p:extLst>
      <p:ext uri="{BB962C8B-B14F-4D97-AF65-F5344CB8AC3E}">
        <p14:creationId xmlns:p14="http://schemas.microsoft.com/office/powerpoint/2010/main" val="197082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06/12/2018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358190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06/12/2018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20336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06/12/2018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81476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1277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0855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06/12/2018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121798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9459F-B132-4809-A544-3019B1DC6480}" type="datetimeFigureOut">
              <a:rPr lang="en-GB" smtClean="0"/>
              <a:t>06/12/2018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92065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C9459F-B132-4809-A544-3019B1DC6480}" type="datetimeFigureOut">
              <a:rPr lang="en-GB" smtClean="0"/>
              <a:t>06/12/2018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47524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C9459F-B132-4809-A544-3019B1DC6480}" type="datetimeFigureOut">
              <a:rPr lang="en-GB" smtClean="0"/>
              <a:t>06/12/2018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163954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C9459F-B132-4809-A544-3019B1DC6480}" type="datetimeFigureOut">
              <a:rPr lang="en-GB" smtClean="0"/>
              <a:t>06/12/2018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48290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9459F-B132-4809-A544-3019B1DC6480}" type="datetimeFigureOut">
              <a:rPr lang="en-GB" smtClean="0"/>
              <a:t>06/12/2018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425551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9459F-B132-4809-A544-3019B1DC6480}" type="datetimeFigureOut">
              <a:rPr lang="en-GB" smtClean="0"/>
              <a:t>06/12/2018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75024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9459F-B132-4809-A544-3019B1DC6480}" type="datetimeFigureOut">
              <a:rPr lang="en-GB" smtClean="0"/>
              <a:t>06/12/2018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8369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9459F-B132-4809-A544-3019B1DC6480}" type="datetimeFigureOut">
              <a:rPr lang="en-GB" smtClean="0"/>
              <a:t>06/12/2018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0A762-7A3E-4ECF-9705-6475BEFC719D}" type="slidenum">
              <a:rPr lang="en-GB" smtClean="0"/>
              <a:t>‹#›</a:t>
            </a:fld>
            <a:endParaRPr lang="en-GB"/>
          </a:p>
        </p:txBody>
      </p:sp>
    </p:spTree>
    <p:extLst>
      <p:ext uri="{BB962C8B-B14F-4D97-AF65-F5344CB8AC3E}">
        <p14:creationId xmlns:p14="http://schemas.microsoft.com/office/powerpoint/2010/main" val="2005195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normAutofit fontScale="92500" lnSpcReduction="10000"/>
          </a:bodyPr>
          <a:lstStyle/>
          <a:p>
            <a:r>
              <a:rPr lang="en-GB" dirty="0"/>
              <a:t/>
            </a:r>
            <a:br>
              <a:rPr lang="en-GB" dirty="0"/>
            </a:br>
            <a:r>
              <a:rPr lang="en-GB" dirty="0" smtClean="0"/>
              <a:t>Michael Allardice</a:t>
            </a:r>
            <a:endParaRPr lang="en-GB" dirty="0" smtClean="0"/>
          </a:p>
          <a:p>
            <a:r>
              <a:rPr lang="en-GB" dirty="0" smtClean="0"/>
              <a:t>Academic Skills Centre, University of Dundee</a:t>
            </a:r>
            <a:endParaRPr lang="en-GB" dirty="0"/>
          </a:p>
        </p:txBody>
      </p:sp>
      <p:sp>
        <p:nvSpPr>
          <p:cNvPr id="9" name="Title 8"/>
          <p:cNvSpPr>
            <a:spLocks noGrp="1"/>
          </p:cNvSpPr>
          <p:nvPr>
            <p:ph type="ctrTitle"/>
          </p:nvPr>
        </p:nvSpPr>
        <p:spPr/>
        <p:txBody>
          <a:bodyPr>
            <a:normAutofit/>
          </a:bodyPr>
          <a:lstStyle/>
          <a:p>
            <a:r>
              <a:rPr lang="en-GB" dirty="0" smtClean="0"/>
              <a:t>SWAP East</a:t>
            </a:r>
            <a:br>
              <a:rPr lang="en-GB" dirty="0" smtClean="0"/>
            </a:br>
            <a:r>
              <a:rPr lang="en-GB" sz="2200" b="1" dirty="0" smtClean="0"/>
              <a:t>Take note! Getting the most out of your lectures</a:t>
            </a:r>
            <a:endParaRPr lang="en-GB" sz="2200" b="1" dirty="0"/>
          </a:p>
        </p:txBody>
      </p:sp>
      <p:sp>
        <p:nvSpPr>
          <p:cNvPr id="12" name="Text Placeholder 11"/>
          <p:cNvSpPr>
            <a:spLocks noGrp="1"/>
          </p:cNvSpPr>
          <p:nvPr>
            <p:ph type="body" sz="quarter" idx="16"/>
          </p:nvPr>
        </p:nvSpPr>
        <p:spPr/>
        <p:txBody>
          <a:bodyPr>
            <a:normAutofit/>
          </a:bodyPr>
          <a:lstStyle/>
          <a:p>
            <a:r>
              <a:rPr lang="en-GB" dirty="0" smtClean="0"/>
              <a:t>07</a:t>
            </a:r>
            <a:r>
              <a:rPr lang="en-GB" dirty="0" smtClean="0"/>
              <a:t>/12/18</a:t>
            </a:r>
            <a:endParaRPr lang="en-GB" dirty="0"/>
          </a:p>
        </p:txBody>
      </p:sp>
      <p:pic>
        <p:nvPicPr>
          <p:cNvPr id="3" name="Picture Placeholder 2"/>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10043" b="10043"/>
          <a:stretch>
            <a:fillRect/>
          </a:stretch>
        </p:blipFill>
        <p:spPr/>
      </p:pic>
      <p:pic>
        <p:nvPicPr>
          <p:cNvPr id="6" name="Picture Placeholder 5"/>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t="7801" b="7801"/>
          <a:stretch>
            <a:fillRect/>
          </a:stretch>
        </p:blipFill>
        <p:spPr>
          <a:xfrm>
            <a:off x="4124062" y="1754189"/>
            <a:ext cx="8067600" cy="4524375"/>
          </a:xfrm>
        </p:spPr>
      </p:pic>
      <p:sp>
        <p:nvSpPr>
          <p:cNvPr id="5" name="Slide Number Placeholder 4"/>
          <p:cNvSpPr>
            <a:spLocks noGrp="1"/>
          </p:cNvSpPr>
          <p:nvPr>
            <p:ph type="sldNum" sz="quarter" idx="12"/>
          </p:nvPr>
        </p:nvSpPr>
        <p:spPr/>
        <p:txBody>
          <a:bodyPr/>
          <a:lstStyle/>
          <a:p>
            <a:fld id="{E89BC60F-F4BF-4EE8-9F02-8A0093F1814F}" type="slidenum">
              <a:rPr lang="en-GB" smtClean="0"/>
              <a:t>1</a:t>
            </a:fld>
            <a:endParaRPr lang="en-GB"/>
          </a:p>
        </p:txBody>
      </p:sp>
      <p:sp>
        <p:nvSpPr>
          <p:cNvPr id="13" name="Text Placeholder 10"/>
          <p:cNvSpPr>
            <a:spLocks noGrp="1"/>
          </p:cNvSpPr>
          <p:nvPr>
            <p:ph type="body" sz="quarter" idx="15"/>
          </p:nvPr>
        </p:nvSpPr>
        <p:spPr>
          <a:xfrm>
            <a:off x="516466" y="474727"/>
            <a:ext cx="9635068" cy="196977"/>
          </a:xfrm>
        </p:spPr>
        <p:txBody>
          <a:bodyPr/>
          <a:lstStyle/>
          <a:p>
            <a:r>
              <a:rPr lang="en-GB" dirty="0"/>
              <a:t>Scottish University of the Year 2017</a:t>
            </a:r>
          </a:p>
        </p:txBody>
      </p:sp>
    </p:spTree>
    <p:extLst>
      <p:ext uri="{BB962C8B-B14F-4D97-AF65-F5344CB8AC3E}">
        <p14:creationId xmlns:p14="http://schemas.microsoft.com/office/powerpoint/2010/main" val="146809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939" y="287338"/>
            <a:ext cx="7543800" cy="838200"/>
          </a:xfrm>
        </p:spPr>
        <p:txBody>
          <a:bodyPr/>
          <a:lstStyle/>
          <a:p>
            <a:pPr>
              <a:defRPr/>
            </a:pPr>
            <a:r>
              <a:rPr lang="en-GB" sz="4000" b="1" dirty="0">
                <a:solidFill>
                  <a:srgbClr val="4365E2"/>
                </a:solidFill>
              </a:rPr>
              <a:t>Keyword notes</a:t>
            </a:r>
          </a:p>
        </p:txBody>
      </p:sp>
      <p:sp>
        <p:nvSpPr>
          <p:cNvPr id="4" name="Footer Placeholder 3"/>
          <p:cNvSpPr>
            <a:spLocks noGrp="1"/>
          </p:cNvSpPr>
          <p:nvPr>
            <p:ph type="ftr" sz="quarter" idx="11"/>
          </p:nvPr>
        </p:nvSpPr>
        <p:spPr/>
        <p:txBody>
          <a:bodyPr/>
          <a:lstStyle/>
          <a:p>
            <a:pPr>
              <a:defRPr/>
            </a:pPr>
            <a:endParaRPr lang="en-GB" dirty="0"/>
          </a:p>
        </p:txBody>
      </p:sp>
      <p:pic>
        <p:nvPicPr>
          <p:cNvPr id="3074" name="Picture 2" descr="https://www2.warwick.ac.uk/fac/soc/al/learning_english/leap/study_skills/notetaking/example1/notetaking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28793" y="1125538"/>
            <a:ext cx="9934413" cy="5457077"/>
          </a:xfrm>
          <a:noFill/>
        </p:spPr>
      </p:pic>
    </p:spTree>
    <p:extLst>
      <p:ext uri="{BB962C8B-B14F-4D97-AF65-F5344CB8AC3E}">
        <p14:creationId xmlns:p14="http://schemas.microsoft.com/office/powerpoint/2010/main" val="39198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9" y="287339"/>
            <a:ext cx="7543800" cy="693737"/>
          </a:xfrm>
        </p:spPr>
        <p:txBody>
          <a:bodyPr>
            <a:normAutofit/>
          </a:bodyPr>
          <a:lstStyle/>
          <a:p>
            <a:pPr>
              <a:defRPr/>
            </a:pPr>
            <a:r>
              <a:rPr lang="en-GB" sz="4000" b="1" dirty="0" smtClean="0">
                <a:solidFill>
                  <a:srgbClr val="4365E2"/>
                </a:solidFill>
              </a:rPr>
              <a:t>Concept</a:t>
            </a:r>
            <a:r>
              <a:rPr lang="en-GB" sz="4000" b="1" dirty="0" smtClean="0">
                <a:solidFill>
                  <a:srgbClr val="4365E2"/>
                </a:solidFill>
                <a:ea typeface="+mj-ea"/>
              </a:rPr>
              <a:t> map notes</a:t>
            </a:r>
            <a:endParaRPr lang="en-GB" sz="4000" b="1" dirty="0">
              <a:solidFill>
                <a:srgbClr val="4365E2"/>
              </a:solidFill>
              <a:ea typeface="+mj-ea"/>
            </a:endParaRPr>
          </a:p>
        </p:txBody>
      </p:sp>
      <p:sp>
        <p:nvSpPr>
          <p:cNvPr id="4" name="Footer Placeholder 3"/>
          <p:cNvSpPr>
            <a:spLocks noGrp="1"/>
          </p:cNvSpPr>
          <p:nvPr>
            <p:ph type="ftr" sz="quarter" idx="11"/>
          </p:nvPr>
        </p:nvSpPr>
        <p:spPr>
          <a:xfrm>
            <a:off x="4440239" y="6492876"/>
            <a:ext cx="3616325" cy="365125"/>
          </a:xfrm>
        </p:spPr>
        <p:txBody>
          <a:bodyPr/>
          <a:lstStyle/>
          <a:p>
            <a:pPr>
              <a:defRPr/>
            </a:pPr>
            <a:endParaRPr lang="en-GB" dirty="0"/>
          </a:p>
        </p:txBody>
      </p:sp>
      <p:pic>
        <p:nvPicPr>
          <p:cNvPr id="7172" name="Picture 4" descr="http://www.rothwell.force9.co.uk/blog/uploaded_images/NoteTaking_9160/EnergyMap.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2836" y="981076"/>
            <a:ext cx="10196945" cy="581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8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942" y="103161"/>
            <a:ext cx="7543800" cy="765175"/>
          </a:xfrm>
        </p:spPr>
        <p:txBody>
          <a:bodyPr/>
          <a:lstStyle/>
          <a:p>
            <a:pPr>
              <a:defRPr/>
            </a:pPr>
            <a:r>
              <a:rPr lang="en-GB" sz="4000" b="1" dirty="0">
                <a:solidFill>
                  <a:srgbClr val="4365E2"/>
                </a:solidFill>
              </a:rPr>
              <a:t>Cornell notes</a:t>
            </a:r>
          </a:p>
        </p:txBody>
      </p:sp>
      <p:sp>
        <p:nvSpPr>
          <p:cNvPr id="4" name="Footer Placeholder 3"/>
          <p:cNvSpPr>
            <a:spLocks noGrp="1"/>
          </p:cNvSpPr>
          <p:nvPr>
            <p:ph type="ftr" sz="quarter" idx="11"/>
          </p:nvPr>
        </p:nvSpPr>
        <p:spPr/>
        <p:txBody>
          <a:bodyPr/>
          <a:lstStyle/>
          <a:p>
            <a:pPr>
              <a:defRPr/>
            </a:pPr>
            <a:endParaRPr lang="en-GB" dirty="0"/>
          </a:p>
        </p:txBody>
      </p:sp>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38386" y="908051"/>
            <a:ext cx="9568654" cy="5400675"/>
          </a:xfrm>
        </p:spPr>
      </p:pic>
    </p:spTree>
    <p:extLst>
      <p:ext uri="{BB962C8B-B14F-4D97-AF65-F5344CB8AC3E}">
        <p14:creationId xmlns:p14="http://schemas.microsoft.com/office/powerpoint/2010/main" val="338339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dirty="0">
              <a:solidFill>
                <a:srgbClr val="FFFFFF"/>
              </a:solidFill>
            </a:endParaRPr>
          </a:p>
        </p:txBody>
      </p:sp>
      <p:sp>
        <p:nvSpPr>
          <p:cNvPr id="82946"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GB" altLang="en-US" sz="4000" b="1" dirty="0"/>
              <a:t>After </a:t>
            </a:r>
            <a:r>
              <a:rPr lang="en-GB" altLang="en-US" sz="4000" b="1" dirty="0" smtClean="0"/>
              <a:t>a lecture…</a:t>
            </a:r>
            <a:endParaRPr lang="en-GB" altLang="en-US" sz="4000" b="1" dirty="0"/>
          </a:p>
        </p:txBody>
      </p:sp>
      <p:sp>
        <p:nvSpPr>
          <p:cNvPr id="82947" name="Rectangle 3"/>
          <p:cNvSpPr>
            <a:spLocks noGrp="1" noChangeArrowheads="1"/>
          </p:cNvSpPr>
          <p:nvPr>
            <p:ph type="body" idx="1"/>
          </p:nvPr>
        </p:nvSpPr>
        <p:spPr>
          <a:xfrm>
            <a:off x="460375" y="1482436"/>
            <a:ext cx="8170333" cy="5239039"/>
          </a:xfrm>
        </p:spPr>
        <p:txBody>
          <a:bodyPr rtlCol="0">
            <a:normAutofit/>
          </a:bodyPr>
          <a:lstStyle/>
          <a:p>
            <a:pPr marL="0" indent="0">
              <a:buNone/>
              <a:defRPr/>
            </a:pPr>
            <a:endParaRPr lang="en-GB" sz="2600" b="1" dirty="0" smtClean="0">
              <a:solidFill>
                <a:schemeClr val="tx1">
                  <a:lumMod val="75000"/>
                  <a:lumOff val="25000"/>
                </a:schemeClr>
              </a:solidFill>
              <a:latin typeface="Calibri Light" panose="020F0302020204030204" pitchFamily="34" charset="0"/>
            </a:endParaRPr>
          </a:p>
          <a:p>
            <a:pPr marL="0" indent="0">
              <a:buNone/>
              <a:defRPr/>
            </a:pPr>
            <a:r>
              <a:rPr lang="en-GB" sz="2600" b="1" dirty="0" smtClean="0">
                <a:solidFill>
                  <a:schemeClr val="tx1">
                    <a:lumMod val="75000"/>
                    <a:lumOff val="25000"/>
                  </a:schemeClr>
                </a:solidFill>
                <a:latin typeface="Calibri Light" panose="020F0302020204030204" pitchFamily="34" charset="0"/>
              </a:rPr>
              <a:t>What </a:t>
            </a:r>
            <a:r>
              <a:rPr lang="en-GB" sz="2600" b="1" dirty="0">
                <a:solidFill>
                  <a:schemeClr val="tx1">
                    <a:lumMod val="75000"/>
                    <a:lumOff val="25000"/>
                  </a:schemeClr>
                </a:solidFill>
                <a:latin typeface="Calibri Light" panose="020F0302020204030204" pitchFamily="34" charset="0"/>
              </a:rPr>
              <a:t>will you do </a:t>
            </a:r>
            <a:r>
              <a:rPr lang="en-GB" sz="2600" b="1" dirty="0" smtClean="0">
                <a:solidFill>
                  <a:schemeClr val="tx1">
                    <a:lumMod val="75000"/>
                    <a:lumOff val="25000"/>
                  </a:schemeClr>
                </a:solidFill>
                <a:latin typeface="Calibri Light" panose="020F0302020204030204" pitchFamily="34" charset="0"/>
              </a:rPr>
              <a:t>after it?</a:t>
            </a:r>
            <a:endParaRPr lang="en-GB" sz="2600" b="1" dirty="0">
              <a:solidFill>
                <a:schemeClr val="tx1">
                  <a:lumMod val="75000"/>
                  <a:lumOff val="25000"/>
                </a:schemeClr>
              </a:solidFill>
              <a:latin typeface="Calibri Light" panose="020F0302020204030204" pitchFamily="34" charset="0"/>
            </a:endParaRPr>
          </a:p>
          <a:p>
            <a:pPr marL="457200" indent="-457200">
              <a:lnSpc>
                <a:spcPct val="150000"/>
              </a:lnSpc>
              <a:buClr>
                <a:srgbClr val="00B0F0"/>
              </a:buClr>
              <a:buFont typeface="Wingdings" panose="05000000000000000000" pitchFamily="2" charset="2"/>
              <a:buChar char="§"/>
              <a:defRPr/>
            </a:pPr>
            <a:r>
              <a:rPr lang="en-GB" sz="2600" b="1" dirty="0">
                <a:solidFill>
                  <a:schemeClr val="tx2"/>
                </a:solidFill>
                <a:latin typeface="Calibri Light" panose="020F0302020204030204" pitchFamily="34" charset="0"/>
              </a:rPr>
              <a:t> </a:t>
            </a:r>
            <a:r>
              <a:rPr lang="en-GB" sz="2600" dirty="0">
                <a:solidFill>
                  <a:schemeClr val="tx1">
                    <a:lumMod val="75000"/>
                    <a:lumOff val="25000"/>
                  </a:schemeClr>
                </a:solidFill>
                <a:latin typeface="Calibri Light" panose="020F0302020204030204" pitchFamily="34" charset="0"/>
              </a:rPr>
              <a:t>Fill in the blanks?</a:t>
            </a:r>
          </a:p>
          <a:p>
            <a:pPr marL="457200" indent="-457200">
              <a:lnSpc>
                <a:spcPct val="150000"/>
              </a:lnSpc>
              <a:buFont typeface="Wingdings" panose="05000000000000000000" pitchFamily="2" charset="2"/>
              <a:buChar char="§"/>
              <a:defRPr/>
            </a:pPr>
            <a:r>
              <a:rPr lang="en-GB" sz="2600" dirty="0">
                <a:solidFill>
                  <a:schemeClr val="tx1">
                    <a:lumMod val="75000"/>
                    <a:lumOff val="25000"/>
                  </a:schemeClr>
                </a:solidFill>
                <a:latin typeface="Calibri Light" panose="020F0302020204030204" pitchFamily="34" charset="0"/>
              </a:rPr>
              <a:t> Re-write your notes?</a:t>
            </a:r>
          </a:p>
          <a:p>
            <a:pPr marL="457200" indent="-457200">
              <a:lnSpc>
                <a:spcPct val="150000"/>
              </a:lnSpc>
              <a:buClr>
                <a:srgbClr val="00B0F0"/>
              </a:buClr>
              <a:buFont typeface="Wingdings" panose="05000000000000000000" pitchFamily="2" charset="2"/>
              <a:buChar char="§"/>
              <a:defRPr/>
            </a:pPr>
            <a:r>
              <a:rPr lang="en-GB" sz="2600" dirty="0">
                <a:solidFill>
                  <a:schemeClr val="tx1">
                    <a:lumMod val="75000"/>
                    <a:lumOff val="25000"/>
                  </a:schemeClr>
                </a:solidFill>
                <a:latin typeface="Calibri Light" panose="020F0302020204030204" pitchFamily="34" charset="0"/>
              </a:rPr>
              <a:t> Memorise your notes and the </a:t>
            </a:r>
            <a:r>
              <a:rPr lang="en-GB" sz="2600" dirty="0" err="1">
                <a:solidFill>
                  <a:schemeClr val="tx1">
                    <a:lumMod val="75000"/>
                    <a:lumOff val="25000"/>
                  </a:schemeClr>
                </a:solidFill>
                <a:latin typeface="Calibri Light" panose="020F0302020204030204" pitchFamily="34" charset="0"/>
              </a:rPr>
              <a:t>PowerPoints</a:t>
            </a:r>
            <a:r>
              <a:rPr lang="en-GB" sz="2600" dirty="0">
                <a:solidFill>
                  <a:schemeClr val="tx1">
                    <a:lumMod val="75000"/>
                    <a:lumOff val="25000"/>
                  </a:schemeClr>
                </a:solidFill>
                <a:latin typeface="Calibri Light" panose="020F0302020204030204" pitchFamily="34" charset="0"/>
              </a:rPr>
              <a:t>?</a:t>
            </a:r>
          </a:p>
          <a:p>
            <a:pPr marL="457200" indent="-457200">
              <a:lnSpc>
                <a:spcPct val="150000"/>
              </a:lnSpc>
              <a:buFont typeface="Wingdings" panose="05000000000000000000" pitchFamily="2" charset="2"/>
              <a:buChar char="§"/>
              <a:defRPr/>
            </a:pPr>
            <a:r>
              <a:rPr lang="en-GB" sz="2600" dirty="0">
                <a:solidFill>
                  <a:schemeClr val="tx1">
                    <a:lumMod val="75000"/>
                    <a:lumOff val="25000"/>
                  </a:schemeClr>
                </a:solidFill>
                <a:latin typeface="Calibri Light" panose="020F0302020204030204" pitchFamily="34" charset="0"/>
              </a:rPr>
              <a:t> File them away and forget about them until </a:t>
            </a:r>
            <a:r>
              <a:rPr lang="en-GB" sz="2600" dirty="0" smtClean="0">
                <a:solidFill>
                  <a:schemeClr val="tx1">
                    <a:lumMod val="75000"/>
                    <a:lumOff val="25000"/>
                  </a:schemeClr>
                </a:solidFill>
                <a:latin typeface="Calibri Light" panose="020F0302020204030204" pitchFamily="34" charset="0"/>
              </a:rPr>
              <a:t>exam time</a:t>
            </a:r>
            <a:r>
              <a:rPr lang="en-GB" sz="2600" dirty="0">
                <a:solidFill>
                  <a:schemeClr val="tx1">
                    <a:lumMod val="75000"/>
                    <a:lumOff val="25000"/>
                  </a:schemeClr>
                </a:solidFill>
                <a:latin typeface="Calibri Light" panose="020F0302020204030204" pitchFamily="34" charset="0"/>
              </a:rPr>
              <a:t>?</a:t>
            </a:r>
          </a:p>
          <a:p>
            <a:pPr marL="457200" indent="-457200">
              <a:lnSpc>
                <a:spcPct val="150000"/>
              </a:lnSpc>
              <a:buFont typeface="Wingdings" panose="05000000000000000000" pitchFamily="2" charset="2"/>
              <a:buChar char="§"/>
              <a:defRPr/>
            </a:pPr>
            <a:r>
              <a:rPr lang="en-GB" sz="2600" b="1" i="1" dirty="0" smtClean="0">
                <a:solidFill>
                  <a:schemeClr val="tx1">
                    <a:lumMod val="75000"/>
                    <a:lumOff val="25000"/>
                  </a:schemeClr>
                </a:solidFill>
                <a:latin typeface="Calibri Light" panose="020F0302020204030204" pitchFamily="34" charset="0"/>
              </a:rPr>
              <a:t>Adapt/rework</a:t>
            </a:r>
            <a:r>
              <a:rPr lang="en-GB" sz="2600" dirty="0" smtClean="0">
                <a:solidFill>
                  <a:schemeClr val="tx1">
                    <a:lumMod val="75000"/>
                    <a:lumOff val="25000"/>
                  </a:schemeClr>
                </a:solidFill>
                <a:latin typeface="Calibri Light" panose="020F0302020204030204" pitchFamily="34" charset="0"/>
              </a:rPr>
              <a:t> them</a:t>
            </a:r>
          </a:p>
          <a:p>
            <a:pPr marL="457200" indent="-457200">
              <a:lnSpc>
                <a:spcPct val="150000"/>
              </a:lnSpc>
              <a:buFont typeface="Wingdings" panose="05000000000000000000" pitchFamily="2" charset="2"/>
              <a:buChar char="§"/>
              <a:defRPr/>
            </a:pPr>
            <a:endParaRPr lang="en-GB" sz="2600" dirty="0">
              <a:solidFill>
                <a:schemeClr val="tx1">
                  <a:lumMod val="75000"/>
                  <a:lumOff val="25000"/>
                </a:schemeClr>
              </a:solidFill>
              <a:latin typeface="Calibri Light" panose="020F0302020204030204" pitchFamily="34" charset="0"/>
            </a:endParaRPr>
          </a:p>
          <a:p>
            <a:pPr marL="0" indent="0">
              <a:lnSpc>
                <a:spcPct val="150000"/>
              </a:lnSpc>
              <a:buClr>
                <a:srgbClr val="00B0F0"/>
              </a:buClr>
              <a:buNone/>
              <a:defRPr/>
            </a:pPr>
            <a:endParaRPr lang="en-GB" sz="2600" dirty="0">
              <a:solidFill>
                <a:schemeClr val="tx1">
                  <a:lumMod val="75000"/>
                  <a:lumOff val="25000"/>
                </a:schemeClr>
              </a:solidFill>
              <a:latin typeface="Calibri Light" panose="020F0302020204030204" pitchFamily="34" charset="0"/>
            </a:endParaRPr>
          </a:p>
        </p:txBody>
      </p:sp>
      <p:sp>
        <p:nvSpPr>
          <p:cNvPr id="3" name="AutoShape 2" descr="Image result for put your feet up and rela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2" descr="Image result for note taking me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702" y="410758"/>
            <a:ext cx="4324781" cy="33075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99702" y="3763963"/>
            <a:ext cx="4200794" cy="276999"/>
          </a:xfrm>
          <a:prstGeom prst="rect">
            <a:avLst/>
          </a:prstGeom>
          <a:noFill/>
        </p:spPr>
        <p:txBody>
          <a:bodyPr wrap="square" rtlCol="0">
            <a:spAutoFit/>
          </a:bodyPr>
          <a:lstStyle/>
          <a:p>
            <a:r>
              <a:rPr lang="en-GB" sz="1200" dirty="0"/>
              <a:t>https://elc.polyu.edu.hk/ecNews/1310/FromOurStudents.htm</a:t>
            </a:r>
          </a:p>
        </p:txBody>
      </p:sp>
    </p:spTree>
    <p:extLst>
      <p:ext uri="{BB962C8B-B14F-4D97-AF65-F5344CB8AC3E}">
        <p14:creationId xmlns:p14="http://schemas.microsoft.com/office/powerpoint/2010/main" val="37715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29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2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9" y="-152753"/>
            <a:ext cx="10529485" cy="1055311"/>
          </a:xfrm>
        </p:spPr>
        <p:txBody>
          <a:bodyPr>
            <a:normAutofit/>
          </a:bodyPr>
          <a:lstStyle/>
          <a:p>
            <a:r>
              <a:rPr lang="en-GB" sz="4000" dirty="0" smtClean="0"/>
              <a:t>Reworking your notes</a:t>
            </a:r>
            <a:endParaRPr lang="en-GB" sz="4000" dirty="0"/>
          </a:p>
        </p:txBody>
      </p:sp>
      <p:sp>
        <p:nvSpPr>
          <p:cNvPr id="4" name="Slide Number Placeholder 3"/>
          <p:cNvSpPr>
            <a:spLocks noGrp="1"/>
          </p:cNvSpPr>
          <p:nvPr>
            <p:ph type="sldNum" sz="quarter" idx="12"/>
          </p:nvPr>
        </p:nvSpPr>
        <p:spPr/>
        <p:txBody>
          <a:bodyPr/>
          <a:lstStyle/>
          <a:p>
            <a:endParaRPr lang="en-GB" dirty="0"/>
          </a:p>
        </p:txBody>
      </p:sp>
      <p:sp>
        <p:nvSpPr>
          <p:cNvPr id="7" name="TextBox 6"/>
          <p:cNvSpPr txBox="1"/>
          <p:nvPr/>
        </p:nvSpPr>
        <p:spPr>
          <a:xfrm rot="5400000">
            <a:off x="8991492" y="5270355"/>
            <a:ext cx="5001613" cy="276999"/>
          </a:xfrm>
          <a:prstGeom prst="rect">
            <a:avLst/>
          </a:prstGeom>
          <a:noFill/>
        </p:spPr>
        <p:txBody>
          <a:bodyPr wrap="square" rtlCol="0">
            <a:spAutoFit/>
          </a:bodyPr>
          <a:lstStyle/>
          <a:p>
            <a:r>
              <a:rPr lang="en-GB" sz="1200" dirty="0"/>
              <a:t>https://www.pinterest.co.uk/pin/285274957621453084/</a:t>
            </a:r>
          </a:p>
        </p:txBody>
      </p:sp>
      <p:sp>
        <p:nvSpPr>
          <p:cNvPr id="8" name="TextBox 7"/>
          <p:cNvSpPr txBox="1"/>
          <p:nvPr/>
        </p:nvSpPr>
        <p:spPr>
          <a:xfrm rot="5400000">
            <a:off x="-691459" y="4467047"/>
            <a:ext cx="3766089" cy="276999"/>
          </a:xfrm>
          <a:prstGeom prst="rect">
            <a:avLst/>
          </a:prstGeom>
          <a:noFill/>
        </p:spPr>
        <p:txBody>
          <a:bodyPr wrap="square" rtlCol="0">
            <a:spAutoFit/>
          </a:bodyPr>
          <a:lstStyle/>
          <a:p>
            <a:r>
              <a:rPr lang="en-GB" sz="1200" dirty="0"/>
              <a:t>https://www.pinterest.co.uk/pin/220324606748114944/</a:t>
            </a:r>
          </a:p>
        </p:txBody>
      </p:sp>
      <p:sp>
        <p:nvSpPr>
          <p:cNvPr id="3" name="Content Placeholder 2"/>
          <p:cNvSpPr>
            <a:spLocks noGrp="1"/>
          </p:cNvSpPr>
          <p:nvPr>
            <p:ph idx="1"/>
          </p:nvPr>
        </p:nvSpPr>
        <p:spPr/>
        <p:txBody>
          <a:bodyPr/>
          <a:lstStyle/>
          <a:p>
            <a:endParaRPr lang="en-GB" dirty="0"/>
          </a:p>
        </p:txBody>
      </p:sp>
      <p:pic>
        <p:nvPicPr>
          <p:cNvPr id="8194" name="Picture 2" descr="study-mode:  Color Coordinated Flash 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526" y="919393"/>
            <a:ext cx="5022273" cy="556919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n inspector calls | Tumbl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02558"/>
            <a:ext cx="4648541" cy="55860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5400000">
            <a:off x="-1759224" y="5294456"/>
            <a:ext cx="5008418" cy="276999"/>
          </a:xfrm>
          <a:prstGeom prst="rect">
            <a:avLst/>
          </a:prstGeom>
          <a:noFill/>
        </p:spPr>
        <p:txBody>
          <a:bodyPr wrap="square" rtlCol="0">
            <a:spAutoFit/>
          </a:bodyPr>
          <a:lstStyle/>
          <a:p>
            <a:r>
              <a:rPr lang="en-GB" sz="1200" dirty="0"/>
              <a:t>https://www.pinterest.co.uk/pin/460422761887187503/</a:t>
            </a:r>
          </a:p>
        </p:txBody>
      </p:sp>
    </p:spTree>
    <p:extLst>
      <p:ext uri="{BB962C8B-B14F-4D97-AF65-F5344CB8AC3E}">
        <p14:creationId xmlns:p14="http://schemas.microsoft.com/office/powerpoint/2010/main" val="296146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9" y="-152753"/>
            <a:ext cx="10529485" cy="1055311"/>
          </a:xfrm>
        </p:spPr>
        <p:txBody>
          <a:bodyPr>
            <a:normAutofit/>
          </a:bodyPr>
          <a:lstStyle/>
          <a:p>
            <a:r>
              <a:rPr lang="en-GB" sz="4000" dirty="0" smtClean="0"/>
              <a:t>Reworking your notes</a:t>
            </a:r>
            <a:endParaRPr lang="en-GB" sz="4000" dirty="0"/>
          </a:p>
        </p:txBody>
      </p:sp>
      <p:sp>
        <p:nvSpPr>
          <p:cNvPr id="4" name="Slide Number Placeholder 3"/>
          <p:cNvSpPr>
            <a:spLocks noGrp="1"/>
          </p:cNvSpPr>
          <p:nvPr>
            <p:ph type="sldNum" sz="quarter" idx="12"/>
          </p:nvPr>
        </p:nvSpPr>
        <p:spPr/>
        <p:txBody>
          <a:bodyPr/>
          <a:lstStyle/>
          <a:p>
            <a:fld id="{E89BC60F-F4BF-4EE8-9F02-8A0093F1814F}" type="slidenum">
              <a:rPr lang="en-GB" smtClean="0"/>
              <a:t>15</a:t>
            </a:fld>
            <a:endParaRPr lang="en-GB"/>
          </a:p>
        </p:txBody>
      </p:sp>
      <p:sp>
        <p:nvSpPr>
          <p:cNvPr id="12" name="TextBox 11"/>
          <p:cNvSpPr txBox="1"/>
          <p:nvPr/>
        </p:nvSpPr>
        <p:spPr>
          <a:xfrm rot="5400000">
            <a:off x="8713147" y="4498166"/>
            <a:ext cx="5207430" cy="276999"/>
          </a:xfrm>
          <a:prstGeom prst="rect">
            <a:avLst/>
          </a:prstGeom>
          <a:noFill/>
        </p:spPr>
        <p:txBody>
          <a:bodyPr wrap="square" rtlCol="0">
            <a:spAutoFit/>
          </a:bodyPr>
          <a:lstStyle/>
          <a:p>
            <a:r>
              <a:rPr lang="en-GB" sz="1200" dirty="0"/>
              <a:t>https://www.pinterest.co.uk/pin/220324606748114940/</a:t>
            </a:r>
          </a:p>
        </p:txBody>
      </p:sp>
      <p:sp>
        <p:nvSpPr>
          <p:cNvPr id="3" name="Content Placeholder 2"/>
          <p:cNvSpPr>
            <a:spLocks noGrp="1"/>
          </p:cNvSpPr>
          <p:nvPr>
            <p:ph idx="1"/>
          </p:nvPr>
        </p:nvSpPr>
        <p:spPr/>
        <p:txBody>
          <a:bodyPr/>
          <a:lstStyle/>
          <a:p>
            <a:endParaRPr lang="en-GB" dirty="0"/>
          </a:p>
        </p:txBody>
      </p:sp>
      <p:pic>
        <p:nvPicPr>
          <p:cNvPr id="9218" name="Picture 2" descr="https://i.pinimg.com/originals/40/6b/db/406bdb27801547cb33b966142ae8827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99" y="676421"/>
            <a:ext cx="4762500" cy="5679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5400000">
            <a:off x="-2015628" y="5043322"/>
            <a:ext cx="4814455" cy="276999"/>
          </a:xfrm>
          <a:prstGeom prst="rect">
            <a:avLst/>
          </a:prstGeom>
          <a:noFill/>
        </p:spPr>
        <p:txBody>
          <a:bodyPr wrap="square" rtlCol="0">
            <a:spAutoFit/>
          </a:bodyPr>
          <a:lstStyle/>
          <a:p>
            <a:r>
              <a:rPr lang="en-GB" sz="1200" dirty="0"/>
              <a:t>https://www.pinterest.co.uk/pin/567172146808873853/</a:t>
            </a:r>
          </a:p>
        </p:txBody>
      </p:sp>
      <p:pic>
        <p:nvPicPr>
          <p:cNvPr id="9220" name="Picture 4" descr="Brainstorm your ide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288" y="1178643"/>
            <a:ext cx="5638512" cy="49016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5400000">
            <a:off x="8767498" y="5200285"/>
            <a:ext cx="5511807" cy="276999"/>
          </a:xfrm>
          <a:prstGeom prst="rect">
            <a:avLst/>
          </a:prstGeom>
          <a:noFill/>
        </p:spPr>
        <p:txBody>
          <a:bodyPr wrap="square" rtlCol="0">
            <a:spAutoFit/>
          </a:bodyPr>
          <a:lstStyle/>
          <a:p>
            <a:r>
              <a:rPr lang="en-GB" sz="1200" dirty="0"/>
              <a:t>https://www.pinterest.co.uk/pin/460704236854205515/</a:t>
            </a:r>
          </a:p>
        </p:txBody>
      </p:sp>
    </p:spTree>
    <p:extLst>
      <p:ext uri="{BB962C8B-B14F-4D97-AF65-F5344CB8AC3E}">
        <p14:creationId xmlns:p14="http://schemas.microsoft.com/office/powerpoint/2010/main" val="269262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9"/>
            <a:ext cx="7543800" cy="1125537"/>
          </a:xfrm>
        </p:spPr>
        <p:txBody>
          <a:bodyPr wrap="square" numCol="1" anchorCtr="0" compatLnSpc="1">
            <a:prstTxWarp prst="textNoShape">
              <a:avLst/>
            </a:prstTxWarp>
          </a:bodyPr>
          <a:lstStyle/>
          <a:p>
            <a:pPr eaLnBrk="1" hangingPunct="1">
              <a:defRPr/>
            </a:pPr>
            <a:r>
              <a:rPr lang="en-GB" altLang="en-US" sz="4000" b="1"/>
              <a:t>Your task…</a:t>
            </a:r>
          </a:p>
        </p:txBody>
      </p:sp>
      <p:sp>
        <p:nvSpPr>
          <p:cNvPr id="3" name="Content Placeholder 2"/>
          <p:cNvSpPr>
            <a:spLocks noGrp="1"/>
          </p:cNvSpPr>
          <p:nvPr>
            <p:ph idx="1"/>
          </p:nvPr>
        </p:nvSpPr>
        <p:spPr/>
        <p:txBody>
          <a:bodyPr>
            <a:normAutofit/>
          </a:bodyPr>
          <a:lstStyle/>
          <a:p>
            <a:pPr marL="342900" indent="-342900" eaLnBrk="1" hangingPunct="1">
              <a:lnSpc>
                <a:spcPct val="80000"/>
              </a:lnSpc>
              <a:buFont typeface="Wingdings" panose="05000000000000000000" pitchFamily="2" charset="2"/>
              <a:buChar char="§"/>
            </a:pPr>
            <a:endParaRPr lang="en-GB" altLang="en-US" sz="2800" dirty="0" smtClean="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smtClean="0">
                <a:latin typeface="Calibri Light" panose="020F0302020204030204" pitchFamily="34" charset="0"/>
              </a:rPr>
              <a:t>We </a:t>
            </a:r>
            <a:r>
              <a:rPr lang="en-GB" altLang="en-US" sz="2800" dirty="0">
                <a:latin typeface="Calibri Light" panose="020F0302020204030204" pitchFamily="34" charset="0"/>
              </a:rPr>
              <a:t>are about to hear a lecture </a:t>
            </a:r>
            <a:r>
              <a:rPr lang="en-GB" altLang="en-US" dirty="0" smtClean="0">
                <a:latin typeface="Calibri Light" panose="020F0302020204030204" pitchFamily="34" charset="0"/>
              </a:rPr>
              <a:t>on </a:t>
            </a:r>
            <a:r>
              <a:rPr lang="en-GB" altLang="en-US" i="1" dirty="0" smtClean="0">
                <a:latin typeface="Calibri Light" panose="020F0302020204030204" pitchFamily="34" charset="0"/>
              </a:rPr>
              <a:t>‘What is the Purpose of History?’</a:t>
            </a:r>
            <a:endParaRPr lang="en-GB" altLang="en-US" sz="2800" i="1" dirty="0" smtClean="0">
              <a:latin typeface="Calibri Light" panose="020F0302020204030204" pitchFamily="34" charset="0"/>
            </a:endParaRPr>
          </a:p>
          <a:p>
            <a:pPr eaLnBrk="1" hangingPunct="1">
              <a:lnSpc>
                <a:spcPct val="80000"/>
              </a:lnSpc>
            </a:pPr>
            <a:endParaRPr lang="en-GB" altLang="en-US" sz="2800" dirty="0" smtClean="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smtClean="0">
                <a:latin typeface="Calibri Light" panose="020F0302020204030204" pitchFamily="34" charset="0"/>
              </a:rPr>
              <a:t>This </a:t>
            </a:r>
            <a:r>
              <a:rPr lang="en-GB" altLang="en-US" sz="2800" dirty="0">
                <a:latin typeface="Calibri Light" panose="020F0302020204030204" pitchFamily="34" charset="0"/>
              </a:rPr>
              <a:t>lecture will last </a:t>
            </a:r>
            <a:r>
              <a:rPr lang="en-GB" altLang="en-US" sz="2800">
                <a:latin typeface="Calibri Light" panose="020F0302020204030204" pitchFamily="34" charset="0"/>
              </a:rPr>
              <a:t>approximately </a:t>
            </a:r>
            <a:r>
              <a:rPr lang="en-GB" altLang="en-US" smtClean="0">
                <a:latin typeface="Calibri Light" panose="020F0302020204030204" pitchFamily="34" charset="0"/>
              </a:rPr>
              <a:t>45</a:t>
            </a:r>
            <a:r>
              <a:rPr lang="en-GB" altLang="en-US" sz="2800" smtClean="0">
                <a:latin typeface="Calibri Light" panose="020F0302020204030204" pitchFamily="34" charset="0"/>
              </a:rPr>
              <a:t> </a:t>
            </a:r>
            <a:r>
              <a:rPr lang="en-GB" altLang="en-US" sz="2800" dirty="0">
                <a:latin typeface="Calibri Light" panose="020F0302020204030204" pitchFamily="34" charset="0"/>
              </a:rPr>
              <a:t>minutes</a:t>
            </a:r>
            <a:r>
              <a:rPr lang="en-GB" altLang="en-US" sz="2800" dirty="0" smtClean="0">
                <a:latin typeface="Calibri Light" panose="020F0302020204030204" pitchFamily="34" charset="0"/>
              </a:rPr>
              <a:t>.</a:t>
            </a:r>
          </a:p>
          <a:p>
            <a:pPr eaLnBrk="1" hangingPunct="1">
              <a:lnSpc>
                <a:spcPct val="80000"/>
              </a:lnSpc>
            </a:pPr>
            <a:endParaRPr lang="en-GB" altLang="en-US" sz="2800" dirty="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a:latin typeface="Calibri Light" panose="020F0302020204030204" pitchFamily="34" charset="0"/>
              </a:rPr>
              <a:t>Your job is to choose a note-taking style and take </a:t>
            </a:r>
            <a:r>
              <a:rPr lang="en-GB" altLang="en-US" sz="2800" i="1" dirty="0">
                <a:latin typeface="Calibri Light" panose="020F0302020204030204" pitchFamily="34" charset="0"/>
              </a:rPr>
              <a:t>effective </a:t>
            </a:r>
            <a:r>
              <a:rPr lang="en-GB" altLang="en-US" sz="2800" dirty="0">
                <a:latin typeface="Calibri Light" panose="020F0302020204030204" pitchFamily="34" charset="0"/>
              </a:rPr>
              <a:t>notes</a:t>
            </a:r>
            <a:r>
              <a:rPr lang="en-GB" altLang="en-US" sz="2800" dirty="0" smtClean="0">
                <a:latin typeface="Calibri Light" panose="020F0302020204030204" pitchFamily="34" charset="0"/>
              </a:rPr>
              <a:t>.</a:t>
            </a:r>
          </a:p>
          <a:p>
            <a:pPr eaLnBrk="1" hangingPunct="1">
              <a:lnSpc>
                <a:spcPct val="80000"/>
              </a:lnSpc>
            </a:pPr>
            <a:endParaRPr lang="en-GB" altLang="en-US" sz="2800" dirty="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a:latin typeface="Calibri Light" panose="020F0302020204030204" pitchFamily="34" charset="0"/>
              </a:rPr>
              <a:t>You should aim to record as much factual information as you can</a:t>
            </a:r>
            <a:r>
              <a:rPr lang="en-GB" altLang="en-US" sz="2800" dirty="0" smtClean="0">
                <a:latin typeface="Calibri Light" panose="020F0302020204030204" pitchFamily="34" charset="0"/>
              </a:rPr>
              <a:t>.</a:t>
            </a:r>
            <a:endParaRPr lang="en-GB" altLang="en-US" sz="2800" dirty="0">
              <a:latin typeface="Calibri Light" panose="020F0302020204030204" pitchFamily="34" charset="0"/>
            </a:endParaRPr>
          </a:p>
        </p:txBody>
      </p:sp>
      <p:sp>
        <p:nvSpPr>
          <p:cNvPr id="4" name="Footer Placeholder 3"/>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413158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chemeClr val="tx1">
                    <a:lumMod val="75000"/>
                    <a:lumOff val="25000"/>
                  </a:schemeClr>
                </a:solidFill>
                <a:ea typeface="+mj-ea"/>
              </a:rPr>
              <a:t>Part 2</a:t>
            </a:r>
          </a:p>
        </p:txBody>
      </p:sp>
      <p:sp>
        <p:nvSpPr>
          <p:cNvPr id="41987" name="Content Placeholder 2"/>
          <p:cNvSpPr>
            <a:spLocks noGrp="1"/>
          </p:cNvSpPr>
          <p:nvPr>
            <p:ph idx="1"/>
          </p:nvPr>
        </p:nvSpPr>
        <p:spPr/>
        <p:txBody>
          <a:bodyPr/>
          <a:lstStyle/>
          <a:p>
            <a:pPr eaLnBrk="1" hangingPunct="1"/>
            <a:endParaRPr lang="en-US" altLang="en-US" dirty="0"/>
          </a:p>
          <a:p>
            <a:pPr eaLnBrk="1" hangingPunct="1"/>
            <a:endParaRPr lang="en-US" altLang="en-US" dirty="0"/>
          </a:p>
          <a:p>
            <a:pPr marL="0" indent="0" eaLnBrk="1" hangingPunct="1">
              <a:buNone/>
            </a:pPr>
            <a:r>
              <a:rPr lang="en-US" altLang="en-US" sz="3200" dirty="0">
                <a:latin typeface="+mj-lt"/>
              </a:rPr>
              <a:t>How effective were your notes…. REALLY!</a:t>
            </a:r>
          </a:p>
        </p:txBody>
      </p:sp>
      <p:sp>
        <p:nvSpPr>
          <p:cNvPr id="4" name="Footer Placeholder 3"/>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2561127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GB" altLang="en-US" sz="4000" dirty="0"/>
              <a:t>How effective are your notes…really!</a:t>
            </a:r>
          </a:p>
        </p:txBody>
      </p:sp>
      <p:sp>
        <p:nvSpPr>
          <p:cNvPr id="3" name="Content Placeholder 2"/>
          <p:cNvSpPr>
            <a:spLocks noGrp="1"/>
          </p:cNvSpPr>
          <p:nvPr>
            <p:ph idx="1"/>
          </p:nvPr>
        </p:nvSpPr>
        <p:spPr>
          <a:xfrm>
            <a:off x="838200" y="1916113"/>
            <a:ext cx="10134600" cy="4024312"/>
          </a:xfrm>
        </p:spPr>
        <p:txBody>
          <a:bodyPr>
            <a:normAutofit/>
          </a:bodyPr>
          <a:lstStyle/>
          <a:p>
            <a:pPr marL="542925" lvl="1" indent="-342900">
              <a:buFont typeface="Wingdings" panose="05000000000000000000" pitchFamily="2" charset="2"/>
              <a:buChar char="Ø"/>
            </a:pPr>
            <a:r>
              <a:rPr lang="en-GB" altLang="en-US" sz="2800" dirty="0">
                <a:latin typeface="+mj-lt"/>
              </a:rPr>
              <a:t>What was the basic definition of history shown on slide 3</a:t>
            </a:r>
            <a:r>
              <a:rPr lang="en-GB" altLang="en-US" sz="2800" dirty="0" smtClean="0">
                <a:latin typeface="+mj-lt"/>
              </a:rPr>
              <a:t>?</a:t>
            </a:r>
          </a:p>
          <a:p>
            <a:pPr marL="200025" lvl="1" indent="0">
              <a:buNone/>
            </a:pPr>
            <a:endParaRPr lang="en-GB" altLang="en-US" sz="2800" dirty="0">
              <a:latin typeface="+mj-lt"/>
            </a:endParaRPr>
          </a:p>
          <a:p>
            <a:pPr marL="542925" lvl="1" indent="-342900">
              <a:buFont typeface="Wingdings" panose="05000000000000000000" pitchFamily="2" charset="2"/>
              <a:buChar char="Ø"/>
            </a:pPr>
            <a:r>
              <a:rPr lang="en-US" altLang="en-US" sz="2800" dirty="0">
                <a:latin typeface="+mj-lt"/>
              </a:rPr>
              <a:t>Who was the author of the more complex definition, shown on slide 4</a:t>
            </a:r>
            <a:r>
              <a:rPr lang="en-US" altLang="en-US" sz="2800" dirty="0" smtClean="0">
                <a:latin typeface="+mj-lt"/>
              </a:rPr>
              <a:t>?</a:t>
            </a:r>
          </a:p>
          <a:p>
            <a:pPr marL="200025" lvl="1" indent="0">
              <a:buNone/>
            </a:pPr>
            <a:endParaRPr lang="en-US" altLang="en-US" sz="2800" dirty="0">
              <a:latin typeface="+mj-lt"/>
            </a:endParaRPr>
          </a:p>
          <a:p>
            <a:pPr marL="542925" lvl="1" indent="-342900">
              <a:buFont typeface="Wingdings" panose="05000000000000000000" pitchFamily="2" charset="2"/>
              <a:buChar char="Ø"/>
            </a:pPr>
            <a:r>
              <a:rPr lang="en-US" altLang="en-US" sz="2800" dirty="0">
                <a:latin typeface="+mj-lt"/>
              </a:rPr>
              <a:t>Who said “History will be kind to me, because I intend to write it</a:t>
            </a:r>
            <a:r>
              <a:rPr lang="en-US" altLang="en-US" sz="2800" dirty="0" smtClean="0">
                <a:latin typeface="+mj-lt"/>
              </a:rPr>
              <a:t>.”</a:t>
            </a:r>
          </a:p>
          <a:p>
            <a:pPr marL="200025" lvl="1" indent="0">
              <a:buNone/>
            </a:pPr>
            <a:endParaRPr lang="en-US" altLang="en-US" sz="2800" dirty="0">
              <a:latin typeface="+mj-lt"/>
            </a:endParaRPr>
          </a:p>
          <a:p>
            <a:pPr marL="542925" lvl="1" indent="-342900">
              <a:buFont typeface="Wingdings" panose="05000000000000000000" pitchFamily="2" charset="2"/>
              <a:buChar char="Ø"/>
            </a:pPr>
            <a:r>
              <a:rPr lang="en-US" altLang="en-US" sz="2800" dirty="0">
                <a:latin typeface="+mj-lt"/>
              </a:rPr>
              <a:t>Who said ““Who controls the past controls the future: who controls the present controls the past.” </a:t>
            </a:r>
          </a:p>
          <a:p>
            <a:pPr marL="542925" lvl="1" indent="-342900">
              <a:buFont typeface="Wingdings" panose="05000000000000000000" pitchFamily="2" charset="2"/>
              <a:buChar char="Ø"/>
            </a:pPr>
            <a:endParaRPr lang="en-US" altLang="en-US" dirty="0"/>
          </a:p>
          <a:p>
            <a:pPr marL="542925" lvl="1" indent="-342900">
              <a:buFont typeface="Wingdings" panose="05000000000000000000" pitchFamily="2" charset="2"/>
              <a:buChar char="Ø"/>
            </a:pPr>
            <a:endParaRPr lang="en-US" altLang="en-US" dirty="0"/>
          </a:p>
          <a:p>
            <a:pPr marL="542925" lvl="1" indent="-342900">
              <a:buFont typeface="Wingdings" panose="05000000000000000000" pitchFamily="2" charset="2"/>
              <a:buChar char="Ø"/>
            </a:pPr>
            <a:endParaRPr lang="en-US" altLang="en-US" dirty="0"/>
          </a:p>
          <a:p>
            <a:pPr marL="542925" lvl="1" indent="-342900">
              <a:buFont typeface="Wingdings" panose="05000000000000000000" pitchFamily="2" charset="2"/>
              <a:buChar char="Ø"/>
            </a:pPr>
            <a:endParaRPr lang="en-GB" altLang="en-US" dirty="0"/>
          </a:p>
          <a:p>
            <a:pPr marL="542925" lvl="1" indent="-342900">
              <a:buFont typeface="Wingdings" panose="05000000000000000000" pitchFamily="2" charset="2"/>
              <a:buChar char="Ø"/>
            </a:pPr>
            <a:endParaRPr lang="en-GB" altLang="en-US" dirty="0"/>
          </a:p>
          <a:p>
            <a:pPr marL="542925" lvl="1" indent="-342900">
              <a:buFont typeface="Wingdings" panose="05000000000000000000" pitchFamily="2" charset="2"/>
              <a:buChar char="Ø"/>
            </a:pPr>
            <a:endParaRPr lang="en-GB" altLang="en-US" dirty="0"/>
          </a:p>
        </p:txBody>
      </p:sp>
      <p:sp>
        <p:nvSpPr>
          <p:cNvPr id="4" name="Footer Placeholder 3"/>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2307165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endParaRPr lang="en-GB" sz="4000" b="1" dirty="0">
              <a:solidFill>
                <a:schemeClr val="tx1">
                  <a:lumMod val="75000"/>
                  <a:lumOff val="25000"/>
                </a:schemeClr>
              </a:solidFill>
            </a:endParaRPr>
          </a:p>
        </p:txBody>
      </p:sp>
      <p:sp>
        <p:nvSpPr>
          <p:cNvPr id="30723" name="Rectangle 3"/>
          <p:cNvSpPr>
            <a:spLocks noGrp="1" noChangeArrowheads="1"/>
          </p:cNvSpPr>
          <p:nvPr>
            <p:ph type="body" idx="1"/>
          </p:nvPr>
        </p:nvSpPr>
        <p:spPr>
          <a:xfrm>
            <a:off x="655798" y="1629287"/>
            <a:ext cx="9234327" cy="4391025"/>
          </a:xfrm>
        </p:spPr>
        <p:txBody>
          <a:bodyPr rtlCol="0">
            <a:noAutofit/>
          </a:bodyPr>
          <a:lstStyle/>
          <a:p>
            <a:pPr marL="0" indent="0">
              <a:buNone/>
              <a:defRPr/>
            </a:pPr>
            <a:endParaRPr lang="en-GB" sz="2800" b="1" dirty="0" smtClean="0">
              <a:solidFill>
                <a:schemeClr val="tx1">
                  <a:lumMod val="50000"/>
                </a:schemeClr>
              </a:solidFill>
              <a:latin typeface="Calibri Light" panose="020F0302020204030204" pitchFamily="34" charset="0"/>
            </a:endParaRPr>
          </a:p>
          <a:p>
            <a:pPr marL="0" indent="0">
              <a:buNone/>
              <a:defRPr/>
            </a:pPr>
            <a:r>
              <a:rPr lang="en-GB" sz="2800" b="1" dirty="0" smtClean="0">
                <a:solidFill>
                  <a:schemeClr val="tx1">
                    <a:lumMod val="50000"/>
                  </a:schemeClr>
                </a:solidFill>
                <a:latin typeface="Calibri Light" panose="020F0302020204030204" pitchFamily="34" charset="0"/>
              </a:rPr>
              <a:t>In </a:t>
            </a:r>
            <a:r>
              <a:rPr lang="en-GB" sz="2800" b="1" dirty="0">
                <a:solidFill>
                  <a:schemeClr val="tx1">
                    <a:lumMod val="50000"/>
                  </a:schemeClr>
                </a:solidFill>
                <a:latin typeface="Calibri Light" panose="020F0302020204030204" pitchFamily="34" charset="0"/>
              </a:rPr>
              <a:t>pairs: </a:t>
            </a:r>
          </a:p>
          <a:p>
            <a:pPr>
              <a:buFont typeface="Wingdings" panose="05000000000000000000" pitchFamily="2" charset="2"/>
              <a:buChar char="Ø"/>
              <a:defRPr/>
            </a:pPr>
            <a:r>
              <a:rPr lang="en-GB" sz="2400" b="1" dirty="0">
                <a:solidFill>
                  <a:schemeClr val="tx1">
                    <a:lumMod val="50000"/>
                  </a:schemeClr>
                </a:solidFill>
                <a:latin typeface="Calibri Light" panose="020F0302020204030204" pitchFamily="34" charset="0"/>
              </a:rPr>
              <a:t>Compare your notes with your partner.</a:t>
            </a:r>
          </a:p>
          <a:p>
            <a:pPr marL="1115568" lvl="2" indent="-457200">
              <a:buFont typeface="Wingdings" panose="05000000000000000000" pitchFamily="2" charset="2"/>
              <a:buChar char="Ø"/>
              <a:defRPr/>
            </a:pPr>
            <a:r>
              <a:rPr lang="en-GB" sz="2000" i="1" dirty="0">
                <a:solidFill>
                  <a:schemeClr val="tx1">
                    <a:lumMod val="50000"/>
                  </a:schemeClr>
                </a:solidFill>
                <a:latin typeface="Calibri Light" panose="020F0302020204030204" pitchFamily="34" charset="0"/>
              </a:rPr>
              <a:t>Did they note things that you missed, or vice versa?</a:t>
            </a:r>
          </a:p>
          <a:p>
            <a:pPr marL="658368" lvl="1" indent="-457200">
              <a:buFont typeface="Wingdings" panose="05000000000000000000" pitchFamily="2" charset="2"/>
              <a:buChar char="Ø"/>
              <a:defRPr/>
            </a:pPr>
            <a:endParaRPr lang="en-GB" sz="2400" i="1" dirty="0">
              <a:solidFill>
                <a:schemeClr val="tx1">
                  <a:lumMod val="50000"/>
                </a:schemeClr>
              </a:solidFill>
              <a:latin typeface="Calibri Light" panose="020F0302020204030204" pitchFamily="34" charset="0"/>
            </a:endParaRPr>
          </a:p>
          <a:p>
            <a:pPr>
              <a:buFont typeface="Wingdings" panose="05000000000000000000" pitchFamily="2" charset="2"/>
              <a:buChar char="Ø"/>
              <a:defRPr/>
            </a:pPr>
            <a:r>
              <a:rPr lang="en-GB" sz="2400" b="1" dirty="0">
                <a:solidFill>
                  <a:schemeClr val="tx1">
                    <a:lumMod val="50000"/>
                  </a:schemeClr>
                </a:solidFill>
                <a:latin typeface="Calibri Light" panose="020F0302020204030204" pitchFamily="34" charset="0"/>
              </a:rPr>
              <a:t>Work together to write a brief summary of the lecture.</a:t>
            </a:r>
          </a:p>
          <a:p>
            <a:pPr marL="1115568" lvl="2" indent="-457200">
              <a:buFont typeface="Wingdings" panose="05000000000000000000" pitchFamily="2" charset="2"/>
              <a:buChar char="Ø"/>
              <a:defRPr/>
            </a:pPr>
            <a:r>
              <a:rPr lang="en-GB" sz="2000" i="1" dirty="0">
                <a:solidFill>
                  <a:schemeClr val="tx1">
                    <a:lumMod val="50000"/>
                  </a:schemeClr>
                </a:solidFill>
                <a:latin typeface="Calibri Light" panose="020F0302020204030204" pitchFamily="34" charset="0"/>
              </a:rPr>
              <a:t>Aim to summarise the </a:t>
            </a:r>
            <a:r>
              <a:rPr lang="en-GB" sz="2000" b="1" i="1" dirty="0">
                <a:solidFill>
                  <a:schemeClr val="tx1">
                    <a:lumMod val="50000"/>
                  </a:schemeClr>
                </a:solidFill>
                <a:latin typeface="Calibri Light" panose="020F0302020204030204" pitchFamily="34" charset="0"/>
              </a:rPr>
              <a:t>KEY POINTS</a:t>
            </a:r>
            <a:r>
              <a:rPr lang="en-GB" sz="2000" i="1" dirty="0">
                <a:solidFill>
                  <a:schemeClr val="tx1">
                    <a:lumMod val="50000"/>
                  </a:schemeClr>
                </a:solidFill>
                <a:latin typeface="Calibri Light" panose="020F0302020204030204" pitchFamily="34" charset="0"/>
              </a:rPr>
              <a:t>. Max.100 words.</a:t>
            </a:r>
          </a:p>
          <a:p>
            <a:pPr marL="544068" lvl="1" indent="-342900">
              <a:buFont typeface="Wingdings" panose="05000000000000000000" pitchFamily="2" charset="2"/>
              <a:buChar char="Ø"/>
              <a:defRPr/>
            </a:pPr>
            <a:endParaRPr lang="en-GB" sz="2400" i="1" dirty="0">
              <a:solidFill>
                <a:schemeClr val="tx1">
                  <a:lumMod val="50000"/>
                </a:schemeClr>
              </a:solidFill>
              <a:latin typeface="Calibri Light" panose="020F0302020204030204" pitchFamily="34" charset="0"/>
            </a:endParaRPr>
          </a:p>
          <a:p>
            <a:pPr>
              <a:buFont typeface="Wingdings" panose="05000000000000000000" pitchFamily="2" charset="2"/>
              <a:buChar char="Ø"/>
              <a:defRPr/>
            </a:pPr>
            <a:r>
              <a:rPr lang="en-GB" sz="2400" b="1" dirty="0">
                <a:solidFill>
                  <a:schemeClr val="tx1">
                    <a:lumMod val="50000"/>
                  </a:schemeClr>
                </a:solidFill>
                <a:latin typeface="Calibri Light" panose="020F0302020204030204" pitchFamily="34" charset="0"/>
              </a:rPr>
              <a:t>Turn to a pair behind you (or in front) and share your summaries.</a:t>
            </a:r>
          </a:p>
          <a:p>
            <a:pPr marL="1115568" lvl="2" indent="-457200">
              <a:buFont typeface="Wingdings" panose="05000000000000000000" pitchFamily="2" charset="2"/>
              <a:buChar char="Ø"/>
              <a:defRPr/>
            </a:pPr>
            <a:r>
              <a:rPr lang="en-GB" sz="2000" i="1" dirty="0">
                <a:solidFill>
                  <a:schemeClr val="tx1">
                    <a:lumMod val="50000"/>
                  </a:schemeClr>
                </a:solidFill>
                <a:latin typeface="Calibri Light" panose="020F0302020204030204" pitchFamily="34" charset="0"/>
              </a:rPr>
              <a:t>How similar or different were your summaries?</a:t>
            </a:r>
          </a:p>
        </p:txBody>
      </p:sp>
      <p:pic>
        <p:nvPicPr>
          <p:cNvPr id="358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468" y="287340"/>
            <a:ext cx="10529484" cy="134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1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10" y="323851"/>
            <a:ext cx="7543800" cy="1270000"/>
          </a:xfrm>
        </p:spPr>
        <p:txBody>
          <a:bodyPr/>
          <a:lstStyle/>
          <a:p>
            <a:pPr>
              <a:defRPr/>
            </a:pPr>
            <a:r>
              <a:rPr lang="en-GB" sz="4000" b="1" dirty="0">
                <a:solidFill>
                  <a:srgbClr val="4365E2"/>
                </a:solidFill>
              </a:rPr>
              <a:t>Goals for this session</a:t>
            </a:r>
          </a:p>
        </p:txBody>
      </p:sp>
      <p:sp>
        <p:nvSpPr>
          <p:cNvPr id="3" name="Content Placeholder 2"/>
          <p:cNvSpPr>
            <a:spLocks noGrp="1"/>
          </p:cNvSpPr>
          <p:nvPr>
            <p:ph idx="1"/>
          </p:nvPr>
        </p:nvSpPr>
        <p:spPr>
          <a:xfrm>
            <a:off x="502920" y="1593851"/>
            <a:ext cx="10475384" cy="4686299"/>
          </a:xfrm>
        </p:spPr>
        <p:txBody>
          <a:bodyPr>
            <a:normAutofit lnSpcReduction="10000"/>
          </a:bodyPr>
          <a:lstStyle/>
          <a:p>
            <a:pPr eaLnBrk="1" hangingPunct="1"/>
            <a:endParaRPr lang="en-GB" altLang="en-US" dirty="0" smtClean="0"/>
          </a:p>
          <a:p>
            <a:pPr marL="457200" indent="-457200" eaLnBrk="1" hangingPunct="1">
              <a:buFont typeface="Wingdings" panose="05000000000000000000" pitchFamily="2" charset="2"/>
              <a:buChar char="§"/>
            </a:pPr>
            <a:r>
              <a:rPr lang="en-GB" altLang="en-US" sz="3200" dirty="0" smtClean="0">
                <a:latin typeface="Calibri Light" panose="020F0302020204030204" pitchFamily="34" charset="0"/>
              </a:rPr>
              <a:t>To consider the purpose of lectures</a:t>
            </a:r>
          </a:p>
          <a:p>
            <a:pPr marL="0" indent="0" eaLnBrk="1" hangingPunct="1">
              <a:buNone/>
            </a:pPr>
            <a:endParaRPr lang="en-GB" altLang="en-US" sz="3200" dirty="0" smtClean="0">
              <a:latin typeface="Calibri Light" panose="020F0302020204030204" pitchFamily="34" charset="0"/>
            </a:endParaRPr>
          </a:p>
          <a:p>
            <a:pPr marL="457200" indent="-457200" eaLnBrk="1" hangingPunct="1">
              <a:buFont typeface="Wingdings" panose="05000000000000000000" pitchFamily="2" charset="2"/>
              <a:buChar char="§"/>
            </a:pPr>
            <a:r>
              <a:rPr lang="en-GB" altLang="en-US" sz="3200" dirty="0" smtClean="0">
                <a:latin typeface="Calibri Light" panose="020F0302020204030204" pitchFamily="34" charset="0"/>
              </a:rPr>
              <a:t>To discuss why taking effective notes is important while learning at university</a:t>
            </a:r>
          </a:p>
          <a:p>
            <a:pPr eaLnBrk="1" hangingPunct="1"/>
            <a:endParaRPr lang="en-GB" altLang="en-US" sz="3200" dirty="0" smtClean="0">
              <a:latin typeface="Calibri Light" panose="020F0302020204030204" pitchFamily="34" charset="0"/>
            </a:endParaRPr>
          </a:p>
          <a:p>
            <a:pPr marL="457200" indent="-457200" eaLnBrk="1" hangingPunct="1">
              <a:buFont typeface="Wingdings" panose="05000000000000000000" pitchFamily="2" charset="2"/>
              <a:buChar char="§"/>
            </a:pPr>
            <a:r>
              <a:rPr lang="en-GB" altLang="en-US" sz="3200" dirty="0" smtClean="0">
                <a:latin typeface="Calibri Light" panose="020F0302020204030204" pitchFamily="34" charset="0"/>
              </a:rPr>
              <a:t>To consider </a:t>
            </a:r>
            <a:r>
              <a:rPr lang="en-GB" altLang="en-US" sz="3200" dirty="0">
                <a:latin typeface="Calibri Light" panose="020F0302020204030204" pitchFamily="34" charset="0"/>
              </a:rPr>
              <a:t>different </a:t>
            </a:r>
            <a:r>
              <a:rPr lang="en-GB" altLang="en-US" sz="3200" dirty="0" smtClean="0">
                <a:latin typeface="Calibri Light" panose="020F0302020204030204" pitchFamily="34" charset="0"/>
              </a:rPr>
              <a:t>note-taking taking techniques</a:t>
            </a:r>
          </a:p>
          <a:p>
            <a:pPr eaLnBrk="1" hangingPunct="1"/>
            <a:endParaRPr lang="en-GB" altLang="en-US" sz="3200" dirty="0">
              <a:latin typeface="Calibri Light" panose="020F0302020204030204" pitchFamily="34" charset="0"/>
            </a:endParaRPr>
          </a:p>
          <a:p>
            <a:pPr marL="457200" indent="-457200" eaLnBrk="1" hangingPunct="1">
              <a:buFont typeface="Wingdings" panose="05000000000000000000" pitchFamily="2" charset="2"/>
              <a:buChar char="§"/>
            </a:pPr>
            <a:r>
              <a:rPr lang="en-GB" altLang="en-US" sz="3200" dirty="0">
                <a:latin typeface="Calibri Light" panose="020F0302020204030204" pitchFamily="34" charset="0"/>
              </a:rPr>
              <a:t>To practice note-taking techniques in a live lecture setting;</a:t>
            </a:r>
          </a:p>
          <a:p>
            <a:pPr eaLnBrk="1" hangingPunct="1"/>
            <a:endParaRPr lang="en-GB" altLang="en-US" sz="3200" dirty="0"/>
          </a:p>
          <a:p>
            <a:pPr eaLnBrk="1" hangingPunct="1"/>
            <a:endParaRPr lang="en-GB" altLang="en-US" dirty="0" smtClean="0"/>
          </a:p>
          <a:p>
            <a:pPr eaLnBrk="1" hangingPunct="1">
              <a:buFont typeface="Wingdings" panose="05000000000000000000" pitchFamily="2" charset="2"/>
              <a:buChar char="Ø"/>
            </a:pPr>
            <a:endParaRPr lang="en-GB" altLang="en-US" dirty="0" smtClean="0"/>
          </a:p>
        </p:txBody>
      </p:sp>
      <p:sp>
        <p:nvSpPr>
          <p:cNvPr id="4" name="Footer Placeholder 3"/>
          <p:cNvSpPr>
            <a:spLocks noGrp="1"/>
          </p:cNvSpPr>
          <p:nvPr>
            <p:ph type="ftr" sz="quarter" idx="11"/>
          </p:nvPr>
        </p:nvSpPr>
        <p:spPr>
          <a:xfrm flipV="1">
            <a:off x="4310063" y="5726431"/>
            <a:ext cx="3617912" cy="766446"/>
          </a:xfrm>
        </p:spPr>
        <p:txBody>
          <a:bodyPr/>
          <a:lstStyle/>
          <a:p>
            <a:pPr>
              <a:defRPr/>
            </a:pPr>
            <a:endParaRPr lang="en-GB" dirty="0"/>
          </a:p>
        </p:txBody>
      </p:sp>
    </p:spTree>
    <p:extLst>
      <p:ext uri="{BB962C8B-B14F-4D97-AF65-F5344CB8AC3E}">
        <p14:creationId xmlns:p14="http://schemas.microsoft.com/office/powerpoint/2010/main" val="191817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16467" y="4128674"/>
            <a:ext cx="11159067" cy="612775"/>
          </a:xfrm>
        </p:spPr>
        <p:txBody>
          <a:bodyPr/>
          <a:lstStyle/>
          <a:p>
            <a:r>
              <a:rPr lang="en-GB" dirty="0"/>
              <a:t>dundee.ac.uk</a:t>
            </a:r>
          </a:p>
        </p:txBody>
      </p:sp>
    </p:spTree>
    <p:extLst>
      <p:ext uri="{BB962C8B-B14F-4D97-AF65-F5344CB8AC3E}">
        <p14:creationId xmlns:p14="http://schemas.microsoft.com/office/powerpoint/2010/main" val="109901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alpha val="61000"/>
          </a:srgb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811982" y="6312192"/>
            <a:ext cx="6380018" cy="365125"/>
          </a:xfrm>
        </p:spPr>
        <p:txBody>
          <a:bodyPr/>
          <a:lstStyle/>
          <a:p>
            <a:pPr>
              <a:defRPr/>
            </a:pPr>
            <a:r>
              <a:rPr lang="en-GB" dirty="0">
                <a:solidFill>
                  <a:schemeClr val="bg1"/>
                </a:solidFill>
              </a:rPr>
              <a:t>https://commons.wikimedia.org/wiki/File:Laurentius_de_Voltolina_001.jpg</a:t>
            </a:r>
          </a:p>
        </p:txBody>
      </p:sp>
      <p:pic>
        <p:nvPicPr>
          <p:cNvPr id="13315" name="img364218" descr="50e3b74f-e63c-4c52-886c-f1072dd1f0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27" y="1"/>
            <a:ext cx="10681855"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907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46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398816" y="6136844"/>
            <a:ext cx="7405255" cy="365125"/>
          </a:xfrm>
        </p:spPr>
        <p:txBody>
          <a:bodyPr/>
          <a:lstStyle/>
          <a:p>
            <a:pPr>
              <a:defRPr/>
            </a:pPr>
            <a:r>
              <a:rPr lang="en-GB" dirty="0">
                <a:solidFill>
                  <a:schemeClr val="bg1"/>
                </a:solidFill>
              </a:rPr>
              <a:t>https://commons.wikimedia.org/wiki/File:UCT_Leslie_Social_Science_lecture_theatre_class.JPG</a:t>
            </a:r>
          </a:p>
        </p:txBody>
      </p:sp>
      <p:pic>
        <p:nvPicPr>
          <p:cNvPr id="15363" name="img387403" descr="f90884f3-85f0-4653-be1d-397a93f047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63" y="139268"/>
            <a:ext cx="10280073" cy="599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236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GB" sz="4000" b="1" dirty="0">
                <a:solidFill>
                  <a:srgbClr val="4365E2"/>
                </a:solidFill>
              </a:rPr>
              <a:t>What are lectures?</a:t>
            </a:r>
          </a:p>
        </p:txBody>
      </p:sp>
      <p:sp>
        <p:nvSpPr>
          <p:cNvPr id="22537" name="Text Box 9"/>
          <p:cNvSpPr txBox="1">
            <a:spLocks noChangeArrowheads="1"/>
          </p:cNvSpPr>
          <p:nvPr/>
        </p:nvSpPr>
        <p:spPr bwMode="auto">
          <a:xfrm>
            <a:off x="3791521" y="1211299"/>
            <a:ext cx="506095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GB" sz="2800" dirty="0"/>
          </a:p>
          <a:p>
            <a:pPr>
              <a:defRPr/>
            </a:pPr>
            <a:endParaRPr lang="en-GB" sz="2800" dirty="0">
              <a:latin typeface="+mj-lt"/>
            </a:endParaRPr>
          </a:p>
          <a:p>
            <a:pPr>
              <a:defRPr/>
            </a:pPr>
            <a:endParaRPr lang="en-GB" sz="2800" dirty="0">
              <a:latin typeface="+mj-lt"/>
            </a:endParaRPr>
          </a:p>
          <a:p>
            <a:pPr marL="514350" indent="-514350">
              <a:buFont typeface="+mj-lt"/>
              <a:buAutoNum type="arabicPeriod"/>
              <a:defRPr/>
            </a:pPr>
            <a:r>
              <a:rPr lang="en-GB" sz="3200" dirty="0" smtClean="0">
                <a:latin typeface="+mj-lt"/>
              </a:rPr>
              <a:t>Offer </a:t>
            </a:r>
            <a:r>
              <a:rPr lang="en-GB" sz="3200" dirty="0">
                <a:latin typeface="+mj-lt"/>
              </a:rPr>
              <a:t>an overview of a subject or </a:t>
            </a:r>
            <a:r>
              <a:rPr lang="en-GB" sz="3200" dirty="0" smtClean="0">
                <a:latin typeface="+mj-lt"/>
              </a:rPr>
              <a:t>topic</a:t>
            </a:r>
            <a:endParaRPr lang="en-GB" sz="3200" dirty="0">
              <a:latin typeface="+mj-lt"/>
            </a:endParaRPr>
          </a:p>
          <a:p>
            <a:pPr>
              <a:defRPr/>
            </a:pPr>
            <a:endParaRPr lang="en-GB" sz="3200" dirty="0">
              <a:latin typeface="+mj-lt"/>
            </a:endParaRPr>
          </a:p>
          <a:p>
            <a:pPr marL="514350" indent="-514350">
              <a:buFont typeface="+mj-lt"/>
              <a:buAutoNum type="arabicPeriod" startAt="2"/>
              <a:defRPr/>
            </a:pPr>
            <a:r>
              <a:rPr lang="en-GB" sz="3200" dirty="0">
                <a:latin typeface="+mj-lt"/>
              </a:rPr>
              <a:t>Deliver detailed information on a subject or </a:t>
            </a:r>
            <a:r>
              <a:rPr lang="en-GB" sz="3200" dirty="0" smtClean="0">
                <a:latin typeface="+mj-lt"/>
              </a:rPr>
              <a:t>topic</a:t>
            </a:r>
            <a:endParaRPr lang="en-GB" sz="3200" dirty="0">
              <a:latin typeface="+mj-lt"/>
            </a:endParaRPr>
          </a:p>
          <a:p>
            <a:pPr>
              <a:defRPr/>
            </a:pPr>
            <a:endParaRPr lang="en-GB" sz="3200" dirty="0">
              <a:latin typeface="+mj-lt"/>
            </a:endParaRPr>
          </a:p>
          <a:p>
            <a:pPr>
              <a:defRPr/>
            </a:pPr>
            <a:endParaRPr lang="en-GB" sz="2800" dirty="0"/>
          </a:p>
          <a:p>
            <a:pPr>
              <a:defRPr/>
            </a:pPr>
            <a:endParaRPr lang="en-GB" sz="2800" dirty="0"/>
          </a:p>
          <a:p>
            <a:pPr>
              <a:buFontTx/>
              <a:buChar char="•"/>
              <a:defRPr/>
            </a:pPr>
            <a:endParaRPr lang="en-GB" sz="2800" dirty="0"/>
          </a:p>
        </p:txBody>
      </p:sp>
      <p:pic>
        <p:nvPicPr>
          <p:cNvPr id="22540" name="Picture 12" descr="MP90040049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 y="4273676"/>
            <a:ext cx="280828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pngimg.com/upload/skeleton_PNG553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1700214"/>
            <a:ext cx="28130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Brace 1"/>
          <p:cNvSpPr/>
          <p:nvPr/>
        </p:nvSpPr>
        <p:spPr>
          <a:xfrm>
            <a:off x="8506692" y="2008909"/>
            <a:ext cx="667025" cy="3754582"/>
          </a:xfrm>
          <a:prstGeom prst="rightBrace">
            <a:avLst/>
          </a:prstGeom>
          <a:ln w="38100">
            <a:solidFill>
              <a:srgbClr val="002060">
                <a:alpha val="61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GB" dirty="0" smtClean="0"/>
              <a:t> </a:t>
            </a:r>
            <a:endParaRPr lang="en-GB" dirty="0"/>
          </a:p>
        </p:txBody>
      </p:sp>
      <p:sp>
        <p:nvSpPr>
          <p:cNvPr id="4" name="TextBox 3"/>
          <p:cNvSpPr txBox="1"/>
          <p:nvPr/>
        </p:nvSpPr>
        <p:spPr>
          <a:xfrm>
            <a:off x="9173717" y="3347591"/>
            <a:ext cx="2464389" cy="1077218"/>
          </a:xfrm>
          <a:prstGeom prst="rect">
            <a:avLst/>
          </a:prstGeom>
          <a:noFill/>
        </p:spPr>
        <p:txBody>
          <a:bodyPr wrap="square" rtlCol="0">
            <a:spAutoFit/>
          </a:bodyPr>
          <a:lstStyle/>
          <a:p>
            <a:pPr algn="ctr"/>
            <a:r>
              <a:rPr lang="en-GB" sz="3200" b="1" dirty="0" smtClean="0">
                <a:latin typeface="+mj-lt"/>
              </a:rPr>
              <a:t>A valuable resource!</a:t>
            </a:r>
            <a:endParaRPr lang="en-GB" sz="3200" b="1" dirty="0">
              <a:latin typeface="+mj-lt"/>
            </a:endParaRPr>
          </a:p>
        </p:txBody>
      </p:sp>
    </p:spTree>
    <p:extLst>
      <p:ext uri="{BB962C8B-B14F-4D97-AF65-F5344CB8AC3E}">
        <p14:creationId xmlns:p14="http://schemas.microsoft.com/office/powerpoint/2010/main" val="80022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dirty="0">
              <a:solidFill>
                <a:srgbClr val="FFFFFF"/>
              </a:solidFill>
            </a:endParaRPr>
          </a:p>
        </p:txBody>
      </p:sp>
      <p:sp>
        <p:nvSpPr>
          <p:cNvPr id="84994"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GB" altLang="en-US" sz="4000" b="1" dirty="0"/>
              <a:t>Before a </a:t>
            </a:r>
            <a:r>
              <a:rPr lang="en-GB" altLang="en-US" sz="4000" b="1" dirty="0" smtClean="0"/>
              <a:t>lecture…</a:t>
            </a:r>
            <a:endParaRPr lang="en-GB" altLang="en-US" sz="4000" b="1" dirty="0"/>
          </a:p>
        </p:txBody>
      </p:sp>
      <p:sp>
        <p:nvSpPr>
          <p:cNvPr id="84995" name="Rectangle 3"/>
          <p:cNvSpPr>
            <a:spLocks noGrp="1" noChangeArrowheads="1"/>
          </p:cNvSpPr>
          <p:nvPr>
            <p:ph type="body" idx="1"/>
          </p:nvPr>
        </p:nvSpPr>
        <p:spPr>
          <a:xfrm>
            <a:off x="516467" y="1593851"/>
            <a:ext cx="8023099" cy="4686299"/>
          </a:xfrm>
        </p:spPr>
        <p:txBody>
          <a:bodyPr>
            <a:normAutofit/>
          </a:bodyPr>
          <a:lstStyle/>
          <a:p>
            <a:pPr>
              <a:lnSpc>
                <a:spcPct val="80000"/>
              </a:lnSpc>
            </a:pPr>
            <a:r>
              <a:rPr lang="en-GB" altLang="en-US" sz="2600" b="1" dirty="0">
                <a:latin typeface="Calibri Light" panose="020F0302020204030204" pitchFamily="34" charset="0"/>
              </a:rPr>
              <a:t>What can you do to maximise what you get out of </a:t>
            </a:r>
            <a:r>
              <a:rPr lang="en-GB" altLang="en-US" sz="2600" b="1" dirty="0" smtClean="0">
                <a:latin typeface="Calibri Light" panose="020F0302020204030204" pitchFamily="34" charset="0"/>
              </a:rPr>
              <a:t>it?</a:t>
            </a:r>
            <a:endParaRPr lang="en-GB" altLang="en-US" sz="2600" b="1" dirty="0">
              <a:latin typeface="Calibri Light" panose="020F0302020204030204" pitchFamily="34" charset="0"/>
            </a:endParaRPr>
          </a:p>
          <a:p>
            <a:pPr>
              <a:lnSpc>
                <a:spcPct val="80000"/>
              </a:lnSpc>
            </a:pPr>
            <a:endParaRPr lang="en-GB" altLang="en-US" sz="700" dirty="0">
              <a:latin typeface="Calibri Light" panose="020F0302020204030204" pitchFamily="34" charset="0"/>
            </a:endParaRP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preparatory reading</a:t>
            </a: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think about what you already know about the topic</a:t>
            </a: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think about what you hope to get from the lecture</a:t>
            </a: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 consider the who?/where?/when? </a:t>
            </a:r>
          </a:p>
          <a:p>
            <a:pPr marL="635000" lvl="1" indent="-342900">
              <a:lnSpc>
                <a:spcPct val="160000"/>
              </a:lnSpc>
              <a:buFont typeface="Wingdings" panose="05000000000000000000" pitchFamily="2" charset="2"/>
              <a:buChar char="Ø"/>
            </a:pPr>
            <a:r>
              <a:rPr lang="en-GB" altLang="en-US" sz="2400" i="1" dirty="0">
                <a:latin typeface="Calibri Light" panose="020F0302020204030204" pitchFamily="34" charset="0"/>
              </a:rPr>
              <a:t>(need to adjust note-taking style accordingly?) </a:t>
            </a:r>
          </a:p>
        </p:txBody>
      </p:sp>
      <p:sp>
        <p:nvSpPr>
          <p:cNvPr id="3" name="TextBox 2"/>
          <p:cNvSpPr txBox="1"/>
          <p:nvPr/>
        </p:nvSpPr>
        <p:spPr>
          <a:xfrm>
            <a:off x="8059118" y="5748449"/>
            <a:ext cx="4572000" cy="276999"/>
          </a:xfrm>
          <a:prstGeom prst="rect">
            <a:avLst/>
          </a:prstGeom>
          <a:noFill/>
        </p:spPr>
        <p:txBody>
          <a:bodyPr wrap="square" rtlCol="0">
            <a:spAutoFit/>
          </a:bodyPr>
          <a:lstStyle/>
          <a:p>
            <a:r>
              <a:rPr lang="en-GB" sz="1200" dirty="0"/>
              <a:t>https://www.flickr.com/photos/abee5/8314929977</a:t>
            </a:r>
          </a:p>
        </p:txBody>
      </p:sp>
      <p:pic>
        <p:nvPicPr>
          <p:cNvPr id="1028" name="Picture 4" descr="Image result for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431900"/>
            <a:ext cx="3467629" cy="310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9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animEffect transition="in" filter="fade">
                                      <p:cBhvr>
                                        <p:cTn id="11" dur="500"/>
                                        <p:tgtEl>
                                          <p:spTgt spid="84995">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4995">
                                            <p:txEl>
                                              <p:pRg st="3" end="3"/>
                                            </p:txEl>
                                          </p:spTgt>
                                        </p:tgtEl>
                                        <p:attrNameLst>
                                          <p:attrName>style.visibility</p:attrName>
                                        </p:attrNameLst>
                                      </p:cBhvr>
                                      <p:to>
                                        <p:strVal val="visible"/>
                                      </p:to>
                                    </p:set>
                                    <p:animEffect transition="in" filter="fade">
                                      <p:cBhvr>
                                        <p:cTn id="16" dur="500"/>
                                        <p:tgtEl>
                                          <p:spTgt spid="8499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99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dirty="0">
              <a:solidFill>
                <a:srgbClr val="FFFFFF"/>
              </a:solidFill>
            </a:endParaRPr>
          </a:p>
        </p:txBody>
      </p:sp>
      <p:sp>
        <p:nvSpPr>
          <p:cNvPr id="87042"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GB" altLang="en-US" sz="4000" b="1" dirty="0"/>
              <a:t>During </a:t>
            </a:r>
            <a:r>
              <a:rPr lang="en-GB" altLang="en-US" sz="4000" b="1" dirty="0" smtClean="0"/>
              <a:t>a lecture…</a:t>
            </a:r>
            <a:endParaRPr lang="en-GB" altLang="en-US" sz="4000" b="1" dirty="0"/>
          </a:p>
        </p:txBody>
      </p:sp>
      <p:sp>
        <p:nvSpPr>
          <p:cNvPr id="87043" name="Rectangle 3"/>
          <p:cNvSpPr>
            <a:spLocks noGrp="1" noChangeArrowheads="1"/>
          </p:cNvSpPr>
          <p:nvPr>
            <p:ph type="body" idx="1"/>
          </p:nvPr>
        </p:nvSpPr>
        <p:spPr>
          <a:xfrm>
            <a:off x="516467" y="1593851"/>
            <a:ext cx="6721241" cy="4686299"/>
          </a:xfrm>
        </p:spPr>
        <p:txBody>
          <a:bodyPr>
            <a:normAutofit/>
          </a:bodyPr>
          <a:lstStyle/>
          <a:p>
            <a:pPr marL="0" indent="0" eaLnBrk="1" hangingPunct="1">
              <a:buClr>
                <a:srgbClr val="00B0F0"/>
              </a:buClr>
              <a:buNone/>
            </a:pPr>
            <a:r>
              <a:rPr lang="en-GB" altLang="en-US" sz="2800" b="1" dirty="0" smtClean="0">
                <a:latin typeface="Calibri Light" panose="020F0302020204030204" pitchFamily="34" charset="0"/>
              </a:rPr>
              <a:t>What </a:t>
            </a:r>
            <a:r>
              <a:rPr lang="en-GB" altLang="en-US" sz="2800" b="1" dirty="0">
                <a:latin typeface="Calibri Light" panose="020F0302020204030204" pitchFamily="34" charset="0"/>
              </a:rPr>
              <a:t>should you do during </a:t>
            </a:r>
            <a:r>
              <a:rPr lang="en-GB" altLang="en-US" b="1" dirty="0" smtClean="0">
                <a:latin typeface="Calibri Light" panose="020F0302020204030204" pitchFamily="34" charset="0"/>
              </a:rPr>
              <a:t>it</a:t>
            </a:r>
            <a:r>
              <a:rPr lang="en-GB" altLang="en-US" sz="2800" b="1" dirty="0" smtClean="0">
                <a:latin typeface="Calibri Light" panose="020F0302020204030204" pitchFamily="34" charset="0"/>
              </a:rPr>
              <a:t>?</a:t>
            </a:r>
          </a:p>
          <a:p>
            <a:pPr eaLnBrk="1" hangingPunct="1">
              <a:buClr>
                <a:srgbClr val="00B0F0"/>
              </a:buClr>
            </a:pPr>
            <a:endParaRPr lang="en-GB" altLang="en-US" sz="2800" b="1" dirty="0" smtClean="0">
              <a:latin typeface="Calibri Light" panose="020F0302020204030204" pitchFamily="34" charset="0"/>
            </a:endParaRP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Listen?</a:t>
            </a: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Think?</a:t>
            </a: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Ask </a:t>
            </a:r>
            <a:r>
              <a:rPr lang="en-GB" altLang="en-US" sz="2800" dirty="0">
                <a:latin typeface="Calibri Light" panose="020F0302020204030204" pitchFamily="34" charset="0"/>
              </a:rPr>
              <a:t>questions</a:t>
            </a:r>
            <a:r>
              <a:rPr lang="en-GB" altLang="en-US" sz="2800" dirty="0" smtClean="0">
                <a:latin typeface="Calibri Light" panose="020F0302020204030204" pitchFamily="34" charset="0"/>
              </a:rPr>
              <a:t>?</a:t>
            </a: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Take notes?</a:t>
            </a:r>
            <a:endParaRPr lang="en-GB" altLang="en-US" sz="2800" dirty="0">
              <a:latin typeface="Calibri Light" panose="020F0302020204030204" pitchFamily="34" charset="0"/>
            </a:endParaRPr>
          </a:p>
          <a:p>
            <a:pPr eaLnBrk="1" hangingPunct="1">
              <a:buClr>
                <a:srgbClr val="00B0F0"/>
              </a:buClr>
              <a:buFont typeface="Calibri" panose="020F0502020204030204" pitchFamily="34" charset="0"/>
              <a:buNone/>
            </a:pPr>
            <a:endParaRPr lang="en-GB" altLang="en-US" sz="1300" dirty="0">
              <a:latin typeface="Calibri Light" panose="020F0302020204030204" pitchFamily="34" charset="0"/>
            </a:endParaRPr>
          </a:p>
          <a:p>
            <a:pPr eaLnBrk="1" hangingPunct="1">
              <a:buClr>
                <a:srgbClr val="00B0F0"/>
              </a:buClr>
              <a:buFont typeface="Calibri" panose="020F0502020204030204" pitchFamily="34" charset="0"/>
              <a:buNone/>
            </a:pPr>
            <a:endParaRPr lang="en-GB" altLang="en-US" sz="2600" dirty="0"/>
          </a:p>
        </p:txBody>
      </p:sp>
      <p:sp>
        <p:nvSpPr>
          <p:cNvPr id="4" name="TextBox 3"/>
          <p:cNvSpPr txBox="1"/>
          <p:nvPr/>
        </p:nvSpPr>
        <p:spPr>
          <a:xfrm>
            <a:off x="6428509" y="5339453"/>
            <a:ext cx="5541021" cy="276999"/>
          </a:xfrm>
          <a:prstGeom prst="rect">
            <a:avLst/>
          </a:prstGeom>
          <a:noFill/>
        </p:spPr>
        <p:txBody>
          <a:bodyPr wrap="square" rtlCol="0">
            <a:spAutoFit/>
          </a:bodyPr>
          <a:lstStyle/>
          <a:p>
            <a:r>
              <a:rPr lang="en-GB" sz="1200"/>
              <a:t>https://commons.wikimedia.org/wiki/File:Activism_Course.jpg</a:t>
            </a:r>
            <a:endParaRPr lang="en-GB" sz="1200" dirty="0"/>
          </a:p>
        </p:txBody>
      </p:sp>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691" y="1506484"/>
            <a:ext cx="4267200" cy="384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9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0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70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70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8" y="55110"/>
            <a:ext cx="10515600" cy="1325563"/>
          </a:xfrm>
        </p:spPr>
        <p:txBody>
          <a:bodyPr>
            <a:normAutofit/>
          </a:bodyPr>
          <a:lstStyle/>
          <a:p>
            <a:pPr>
              <a:defRPr/>
            </a:pPr>
            <a:r>
              <a:rPr lang="en-GB" sz="3600" b="1" dirty="0" smtClean="0">
                <a:solidFill>
                  <a:srgbClr val="4365E2"/>
                </a:solidFill>
                <a:ea typeface="+mj-ea"/>
              </a:rPr>
              <a:t>Why take notes?</a:t>
            </a:r>
            <a:endParaRPr lang="en-GB" sz="3600" b="1" dirty="0">
              <a:solidFill>
                <a:srgbClr val="4365E2"/>
              </a:solidFill>
              <a:ea typeface="+mj-ea"/>
            </a:endParaRPr>
          </a:p>
        </p:txBody>
      </p:sp>
      <p:sp>
        <p:nvSpPr>
          <p:cNvPr id="4" name="Footer Placeholder 3"/>
          <p:cNvSpPr>
            <a:spLocks noGrp="1"/>
          </p:cNvSpPr>
          <p:nvPr>
            <p:ph type="ftr" sz="quarter" idx="11"/>
          </p:nvPr>
        </p:nvSpPr>
        <p:spPr/>
        <p:txBody>
          <a:bodyPr/>
          <a:lstStyle/>
          <a:p>
            <a:pPr>
              <a:defRPr/>
            </a:pP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01203" y="1032828"/>
            <a:ext cx="7991475" cy="5581650"/>
          </a:xfrm>
        </p:spPr>
      </p:pic>
      <p:sp>
        <p:nvSpPr>
          <p:cNvPr id="21509" name="TextBox 4"/>
          <p:cNvSpPr txBox="1">
            <a:spLocks noChangeArrowheads="1"/>
          </p:cNvSpPr>
          <p:nvPr/>
        </p:nvSpPr>
        <p:spPr bwMode="auto">
          <a:xfrm>
            <a:off x="2132806" y="533226"/>
            <a:ext cx="7926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GB" altLang="en-US"/>
          </a:p>
        </p:txBody>
      </p:sp>
    </p:spTree>
    <p:extLst>
      <p:ext uri="{BB962C8B-B14F-4D97-AF65-F5344CB8AC3E}">
        <p14:creationId xmlns:p14="http://schemas.microsoft.com/office/powerpoint/2010/main" val="194127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Why take notes?</a:t>
            </a:r>
            <a:endParaRPr lang="en-GB" sz="4000" b="1" dirty="0"/>
          </a:p>
        </p:txBody>
      </p:sp>
      <p:sp>
        <p:nvSpPr>
          <p:cNvPr id="4" name="Slide Number Placeholder 3"/>
          <p:cNvSpPr>
            <a:spLocks noGrp="1"/>
          </p:cNvSpPr>
          <p:nvPr>
            <p:ph type="sldNum" sz="quarter" idx="12"/>
          </p:nvPr>
        </p:nvSpPr>
        <p:spPr/>
        <p:txBody>
          <a:bodyPr/>
          <a:lstStyle/>
          <a:p>
            <a:fld id="{E89BC60F-F4BF-4EE8-9F02-8A0093F1814F}" type="slidenum">
              <a:rPr lang="en-GB" smtClean="0"/>
              <a:t>9</a:t>
            </a:fld>
            <a:endParaRPr lang="en-GB"/>
          </a:p>
        </p:txBody>
      </p:sp>
      <p:pic>
        <p:nvPicPr>
          <p:cNvPr id="8" name="Content Placeholder 7"/>
          <p:cNvPicPr>
            <a:picLocks noGrp="1" noChangeAspect="1"/>
          </p:cNvPicPr>
          <p:nvPr>
            <p:ph idx="1"/>
          </p:nvPr>
        </p:nvPicPr>
        <p:blipFill>
          <a:blip r:embed="rId3"/>
          <a:stretch>
            <a:fillRect/>
          </a:stretch>
        </p:blipFill>
        <p:spPr>
          <a:xfrm>
            <a:off x="387457" y="1983783"/>
            <a:ext cx="5959455" cy="3364208"/>
          </a:xfrm>
          <a:prstGeom prst="rect">
            <a:avLst/>
          </a:prstGeom>
        </p:spPr>
      </p:pic>
      <p:sp>
        <p:nvSpPr>
          <p:cNvPr id="10" name="TextBox 9"/>
          <p:cNvSpPr txBox="1"/>
          <p:nvPr/>
        </p:nvSpPr>
        <p:spPr>
          <a:xfrm>
            <a:off x="6676073" y="1588395"/>
            <a:ext cx="1921790" cy="4154984"/>
          </a:xfrm>
          <a:prstGeom prst="rect">
            <a:avLst/>
          </a:prstGeom>
          <a:noFill/>
        </p:spPr>
        <p:txBody>
          <a:bodyPr wrap="square" rtlCol="0">
            <a:spAutoFit/>
          </a:bodyPr>
          <a:lstStyle/>
          <a:p>
            <a:r>
              <a:rPr lang="en-GB" sz="2400" b="1" dirty="0" smtClean="0"/>
              <a:t>TIME PERIOD</a:t>
            </a:r>
          </a:p>
          <a:p>
            <a:endParaRPr lang="en-GB" sz="2400" dirty="0"/>
          </a:p>
          <a:p>
            <a:pPr marL="285750" indent="-285750">
              <a:buFont typeface="Arial" panose="020B0604020202020204" pitchFamily="34" charset="0"/>
              <a:buChar char="•"/>
            </a:pPr>
            <a:r>
              <a:rPr lang="en-GB" sz="2400" b="1" dirty="0" smtClean="0"/>
              <a:t>20 mins</a:t>
            </a:r>
          </a:p>
          <a:p>
            <a:endParaRPr lang="en-GB" sz="2400" b="1" dirty="0" smtClean="0"/>
          </a:p>
          <a:p>
            <a:pPr marL="285750" indent="-285750">
              <a:buFont typeface="Arial" panose="020B0604020202020204" pitchFamily="34" charset="0"/>
              <a:buChar char="•"/>
            </a:pPr>
            <a:r>
              <a:rPr lang="en-GB" sz="2400" b="1" dirty="0" smtClean="0"/>
              <a:t>1 hour</a:t>
            </a:r>
          </a:p>
          <a:p>
            <a:pPr marL="285750" indent="-285750">
              <a:buFont typeface="Arial" panose="020B0604020202020204" pitchFamily="34" charset="0"/>
              <a:buChar char="•"/>
            </a:pPr>
            <a:endParaRPr lang="en-GB" sz="2400" b="1" dirty="0" smtClean="0"/>
          </a:p>
          <a:p>
            <a:pPr marL="285750" indent="-285750">
              <a:buFont typeface="Arial" panose="020B0604020202020204" pitchFamily="34" charset="0"/>
              <a:buChar char="•"/>
            </a:pPr>
            <a:r>
              <a:rPr lang="en-GB" sz="2400" b="1" dirty="0" smtClean="0"/>
              <a:t>9 hours</a:t>
            </a:r>
          </a:p>
          <a:p>
            <a:pPr marL="285750" indent="-285750">
              <a:buFont typeface="Arial" panose="020B0604020202020204" pitchFamily="34" charset="0"/>
              <a:buChar char="•"/>
            </a:pPr>
            <a:endParaRPr lang="en-GB" sz="2400" b="1" dirty="0" smtClean="0"/>
          </a:p>
          <a:p>
            <a:pPr marL="285750" indent="-285750">
              <a:buFont typeface="Arial" panose="020B0604020202020204" pitchFamily="34" charset="0"/>
              <a:buChar char="•"/>
            </a:pPr>
            <a:r>
              <a:rPr lang="en-GB" sz="2400" b="1" dirty="0" smtClean="0"/>
              <a:t>2 days</a:t>
            </a:r>
          </a:p>
          <a:p>
            <a:pPr marL="285750" indent="-285750">
              <a:buFont typeface="Arial" panose="020B0604020202020204" pitchFamily="34" charset="0"/>
              <a:buChar char="•"/>
            </a:pPr>
            <a:endParaRPr lang="en-GB" sz="2400" b="1" dirty="0" smtClean="0"/>
          </a:p>
          <a:p>
            <a:pPr marL="285750" indent="-285750">
              <a:buFont typeface="Arial" panose="020B0604020202020204" pitchFamily="34" charset="0"/>
              <a:buChar char="•"/>
            </a:pPr>
            <a:r>
              <a:rPr lang="en-GB" sz="2400" b="1" dirty="0" smtClean="0"/>
              <a:t>6 days</a:t>
            </a:r>
            <a:endParaRPr lang="en-GB" sz="2400" b="1" dirty="0"/>
          </a:p>
        </p:txBody>
      </p:sp>
      <p:sp>
        <p:nvSpPr>
          <p:cNvPr id="12" name="TextBox 11"/>
          <p:cNvSpPr txBox="1"/>
          <p:nvPr/>
        </p:nvSpPr>
        <p:spPr>
          <a:xfrm>
            <a:off x="8927025" y="1568284"/>
            <a:ext cx="2939856" cy="4154984"/>
          </a:xfrm>
          <a:prstGeom prst="rect">
            <a:avLst/>
          </a:prstGeom>
          <a:noFill/>
        </p:spPr>
        <p:txBody>
          <a:bodyPr wrap="square" rtlCol="0">
            <a:spAutoFit/>
          </a:bodyPr>
          <a:lstStyle/>
          <a:p>
            <a:r>
              <a:rPr lang="en-GB" sz="2400" b="1" dirty="0" smtClean="0"/>
              <a:t>%  RETAINED</a:t>
            </a:r>
          </a:p>
          <a:p>
            <a:endParaRPr lang="en-GB" sz="2400" dirty="0" smtClean="0"/>
          </a:p>
          <a:p>
            <a:r>
              <a:rPr lang="en-GB" sz="2400" b="1" dirty="0" smtClean="0"/>
              <a:t>58%</a:t>
            </a:r>
          </a:p>
          <a:p>
            <a:endParaRPr lang="en-GB" sz="2400" b="1" dirty="0"/>
          </a:p>
          <a:p>
            <a:r>
              <a:rPr lang="en-GB" sz="2400" b="1" dirty="0" smtClean="0"/>
              <a:t>44%</a:t>
            </a:r>
          </a:p>
          <a:p>
            <a:endParaRPr lang="en-GB" sz="2400" b="1" dirty="0"/>
          </a:p>
          <a:p>
            <a:r>
              <a:rPr lang="en-GB" sz="2400" b="1" dirty="0" smtClean="0"/>
              <a:t>36%</a:t>
            </a:r>
          </a:p>
          <a:p>
            <a:endParaRPr lang="en-GB" sz="2400" b="1" dirty="0"/>
          </a:p>
          <a:p>
            <a:r>
              <a:rPr lang="en-GB" sz="2400" b="1" dirty="0" smtClean="0"/>
              <a:t>28%</a:t>
            </a:r>
          </a:p>
          <a:p>
            <a:endParaRPr lang="en-GB" sz="2400" b="1" dirty="0"/>
          </a:p>
          <a:p>
            <a:r>
              <a:rPr lang="en-GB" sz="2400" b="1" dirty="0" smtClean="0"/>
              <a:t>25%</a:t>
            </a:r>
            <a:endParaRPr lang="en-GB" sz="2400" b="1" dirty="0"/>
          </a:p>
        </p:txBody>
      </p:sp>
      <p:sp>
        <p:nvSpPr>
          <p:cNvPr id="13" name="TextBox 12"/>
          <p:cNvSpPr txBox="1"/>
          <p:nvPr/>
        </p:nvSpPr>
        <p:spPr>
          <a:xfrm>
            <a:off x="356461" y="5446269"/>
            <a:ext cx="5990450" cy="276999"/>
          </a:xfrm>
          <a:prstGeom prst="rect">
            <a:avLst/>
          </a:prstGeom>
          <a:noFill/>
        </p:spPr>
        <p:txBody>
          <a:bodyPr wrap="square" rtlCol="0">
            <a:spAutoFit/>
          </a:bodyPr>
          <a:lstStyle/>
          <a:p>
            <a:r>
              <a:rPr lang="en-GB" sz="1200" dirty="0"/>
              <a:t>https://www.inkling.com/blog/2015/08/why-google-changed-the-forgetting-curve/</a:t>
            </a:r>
          </a:p>
        </p:txBody>
      </p:sp>
    </p:spTree>
    <p:extLst>
      <p:ext uri="{BB962C8B-B14F-4D97-AF65-F5344CB8AC3E}">
        <p14:creationId xmlns:p14="http://schemas.microsoft.com/office/powerpoint/2010/main" val="373522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3108</TotalTime>
  <Words>2903</Words>
  <Application>Microsoft Office PowerPoint</Application>
  <PresentationFormat>Widescreen</PresentationFormat>
  <Paragraphs>303</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ＭＳ Ｐゴシック</vt:lpstr>
      <vt:lpstr>Arial</vt:lpstr>
      <vt:lpstr>Calibri</vt:lpstr>
      <vt:lpstr>Calibri Light</vt:lpstr>
      <vt:lpstr>Wingdings</vt:lpstr>
      <vt:lpstr>Office Theme</vt:lpstr>
      <vt:lpstr>SWAP East Take note! Getting the most out of your lectures</vt:lpstr>
      <vt:lpstr>Goals for this session</vt:lpstr>
      <vt:lpstr>PowerPoint Presentation</vt:lpstr>
      <vt:lpstr>PowerPoint Presentation</vt:lpstr>
      <vt:lpstr>What are lectures?</vt:lpstr>
      <vt:lpstr>Before a lecture…</vt:lpstr>
      <vt:lpstr>During a lecture…</vt:lpstr>
      <vt:lpstr>Why take notes?</vt:lpstr>
      <vt:lpstr>Why take notes?</vt:lpstr>
      <vt:lpstr>Keyword notes</vt:lpstr>
      <vt:lpstr>Concept map notes</vt:lpstr>
      <vt:lpstr>Cornell notes</vt:lpstr>
      <vt:lpstr>After a lecture…</vt:lpstr>
      <vt:lpstr>Reworking your notes</vt:lpstr>
      <vt:lpstr>Reworking your notes</vt:lpstr>
      <vt:lpstr>Your task…</vt:lpstr>
      <vt:lpstr>Part 2</vt:lpstr>
      <vt:lpstr>How effective are your notes…really!</vt:lpstr>
      <vt:lpstr>PowerPoint Presentation</vt:lpstr>
      <vt:lpstr>PowerPoint Presentation</vt:lpstr>
    </vt:vector>
  </TitlesOfParts>
  <Company>University of Dundee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Whitehead</dc:creator>
  <cp:lastModifiedBy>Michael Allardice</cp:lastModifiedBy>
  <cp:revision>22</cp:revision>
  <cp:lastPrinted>2017-12-13T10:07:15Z</cp:lastPrinted>
  <dcterms:created xsi:type="dcterms:W3CDTF">2017-11-08T16:21:40Z</dcterms:created>
  <dcterms:modified xsi:type="dcterms:W3CDTF">2018-12-06T13:58:08Z</dcterms:modified>
</cp:coreProperties>
</file>