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62" r:id="rId3"/>
    <p:sldId id="265" r:id="rId4"/>
    <p:sldId id="260" r:id="rId5"/>
    <p:sldId id="264" r:id="rId6"/>
    <p:sldId id="266" r:id="rId7"/>
    <p:sldId id="267" r:id="rId8"/>
    <p:sldId id="272" r:id="rId9"/>
    <p:sldId id="268" r:id="rId10"/>
    <p:sldId id="269" r:id="rId11"/>
    <p:sldId id="270" r:id="rId12"/>
    <p:sldId id="273" r:id="rId13"/>
    <p:sldId id="271" r:id="rId14"/>
    <p:sldId id="274" r:id="rId15"/>
    <p:sldId id="275" r:id="rId16"/>
    <p:sldId id="276" r:id="rId17"/>
    <p:sldId id="277" r:id="rId18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8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 Hockey" initials="RH" lastIdx="2" clrIdx="0">
    <p:extLst>
      <p:ext uri="{19B8F6BF-5375-455C-9EA6-DF929625EA0E}">
        <p15:presenceInfo xmlns:p15="http://schemas.microsoft.com/office/powerpoint/2012/main" userId="f0df188c9a310ce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ABA4"/>
    <a:srgbClr val="3EA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74"/>
  </p:normalViewPr>
  <p:slideViewPr>
    <p:cSldViewPr snapToGrid="0" snapToObjects="1">
      <p:cViewPr varScale="1">
        <p:scale>
          <a:sx n="63" d="100"/>
          <a:sy n="63" d="100"/>
        </p:scale>
        <p:origin x="1188" y="72"/>
      </p:cViewPr>
      <p:guideLst>
        <p:guide orient="horz" pos="238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>
        <p:scale>
          <a:sx n="100" d="100"/>
          <a:sy n="100" d="100"/>
        </p:scale>
        <p:origin x="3510" y="-648"/>
      </p:cViewPr>
      <p:guideLst>
        <p:guide orient="horz" pos="3078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93CA6-DDDC-4867-A6AC-D1537B27C70F}" type="datetimeFigureOut">
              <a:rPr lang="en-GB" smtClean="0"/>
              <a:t>11/10/2018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22375"/>
            <a:ext cx="439737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03763"/>
            <a:ext cx="5378450" cy="384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283700"/>
            <a:ext cx="2914650" cy="490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B04D6-CE5F-40AB-AC2A-EB34B9FD5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4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and Content">
    <p:bg>
      <p:bgPr>
        <a:solidFill>
          <a:srgbClr val="3CAB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5589917"/>
            <a:ext cx="3951976" cy="61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venir Medium"/>
              </a:defRPr>
            </a:lvl1pPr>
            <a:lvl2pPr>
              <a:defRPr sz="2000">
                <a:solidFill>
                  <a:schemeClr val="bg1"/>
                </a:solidFill>
                <a:latin typeface="Avenir Medium"/>
              </a:defRPr>
            </a:lvl2pPr>
            <a:lvl3pPr>
              <a:defRPr sz="1800">
                <a:solidFill>
                  <a:schemeClr val="bg1"/>
                </a:solidFill>
                <a:latin typeface="Avenir Medium"/>
              </a:defRPr>
            </a:lvl3pPr>
            <a:lvl4pPr>
              <a:defRPr sz="1600">
                <a:solidFill>
                  <a:schemeClr val="bg1"/>
                </a:solidFill>
                <a:latin typeface="Avenir Medium"/>
              </a:defRPr>
            </a:lvl4pPr>
            <a:lvl5pPr>
              <a:defRPr sz="1400">
                <a:solidFill>
                  <a:schemeClr val="bg1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726611"/>
            <a:ext cx="3951976" cy="144000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 b="1">
                <a:solidFill>
                  <a:schemeClr val="bg1"/>
                </a:solidFill>
                <a:latin typeface="Avenir Heavy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44425" y="5378037"/>
            <a:ext cx="677333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49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1420187"/>
            <a:ext cx="7886700" cy="4885722"/>
          </a:xfrm>
          <a:prstGeom prst="rect">
            <a:avLst/>
          </a:prstGeom>
        </p:spPr>
        <p:txBody>
          <a:bodyPr vert="eaVert"/>
          <a:lstStyle>
            <a:lvl1pPr>
              <a:defRPr sz="2400">
                <a:solidFill>
                  <a:schemeClr val="tx1"/>
                </a:solidFill>
                <a:latin typeface="Avenir Medium"/>
              </a:defRPr>
            </a:lvl1pPr>
            <a:lvl2pPr>
              <a:defRPr sz="2000">
                <a:solidFill>
                  <a:schemeClr val="tx1"/>
                </a:solidFill>
                <a:latin typeface="Avenir Medium"/>
              </a:defRPr>
            </a:lvl2pPr>
            <a:lvl3pPr>
              <a:defRPr sz="1800">
                <a:solidFill>
                  <a:schemeClr val="tx1"/>
                </a:solidFill>
                <a:latin typeface="Avenir Medium"/>
              </a:defRPr>
            </a:lvl3pPr>
            <a:lvl4pPr>
              <a:defRPr sz="1600">
                <a:solidFill>
                  <a:schemeClr val="tx1"/>
                </a:solidFill>
                <a:latin typeface="Avenir Medium"/>
              </a:defRPr>
            </a:lvl4pPr>
            <a:lvl5pPr>
              <a:defRPr sz="16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849496" y="271800"/>
            <a:ext cx="6048000" cy="576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7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70" y="1420187"/>
            <a:ext cx="1536580" cy="4885722"/>
          </a:xfrm>
          <a:prstGeom prst="rect">
            <a:avLst/>
          </a:prstGeom>
        </p:spPr>
        <p:txBody>
          <a:bodyPr vert="eaVert"/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1420187"/>
            <a:ext cx="6099954" cy="4885722"/>
          </a:xfrm>
          <a:prstGeom prst="rect">
            <a:avLst/>
          </a:prstGeom>
        </p:spPr>
        <p:txBody>
          <a:bodyPr vert="eaVert"/>
          <a:lstStyle>
            <a:lvl1pPr>
              <a:defRPr sz="2400">
                <a:solidFill>
                  <a:schemeClr val="tx1"/>
                </a:solidFill>
                <a:latin typeface="Avenir Medium"/>
              </a:defRPr>
            </a:lvl1pPr>
            <a:lvl2pPr>
              <a:defRPr sz="2000">
                <a:solidFill>
                  <a:schemeClr val="tx1"/>
                </a:solidFill>
                <a:latin typeface="Avenir Medium"/>
              </a:defRPr>
            </a:lvl2pPr>
            <a:lvl3pPr>
              <a:defRPr sz="1800">
                <a:solidFill>
                  <a:schemeClr val="tx1"/>
                </a:solidFill>
                <a:latin typeface="Avenir Medium"/>
              </a:defRPr>
            </a:lvl3pPr>
            <a:lvl4pPr>
              <a:defRPr sz="1600">
                <a:solidFill>
                  <a:schemeClr val="tx1"/>
                </a:solidFill>
                <a:latin typeface="Avenir Medium"/>
              </a:defRPr>
            </a:lvl4pPr>
            <a:lvl5pPr>
              <a:defRPr sz="16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7153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480573"/>
            <a:ext cx="7886700" cy="47055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Avenir Medium"/>
              </a:defRPr>
            </a:lvl1pPr>
            <a:lvl2pPr>
              <a:defRPr sz="2000">
                <a:solidFill>
                  <a:schemeClr val="tx1"/>
                </a:solidFill>
                <a:latin typeface="Avenir Medium"/>
              </a:defRPr>
            </a:lvl2pPr>
            <a:lvl3pPr>
              <a:defRPr sz="1800">
                <a:solidFill>
                  <a:schemeClr val="tx1"/>
                </a:solidFill>
                <a:latin typeface="Avenir Medium"/>
              </a:defRPr>
            </a:lvl3pPr>
            <a:lvl4pPr>
              <a:defRPr sz="1600">
                <a:solidFill>
                  <a:schemeClr val="tx1"/>
                </a:solidFill>
                <a:latin typeface="Avenir Medium"/>
              </a:defRPr>
            </a:lvl4pPr>
            <a:lvl5pPr>
              <a:defRPr sz="14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49496" y="271800"/>
            <a:ext cx="6048000" cy="576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94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480573"/>
            <a:ext cx="3796701" cy="47055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Avenir Medium"/>
              </a:defRPr>
            </a:lvl1pPr>
            <a:lvl2pPr>
              <a:defRPr sz="1800">
                <a:solidFill>
                  <a:schemeClr val="tx1"/>
                </a:solidFill>
                <a:latin typeface="Avenir Medium"/>
              </a:defRPr>
            </a:lvl2pPr>
            <a:lvl3pPr>
              <a:defRPr sz="1600">
                <a:solidFill>
                  <a:schemeClr val="tx1"/>
                </a:solidFill>
                <a:latin typeface="Avenir Medium"/>
              </a:defRPr>
            </a:lvl3pPr>
            <a:lvl4pPr>
              <a:defRPr sz="1400">
                <a:solidFill>
                  <a:schemeClr val="tx1"/>
                </a:solidFill>
                <a:latin typeface="Avenir Medium"/>
              </a:defRPr>
            </a:lvl4pPr>
            <a:lvl5pPr>
              <a:defRPr sz="12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723309" y="1486328"/>
            <a:ext cx="3796701" cy="47055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Avenir Medium"/>
              </a:defRPr>
            </a:lvl1pPr>
            <a:lvl2pPr>
              <a:defRPr sz="1800">
                <a:solidFill>
                  <a:schemeClr val="tx1"/>
                </a:solidFill>
                <a:latin typeface="Avenir Medium"/>
              </a:defRPr>
            </a:lvl2pPr>
            <a:lvl3pPr>
              <a:defRPr sz="1600">
                <a:solidFill>
                  <a:schemeClr val="tx1"/>
                </a:solidFill>
                <a:latin typeface="Avenir Medium"/>
              </a:defRPr>
            </a:lvl3pPr>
            <a:lvl4pPr>
              <a:defRPr sz="1400">
                <a:solidFill>
                  <a:schemeClr val="tx1"/>
                </a:solidFill>
                <a:latin typeface="Avenir Medium"/>
              </a:defRPr>
            </a:lvl4pPr>
            <a:lvl5pPr>
              <a:defRPr sz="12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49496" y="271800"/>
            <a:ext cx="6048000" cy="576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1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2294626"/>
            <a:ext cx="3796701" cy="38717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Avenir Medium"/>
              </a:defRPr>
            </a:lvl1pPr>
            <a:lvl2pPr>
              <a:defRPr sz="1800">
                <a:solidFill>
                  <a:schemeClr val="tx1"/>
                </a:solidFill>
                <a:latin typeface="Avenir Medium"/>
              </a:defRPr>
            </a:lvl2pPr>
            <a:lvl3pPr>
              <a:defRPr sz="1600">
                <a:solidFill>
                  <a:schemeClr val="tx1"/>
                </a:solidFill>
                <a:latin typeface="Avenir Medium"/>
              </a:defRPr>
            </a:lvl3pPr>
            <a:lvl4pPr>
              <a:defRPr sz="1400">
                <a:solidFill>
                  <a:schemeClr val="tx1"/>
                </a:solidFill>
                <a:latin typeface="Avenir Medium"/>
              </a:defRPr>
            </a:lvl4pPr>
            <a:lvl5pPr>
              <a:defRPr sz="12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723309" y="2294626"/>
            <a:ext cx="3796701" cy="3897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tx1"/>
                </a:solidFill>
                <a:latin typeface="Avenir Medium"/>
              </a:defRPr>
            </a:lvl1pPr>
            <a:lvl2pPr>
              <a:defRPr sz="1800">
                <a:solidFill>
                  <a:schemeClr val="tx1"/>
                </a:solidFill>
                <a:latin typeface="Avenir Medium"/>
              </a:defRPr>
            </a:lvl2pPr>
            <a:lvl3pPr>
              <a:defRPr sz="1600">
                <a:solidFill>
                  <a:schemeClr val="tx1"/>
                </a:solidFill>
                <a:latin typeface="Avenir Medium"/>
              </a:defRPr>
            </a:lvl3pPr>
            <a:lvl4pPr>
              <a:defRPr sz="1400">
                <a:solidFill>
                  <a:schemeClr val="tx1"/>
                </a:solidFill>
                <a:latin typeface="Avenir Medium"/>
              </a:defRPr>
            </a:lvl4pPr>
            <a:lvl5pPr>
              <a:defRPr sz="1200">
                <a:solidFill>
                  <a:srgbClr val="3CABA4"/>
                </a:solidFill>
                <a:latin typeface="Avenir Medium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849496" y="271800"/>
            <a:ext cx="6048000" cy="576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9842" y="1482760"/>
            <a:ext cx="3795509" cy="72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3CABA4"/>
                </a:solidFill>
                <a:latin typeface="Avenir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4724501" y="1482760"/>
            <a:ext cx="3795509" cy="7200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3CABA4"/>
                </a:solidFill>
                <a:latin typeface="Avenir Medium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72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496" y="271800"/>
            <a:ext cx="6048000" cy="576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28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119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 userDrawn="1"/>
        </p:nvSpPr>
        <p:spPr>
          <a:xfrm>
            <a:off x="685799" y="5700889"/>
            <a:ext cx="45974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Name </a:t>
            </a:r>
            <a:r>
              <a:rPr lang="en-US" sz="1400" dirty="0">
                <a:solidFill>
                  <a:schemeClr val="bg1"/>
                </a:solidFill>
                <a:latin typeface="Avenir Medium" charset="0"/>
                <a:ea typeface="Avenir Medium" charset="0"/>
                <a:cs typeface="Avenir Medium" charset="0"/>
              </a:rPr>
              <a:t>and date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78933" y="5438420"/>
            <a:ext cx="677333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312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1997083"/>
            <a:ext cx="7920000" cy="252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2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9842" y="4735902"/>
            <a:ext cx="7918808" cy="143044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800" b="0">
                <a:solidFill>
                  <a:srgbClr val="3CABA4"/>
                </a:solidFill>
                <a:latin typeface="Avenir Heavy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529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61513" y="1482761"/>
            <a:ext cx="4629150" cy="4683582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venir Medium"/>
              </a:defRPr>
            </a:lvl1pPr>
            <a:lvl2pPr>
              <a:defRPr sz="2000">
                <a:solidFill>
                  <a:schemeClr val="tx1"/>
                </a:solidFill>
                <a:latin typeface="Avenir Medium"/>
              </a:defRPr>
            </a:lvl2pPr>
            <a:lvl3pPr>
              <a:defRPr sz="1800">
                <a:solidFill>
                  <a:schemeClr val="tx1"/>
                </a:solidFill>
                <a:latin typeface="Avenir Medium"/>
              </a:defRPr>
            </a:lvl3pPr>
            <a:lvl4pPr>
              <a:defRPr sz="1600">
                <a:solidFill>
                  <a:schemeClr val="tx1"/>
                </a:solidFill>
                <a:latin typeface="Avenir Medium"/>
              </a:defRPr>
            </a:lvl4pPr>
            <a:lvl5pPr>
              <a:defRPr sz="1600">
                <a:solidFill>
                  <a:srgbClr val="3CABA4"/>
                </a:solidFill>
                <a:latin typeface="Avenir Medium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7721" y="1482760"/>
            <a:ext cx="3024000" cy="97576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24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9842" y="2638695"/>
            <a:ext cx="3001879" cy="3527647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1"/>
                </a:solidFill>
                <a:latin typeface="Avenir Heavy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425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61513" y="1482760"/>
            <a:ext cx="4629150" cy="46835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400" dirty="0">
                <a:solidFill>
                  <a:schemeClr val="tx1"/>
                </a:solidFill>
                <a:latin typeface="Avenir Medium"/>
              </a:defRPr>
            </a:lvl1pPr>
          </a:lstStyle>
          <a:p>
            <a:pPr lvl="0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7721" y="1482760"/>
            <a:ext cx="3024000" cy="97576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2400" b="1">
                <a:solidFill>
                  <a:srgbClr val="3CABA4"/>
                </a:solidFill>
                <a:latin typeface="Avenir Heavy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1" hasCustomPrompt="1"/>
          </p:nvPr>
        </p:nvSpPr>
        <p:spPr>
          <a:xfrm>
            <a:off x="629842" y="2638695"/>
            <a:ext cx="3001879" cy="3527647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1"/>
                </a:solidFill>
                <a:latin typeface="Avenir Heavy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118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44824"/>
            <a:ext cx="9144000" cy="313176"/>
          </a:xfrm>
          <a:prstGeom prst="rect">
            <a:avLst/>
          </a:prstGeom>
          <a:solidFill>
            <a:srgbClr val="3CA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128500"/>
            <a:ext cx="9144000" cy="0"/>
          </a:xfrm>
          <a:prstGeom prst="line">
            <a:avLst/>
          </a:prstGeom>
          <a:ln w="38100">
            <a:solidFill>
              <a:srgbClr val="3CAB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373" y="272788"/>
            <a:ext cx="2219653" cy="565917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6728604" y="6532135"/>
            <a:ext cx="2140429" cy="30777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400" dirty="0">
                <a:latin typeface="Avenir Medium"/>
                <a:ea typeface="Avenir Medium" charset="0"/>
                <a:cs typeface="Avenir Medium" charset="0"/>
              </a:rPr>
              <a:t> abertay.ac.uk</a:t>
            </a:r>
          </a:p>
        </p:txBody>
      </p:sp>
    </p:spTree>
    <p:extLst>
      <p:ext uri="{BB962C8B-B14F-4D97-AF65-F5344CB8AC3E}">
        <p14:creationId xmlns:p14="http://schemas.microsoft.com/office/powerpoint/2010/main" val="200456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2" r:id="rId2"/>
    <p:sldLayoutId id="2147483673" r:id="rId3"/>
    <p:sldLayoutId id="2147483679" r:id="rId4"/>
    <p:sldLayoutId id="2147483663" r:id="rId5"/>
    <p:sldLayoutId id="2147483661" r:id="rId6"/>
    <p:sldLayoutId id="2147483677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Jude Kelly</a:t>
            </a:r>
          </a:p>
          <a:p>
            <a:r>
              <a:rPr lang="en-GB" dirty="0" smtClean="0"/>
              <a:t>Lecturer in Mental Health Nursing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Concepts in </a:t>
            </a:r>
            <a:br>
              <a:rPr lang="en-GB" dirty="0" smtClean="0"/>
            </a:br>
            <a:r>
              <a:rPr lang="en-GB" dirty="0" smtClean="0"/>
              <a:t>Mental Health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8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altLang="en-US" dirty="0">
                <a:ea typeface="Verdana" panose="020B0604030504040204" pitchFamily="34" charset="0"/>
                <a:cs typeface="Verdana" panose="020B0604030504040204" pitchFamily="34" charset="0"/>
              </a:rPr>
              <a:t>One in four people will experience a mental health problem this </a:t>
            </a:r>
            <a:r>
              <a:rPr lang="en-GB" alt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year</a:t>
            </a:r>
          </a:p>
          <a:p>
            <a:pPr marL="0" indent="0">
              <a:buNone/>
              <a:defRPr/>
            </a:pPr>
            <a:endParaRPr lang="en-GB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GB" altLang="en-US" dirty="0">
                <a:ea typeface="Verdana" panose="020B0604030504040204" pitchFamily="34" charset="0"/>
                <a:cs typeface="Verdana" panose="020B0604030504040204" pitchFamily="34" charset="0"/>
              </a:rPr>
              <a:t>In Scotland over 300 mental health consultations for every 1000 people seen in practice during a </a:t>
            </a:r>
            <a:r>
              <a:rPr lang="en-GB" alt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year</a:t>
            </a:r>
          </a:p>
          <a:p>
            <a:pPr marL="0" indent="0">
              <a:buNone/>
              <a:defRPr/>
            </a:pPr>
            <a:endParaRPr lang="en-GB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GB" altLang="en-US" dirty="0">
                <a:ea typeface="Verdana" panose="020B0604030504040204" pitchFamily="34" charset="0"/>
                <a:cs typeface="Verdana" panose="020B0604030504040204" pitchFamily="34" charset="0"/>
              </a:rPr>
              <a:t>These are predominantly depression or </a:t>
            </a:r>
            <a:r>
              <a:rPr lang="en-GB" alt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anxiety</a:t>
            </a:r>
          </a:p>
          <a:p>
            <a:pPr>
              <a:defRPr/>
            </a:pPr>
            <a:endParaRPr lang="en-GB" altLang="en-US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GB" altLang="en-US" dirty="0">
                <a:ea typeface="Verdana" panose="020B0604030504040204" pitchFamily="34" charset="0"/>
                <a:cs typeface="Verdana" panose="020B0604030504040204" pitchFamily="34" charset="0"/>
              </a:rPr>
              <a:t>Depression is the commonest contributing diagnosis for Scots visiting their </a:t>
            </a:r>
            <a:r>
              <a:rPr lang="en-GB" alt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GP</a:t>
            </a:r>
          </a:p>
          <a:p>
            <a:pPr marL="0" indent="0">
              <a:buNone/>
              <a:defRPr/>
            </a:pPr>
            <a:endParaRPr lang="en-GB" alt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GB" altLang="en-US" dirty="0">
                <a:ea typeface="Verdana" panose="020B0604030504040204" pitchFamily="34" charset="0"/>
                <a:cs typeface="Verdana" panose="020B0604030504040204" pitchFamily="34" charset="0"/>
              </a:rPr>
              <a:t>Antidepressants were dispensed to 814,181 patients in 2014/15. Since 2009/10, use of antidepressants has increased by 28.5</a:t>
            </a:r>
            <a:r>
              <a:rPr lang="en-GB" alt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%</a:t>
            </a:r>
          </a:p>
          <a:p>
            <a:pPr marL="0" indent="0">
              <a:buNone/>
              <a:defRPr/>
            </a:pPr>
            <a:endParaRPr lang="en-GB" altLang="en-US" dirty="0"/>
          </a:p>
          <a:p>
            <a:pPr marL="0" indent="0">
              <a:buNone/>
              <a:defRPr/>
            </a:pPr>
            <a:endParaRPr lang="en-GB" altLang="en-US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Prevalence of Mental Illness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62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3CABA4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Question 1:</a:t>
            </a:r>
          </a:p>
          <a:p>
            <a:pPr marL="0" indent="0">
              <a:buNone/>
              <a:defRPr/>
            </a:pPr>
            <a:r>
              <a:rPr lang="en-US" alt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What 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% of employers would consider employing someone with a mental health problem?</a:t>
            </a:r>
          </a:p>
          <a:p>
            <a:pPr>
              <a:defRPr/>
            </a:pPr>
            <a:endParaRPr lang="en-US" altLang="en-US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endParaRPr lang="en-US" altLang="en-US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altLang="en-US" dirty="0" smtClean="0"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. 25%.</a:t>
            </a:r>
          </a:p>
          <a:p>
            <a:pPr>
              <a:defRPr/>
            </a:pP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B. 37%.</a:t>
            </a:r>
          </a:p>
          <a:p>
            <a:pPr>
              <a:defRPr/>
            </a:pP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C. 52%.</a:t>
            </a:r>
          </a:p>
          <a:p>
            <a:pPr>
              <a:defRPr/>
            </a:pPr>
            <a:r>
              <a:rPr lang="en-US" altLang="en-US" dirty="0">
                <a:ea typeface="Verdana" panose="020B0604030504040204" pitchFamily="34" charset="0"/>
                <a:cs typeface="Verdana" panose="020B0604030504040204" pitchFamily="34" charset="0"/>
              </a:rPr>
              <a:t>D. 4%.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3CABA4"/>
                </a:solidFill>
              </a:rPr>
              <a:t>Question 2:</a:t>
            </a:r>
          </a:p>
          <a:p>
            <a:pPr marL="0" indent="0">
              <a:buNone/>
              <a:defRPr/>
            </a:pPr>
            <a:r>
              <a:rPr lang="en-US" altLang="en-US" dirty="0" smtClean="0"/>
              <a:t> </a:t>
            </a:r>
            <a:r>
              <a:rPr lang="en-US" altLang="en-US" dirty="0"/>
              <a:t>In the last 50 years, the % of murders committed by people with mental health problems has: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A</a:t>
            </a:r>
            <a:r>
              <a:rPr lang="en-US" altLang="en-US" dirty="0"/>
              <a:t>. Fallen steadily.</a:t>
            </a:r>
          </a:p>
          <a:p>
            <a:pPr>
              <a:defRPr/>
            </a:pPr>
            <a:r>
              <a:rPr lang="en-US" altLang="en-US" dirty="0"/>
              <a:t>B. Stayed the same.</a:t>
            </a:r>
          </a:p>
          <a:p>
            <a:pPr>
              <a:defRPr/>
            </a:pPr>
            <a:r>
              <a:rPr lang="en-US" altLang="en-US" dirty="0"/>
              <a:t>C. Risen slightly.</a:t>
            </a:r>
          </a:p>
          <a:p>
            <a:pPr>
              <a:defRPr/>
            </a:pPr>
            <a:r>
              <a:rPr lang="en-US" altLang="en-US" dirty="0"/>
              <a:t>D. Risen a lot.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Wise up to mental health!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55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3CABA4"/>
                </a:solidFill>
              </a:rPr>
              <a:t>Question 3:</a:t>
            </a:r>
          </a:p>
          <a:p>
            <a:pPr marL="0" indent="0">
              <a:buNone/>
              <a:defRPr/>
            </a:pPr>
            <a:r>
              <a:rPr lang="en-US" altLang="en-US" dirty="0" smtClean="0"/>
              <a:t>How </a:t>
            </a:r>
            <a:r>
              <a:rPr lang="en-US" altLang="en-US" dirty="0"/>
              <a:t>many people will experience some kind of mental health problem in the course of a year?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A</a:t>
            </a:r>
            <a:r>
              <a:rPr lang="en-US" altLang="en-US" dirty="0"/>
              <a:t>. One person per 100.</a:t>
            </a:r>
          </a:p>
          <a:p>
            <a:pPr>
              <a:defRPr/>
            </a:pPr>
            <a:r>
              <a:rPr lang="en-US" altLang="en-US" dirty="0"/>
              <a:t>B. One person in 50.</a:t>
            </a:r>
          </a:p>
          <a:p>
            <a:pPr>
              <a:defRPr/>
            </a:pPr>
            <a:r>
              <a:rPr lang="en-US" altLang="en-US" dirty="0"/>
              <a:t>C. One person in 10.</a:t>
            </a:r>
          </a:p>
          <a:p>
            <a:pPr>
              <a:defRPr/>
            </a:pPr>
            <a:r>
              <a:rPr lang="en-US" altLang="en-US" dirty="0"/>
              <a:t>D. One person in 4.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3CABA4"/>
                </a:solidFill>
              </a:rPr>
              <a:t>Question 4:</a:t>
            </a:r>
          </a:p>
          <a:p>
            <a:pPr marL="0" indent="0">
              <a:buNone/>
              <a:defRPr/>
            </a:pPr>
            <a:r>
              <a:rPr lang="en-US" altLang="en-US" dirty="0" smtClean="0"/>
              <a:t> </a:t>
            </a:r>
            <a:r>
              <a:rPr lang="en-US" altLang="en-US" dirty="0"/>
              <a:t>What % of people with mental health problems recover and get on with their lives?</a:t>
            </a:r>
            <a:endParaRPr lang="en-US" altLang="en-US" sz="2400" dirty="0"/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A</a:t>
            </a:r>
            <a:r>
              <a:rPr lang="en-US" altLang="en-US" dirty="0"/>
              <a:t>. 99%.</a:t>
            </a:r>
          </a:p>
          <a:p>
            <a:pPr>
              <a:defRPr/>
            </a:pPr>
            <a:r>
              <a:rPr lang="en-US" altLang="en-US" dirty="0"/>
              <a:t>B. 5%</a:t>
            </a:r>
          </a:p>
          <a:p>
            <a:pPr>
              <a:defRPr/>
            </a:pPr>
            <a:r>
              <a:rPr lang="en-US" altLang="en-US" dirty="0"/>
              <a:t>C. 70%.</a:t>
            </a:r>
          </a:p>
          <a:p>
            <a:pPr>
              <a:defRPr/>
            </a:pPr>
            <a:r>
              <a:rPr lang="en-US" altLang="en-US" dirty="0"/>
              <a:t>D. 33%.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0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3CABA4"/>
                </a:solidFill>
              </a:rPr>
              <a:t>Question 5:</a:t>
            </a:r>
          </a:p>
          <a:p>
            <a:pPr marL="0" indent="0">
              <a:buNone/>
              <a:defRPr/>
            </a:pPr>
            <a:r>
              <a:rPr lang="en-US" altLang="en-US" dirty="0" smtClean="0"/>
              <a:t>What </a:t>
            </a:r>
            <a:r>
              <a:rPr lang="en-US" altLang="en-US" dirty="0"/>
              <a:t>% of people with mental health problems identified stigma as a barrier to employment</a:t>
            </a:r>
            <a:r>
              <a:rPr lang="en-US" altLang="en-US" dirty="0" smtClean="0"/>
              <a:t>?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A. 55%</a:t>
            </a:r>
          </a:p>
          <a:p>
            <a:pPr>
              <a:defRPr/>
            </a:pPr>
            <a:r>
              <a:rPr lang="en-US" altLang="en-US" dirty="0" smtClean="0"/>
              <a:t>B. </a:t>
            </a:r>
            <a:r>
              <a:rPr lang="en-US" altLang="en-US" dirty="0"/>
              <a:t>67%</a:t>
            </a:r>
          </a:p>
          <a:p>
            <a:pPr>
              <a:defRPr/>
            </a:pPr>
            <a:r>
              <a:rPr lang="en-US" altLang="en-US" dirty="0" smtClean="0"/>
              <a:t>C. </a:t>
            </a:r>
            <a:r>
              <a:rPr lang="en-US" altLang="en-US" dirty="0"/>
              <a:t>27%</a:t>
            </a:r>
          </a:p>
          <a:p>
            <a:pPr>
              <a:defRPr/>
            </a:pPr>
            <a:r>
              <a:rPr lang="en-US" altLang="en-US" dirty="0" smtClean="0"/>
              <a:t>D. </a:t>
            </a:r>
            <a:r>
              <a:rPr lang="en-US" altLang="en-US" dirty="0"/>
              <a:t>47%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3CABA4"/>
                </a:solidFill>
              </a:rPr>
              <a:t>Question 6:</a:t>
            </a:r>
          </a:p>
          <a:p>
            <a:pPr marL="0" indent="0">
              <a:buNone/>
              <a:defRPr/>
            </a:pPr>
            <a:r>
              <a:rPr lang="en-US" altLang="en-US" dirty="0" smtClean="0"/>
              <a:t> </a:t>
            </a:r>
            <a:r>
              <a:rPr lang="en-US" altLang="en-US" dirty="0"/>
              <a:t>In 2016,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highest suicide rate in the UK was for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altLang="en-US" dirty="0"/>
              <a:t>A. men aged 40–44.</a:t>
            </a:r>
          </a:p>
          <a:p>
            <a:pPr>
              <a:defRPr/>
            </a:pPr>
            <a:r>
              <a:rPr lang="en-US" altLang="en-US" dirty="0"/>
              <a:t>B. Women aged 18-25.</a:t>
            </a:r>
          </a:p>
          <a:p>
            <a:pPr>
              <a:defRPr/>
            </a:pPr>
            <a:r>
              <a:rPr lang="en-US" altLang="en-US" dirty="0"/>
              <a:t>C. Both men and women aged 60+.</a:t>
            </a:r>
          </a:p>
          <a:p>
            <a:pPr>
              <a:defRPr/>
            </a:pPr>
            <a:r>
              <a:rPr lang="en-US" altLang="en-US" dirty="0"/>
              <a:t>D. Men aged 25 and under.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1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3CABA4"/>
                </a:solidFill>
              </a:rPr>
              <a:t>Question 7:</a:t>
            </a:r>
          </a:p>
          <a:p>
            <a:pPr marL="0" indent="0">
              <a:buNone/>
              <a:defRPr/>
            </a:pPr>
            <a:r>
              <a:rPr lang="en-US" altLang="en-US" dirty="0" smtClean="0"/>
              <a:t>What </a:t>
            </a:r>
            <a:r>
              <a:rPr lang="en-US" altLang="en-US" dirty="0"/>
              <a:t>% of people with a mental health problem would be embarrassed to disclose to a prospective employer</a:t>
            </a:r>
            <a:r>
              <a:rPr lang="en-US" altLang="en-US" dirty="0" smtClean="0"/>
              <a:t>?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A. 49%.</a:t>
            </a:r>
          </a:p>
          <a:p>
            <a:pPr>
              <a:defRPr/>
            </a:pPr>
            <a:r>
              <a:rPr lang="en-US" altLang="en-US" dirty="0"/>
              <a:t>B. 64%.</a:t>
            </a:r>
          </a:p>
          <a:p>
            <a:pPr>
              <a:defRPr/>
            </a:pPr>
            <a:r>
              <a:rPr lang="en-US" altLang="en-US" dirty="0"/>
              <a:t>C. 98%.</a:t>
            </a:r>
          </a:p>
          <a:p>
            <a:pPr>
              <a:defRPr/>
            </a:pPr>
            <a:r>
              <a:rPr lang="en-US" altLang="en-US" dirty="0"/>
              <a:t>D. 19%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3CABA4"/>
                </a:solidFill>
              </a:rPr>
              <a:t>Question 8:</a:t>
            </a:r>
          </a:p>
          <a:p>
            <a:pPr marL="0" indent="0">
              <a:buNone/>
              <a:defRPr/>
            </a:pPr>
            <a:r>
              <a:rPr lang="en-GB" altLang="en-US" dirty="0" smtClean="0"/>
              <a:t>What </a:t>
            </a:r>
            <a:r>
              <a:rPr lang="en-GB" altLang="en-US" dirty="0"/>
              <a:t>% of homicides are committed by people who have </a:t>
            </a:r>
            <a:r>
              <a:rPr lang="en-GB" altLang="en-US" b="1" dirty="0"/>
              <a:t>not</a:t>
            </a:r>
            <a:r>
              <a:rPr lang="en-GB" altLang="en-US" dirty="0"/>
              <a:t> been diagnosed with a mental health </a:t>
            </a:r>
            <a:r>
              <a:rPr lang="en-GB" altLang="en-US" dirty="0" smtClean="0"/>
              <a:t>problem</a:t>
            </a:r>
            <a:r>
              <a:rPr lang="en-GB" altLang="en-US" dirty="0"/>
              <a:t>?</a:t>
            </a: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/>
          </a:p>
          <a:p>
            <a:pPr>
              <a:defRPr/>
            </a:pPr>
            <a:r>
              <a:rPr lang="en-US" altLang="en-US" dirty="0"/>
              <a:t>A. 46%.</a:t>
            </a:r>
          </a:p>
          <a:p>
            <a:pPr>
              <a:defRPr/>
            </a:pPr>
            <a:r>
              <a:rPr lang="en-US" altLang="en-US" dirty="0"/>
              <a:t>B. 86%</a:t>
            </a:r>
          </a:p>
          <a:p>
            <a:pPr>
              <a:defRPr/>
            </a:pPr>
            <a:r>
              <a:rPr lang="en-US" altLang="en-US" dirty="0"/>
              <a:t>C. 95%</a:t>
            </a:r>
          </a:p>
          <a:p>
            <a:pPr>
              <a:defRPr/>
            </a:pPr>
            <a:r>
              <a:rPr lang="en-US" altLang="en-US" dirty="0"/>
              <a:t>D. 26%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76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3CABA4"/>
                </a:solidFill>
              </a:rPr>
              <a:t>Question 9:</a:t>
            </a:r>
          </a:p>
          <a:p>
            <a:pPr marL="0" indent="0">
              <a:buNone/>
              <a:defRPr/>
            </a:pPr>
            <a:r>
              <a:rPr lang="en-US" altLang="en-US" dirty="0" smtClean="0"/>
              <a:t>Which </a:t>
            </a:r>
            <a:r>
              <a:rPr lang="en-US" altLang="en-US" dirty="0"/>
              <a:t>group of people is most likely to be a danger to the public</a:t>
            </a:r>
            <a:r>
              <a:rPr lang="en-US" altLang="en-US" dirty="0" smtClean="0"/>
              <a:t>?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A. People with mental health problems.</a:t>
            </a:r>
          </a:p>
          <a:p>
            <a:pPr>
              <a:defRPr/>
            </a:pPr>
            <a:r>
              <a:rPr lang="en-US" altLang="en-US" dirty="0"/>
              <a:t>B. Young women under the influence of alcohol.</a:t>
            </a:r>
          </a:p>
          <a:p>
            <a:pPr>
              <a:defRPr/>
            </a:pPr>
            <a:r>
              <a:rPr lang="en-US" altLang="en-US" dirty="0"/>
              <a:t>C. Young men under the influence of alcohol.</a:t>
            </a:r>
          </a:p>
          <a:p>
            <a:pPr>
              <a:defRPr/>
            </a:pPr>
            <a:r>
              <a:rPr lang="en-US" altLang="en-US" dirty="0"/>
              <a:t>D. Students on </a:t>
            </a:r>
            <a:r>
              <a:rPr lang="en-GB" altLang="en-US" dirty="0"/>
              <a:t>SWAP Access to Nursing programmes</a:t>
            </a:r>
            <a:r>
              <a:rPr lang="en-US" altLang="en-US" dirty="0"/>
              <a:t>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dirty="0" smtClean="0">
                <a:solidFill>
                  <a:srgbClr val="3CABA4"/>
                </a:solidFill>
              </a:rPr>
              <a:t>Question 10:</a:t>
            </a:r>
          </a:p>
          <a:p>
            <a:pPr marL="0" indent="0">
              <a:buNone/>
              <a:defRPr/>
            </a:pPr>
            <a:r>
              <a:rPr lang="en-US" altLang="en-US" dirty="0" smtClean="0"/>
              <a:t>Which </a:t>
            </a:r>
            <a:r>
              <a:rPr lang="en-US" altLang="en-US" dirty="0"/>
              <a:t>of these groups is </a:t>
            </a:r>
            <a:r>
              <a:rPr lang="en-US" altLang="en-US" u="sng" dirty="0"/>
              <a:t>unlikel</a:t>
            </a:r>
            <a:r>
              <a:rPr lang="en-US" altLang="en-US" dirty="0"/>
              <a:t>y to experience mental health problems?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A. </a:t>
            </a:r>
            <a:r>
              <a:rPr lang="en-US" altLang="en-US" dirty="0"/>
              <a:t>Doctors.</a:t>
            </a:r>
          </a:p>
          <a:p>
            <a:pPr>
              <a:defRPr/>
            </a:pPr>
            <a:r>
              <a:rPr lang="en-US" altLang="en-US" dirty="0"/>
              <a:t>B. People under the age of 25.</a:t>
            </a:r>
          </a:p>
          <a:p>
            <a:pPr>
              <a:defRPr/>
            </a:pPr>
            <a:r>
              <a:rPr lang="en-US" altLang="en-US" dirty="0"/>
              <a:t>C. People who live in rural areas.</a:t>
            </a:r>
          </a:p>
          <a:p>
            <a:pPr>
              <a:defRPr/>
            </a:pPr>
            <a:r>
              <a:rPr lang="en-US" altLang="en-US" dirty="0"/>
              <a:t>People with high incomes.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Mental health is a dynamic factor in someone’s life and is every bit as important as physical health</a:t>
            </a:r>
          </a:p>
          <a:p>
            <a:r>
              <a:rPr lang="en-GB" dirty="0" smtClean="0"/>
              <a:t>Anyone can experience mental illness</a:t>
            </a:r>
          </a:p>
          <a:p>
            <a:r>
              <a:rPr lang="en-GB" dirty="0" smtClean="0"/>
              <a:t>Mental health interventions don’t have to be complicated – just talking to someone can be really helpful</a:t>
            </a:r>
          </a:p>
          <a:p>
            <a:r>
              <a:rPr lang="en-GB" dirty="0" smtClean="0"/>
              <a:t>It is important to look after you own mental health – </a:t>
            </a:r>
            <a:r>
              <a:rPr lang="en-GB" i="1" dirty="0" smtClean="0">
                <a:solidFill>
                  <a:srgbClr val="3CABA4"/>
                </a:solidFill>
              </a:rPr>
              <a:t>how do you do that?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Some things to remember: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100" y="4528809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47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79" y="1371600"/>
            <a:ext cx="8378583" cy="493680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0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Verdana" panose="020B0604030504040204" pitchFamily="34" charset="0"/>
                <a:cs typeface="Verdana" panose="020B0604030504040204" pitchFamily="34" charset="0"/>
              </a:rPr>
              <a:t>Defining mental health problems</a:t>
            </a:r>
          </a:p>
          <a:p>
            <a:pPr marL="0" indent="0">
              <a:buNone/>
            </a:pPr>
            <a:endParaRPr lang="en-GB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 smtClean="0">
                <a:ea typeface="Verdana" panose="020B0604030504040204" pitchFamily="34" charset="0"/>
                <a:cs typeface="Verdana" panose="020B0604030504040204" pitchFamily="34" charset="0"/>
              </a:rPr>
              <a:t>Models of mental illness</a:t>
            </a:r>
          </a:p>
          <a:p>
            <a:pPr marL="0" indent="0">
              <a:buNone/>
            </a:pPr>
            <a:endParaRPr lang="en-GB" dirty="0" smtClean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dirty="0" smtClean="0">
                <a:ea typeface="Verdana" panose="020B0604030504040204" pitchFamily="34" charset="0"/>
                <a:cs typeface="Verdana" panose="020B0604030504040204" pitchFamily="34" charset="0"/>
              </a:rPr>
              <a:t>Prevalence of mental illness</a:t>
            </a:r>
          </a:p>
          <a:p>
            <a:pPr marL="0" indent="0">
              <a:buNone/>
            </a:pPr>
            <a:endParaRPr lang="en-GB" dirty="0" smtClean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Session Outline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6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SzPct val="100000"/>
              <a:buNone/>
            </a:pPr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Split into two </a:t>
            </a:r>
            <a:r>
              <a:rPr lang="en-GB" dirty="0" smtClean="0">
                <a:ea typeface="Verdana" panose="020B0604030504040204" pitchFamily="34" charset="0"/>
                <a:cs typeface="Verdana" panose="020B0604030504040204" pitchFamily="34" charset="0"/>
              </a:rPr>
              <a:t>groups</a:t>
            </a:r>
          </a:p>
          <a:p>
            <a:pPr marL="0" indent="0" algn="ctr">
              <a:buSzPct val="100000"/>
              <a:buNone/>
            </a:pPr>
            <a:endParaRPr lang="en-GB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SzPct val="100000"/>
              <a:buNone/>
            </a:pPr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One group to discuss and define the concept of mental health and the other to discuss and define the concept of mental </a:t>
            </a:r>
            <a:r>
              <a:rPr lang="en-GB" dirty="0" smtClean="0">
                <a:ea typeface="Verdana" panose="020B0604030504040204" pitchFamily="34" charset="0"/>
                <a:cs typeface="Verdana" panose="020B0604030504040204" pitchFamily="34" charset="0"/>
              </a:rPr>
              <a:t>illness</a:t>
            </a:r>
          </a:p>
          <a:p>
            <a:pPr marL="0" indent="0" algn="r">
              <a:buSzPct val="100000"/>
              <a:buNone/>
            </a:pPr>
            <a:endParaRPr lang="en-GB" dirty="0"/>
          </a:p>
          <a:p>
            <a:pPr marL="0" indent="0" algn="r">
              <a:buSzPct val="100000"/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Mental Health or Mental Illness?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672840"/>
            <a:ext cx="5638800" cy="251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07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400"/>
              </a:spcBef>
              <a:buNone/>
              <a:defRPr sz="2000"/>
            </a:pPr>
            <a:r>
              <a:rPr lang="en-GB" sz="2800" dirty="0" smtClean="0">
                <a:ea typeface="Verdana" panose="020B0604030504040204" pitchFamily="34" charset="0"/>
                <a:cs typeface="Verdana" panose="020B0604030504040204" pitchFamily="34" charset="0"/>
              </a:rPr>
              <a:t>"Mental </a:t>
            </a:r>
            <a:r>
              <a:rPr lang="en-GB" sz="2800" dirty="0">
                <a:ea typeface="Verdana" panose="020B0604030504040204" pitchFamily="34" charset="0"/>
                <a:cs typeface="Verdana" panose="020B0604030504040204" pitchFamily="34" charset="0"/>
              </a:rPr>
              <a:t>health is defined as a state of well-being in which every individual realises his or her own potential, can cope with the normal stresses of life, can work productively and fruitfully, and is able to make a contribution to her or his community."</a:t>
            </a:r>
          </a:p>
          <a:p>
            <a:pPr>
              <a:defRPr sz="2000"/>
            </a:pPr>
            <a:endParaRPr lang="en-GB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r">
              <a:buNone/>
              <a:defRPr sz="1400"/>
            </a:pPr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              </a:t>
            </a:r>
            <a:r>
              <a:rPr lang="en-GB" dirty="0" smtClean="0">
                <a:ea typeface="Verdana" panose="020B0604030504040204" pitchFamily="34" charset="0"/>
                <a:cs typeface="Verdana" panose="020B0604030504040204" pitchFamily="34" charset="0"/>
              </a:rPr>
              <a:t>                        (</a:t>
            </a:r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World Health Organisation</a:t>
            </a:r>
            <a:r>
              <a:rPr lang="en-GB" dirty="0" smtClean="0">
                <a:ea typeface="Verdana" panose="020B0604030504040204" pitchFamily="34" charset="0"/>
                <a:cs typeface="Verdana" panose="020B0604030504040204" pitchFamily="34" charset="0"/>
              </a:rPr>
              <a:t>, 2014)</a:t>
            </a:r>
          </a:p>
          <a:p>
            <a:pPr marL="0" indent="0" algn="r">
              <a:buNone/>
              <a:defRPr sz="1400"/>
            </a:pPr>
            <a:endParaRPr lang="en-GB" dirty="0"/>
          </a:p>
          <a:p>
            <a:pPr marL="0" indent="0" algn="r">
              <a:buNone/>
              <a:defRPr sz="1400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Definition of Mental Health</a:t>
            </a:r>
            <a:endParaRPr lang="en-GB" dirty="0"/>
          </a:p>
        </p:txBody>
      </p:sp>
      <p:pic>
        <p:nvPicPr>
          <p:cNvPr id="9" name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8650" y="4142141"/>
            <a:ext cx="2564921" cy="2044018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9656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400"/>
              </a:spcBef>
              <a:buNone/>
              <a:defRPr sz="2000"/>
            </a:pPr>
            <a:r>
              <a:rPr lang="en-GB" sz="2800" dirty="0" smtClean="0">
                <a:ea typeface="Verdana" panose="020B0604030504040204" pitchFamily="34" charset="0"/>
                <a:cs typeface="Verdana" panose="020B0604030504040204" pitchFamily="34" charset="0"/>
              </a:rPr>
              <a:t>“A </a:t>
            </a:r>
            <a:r>
              <a:rPr lang="en-GB" sz="2800" dirty="0">
                <a:ea typeface="Verdana" panose="020B0604030504040204" pitchFamily="34" charset="0"/>
                <a:cs typeface="Verdana" panose="020B0604030504040204" pitchFamily="34" charset="0"/>
              </a:rPr>
              <a:t>mental illness is a condition that affects a person's thinking, feeling or mood.  Such conditions may affect someone's ability to relate to others and function each day.  Each person will have different experiences, even people with the same diagnosis."</a:t>
            </a:r>
          </a:p>
          <a:p>
            <a:pPr>
              <a:defRPr sz="2000"/>
            </a:pPr>
            <a:endParaRPr lang="en-GB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r">
              <a:buNone/>
              <a:defRPr sz="1400"/>
            </a:pPr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                                   (National Alliance on Mental Illness, 2017)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Definition of Mental Illness</a:t>
            </a:r>
            <a:endParaRPr lang="en-GB" dirty="0"/>
          </a:p>
        </p:txBody>
      </p:sp>
      <p:pic>
        <p:nvPicPr>
          <p:cNvPr id="4" name="image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1398" y="4504242"/>
            <a:ext cx="2377217" cy="134823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851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Mental Health Continuum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1635180"/>
            <a:ext cx="8486016" cy="4537020"/>
          </a:xfrm>
        </p:spPr>
      </p:pic>
    </p:spTree>
    <p:extLst>
      <p:ext uri="{BB962C8B-B14F-4D97-AF65-F5344CB8AC3E}">
        <p14:creationId xmlns:p14="http://schemas.microsoft.com/office/powerpoint/2010/main" val="113268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" y="1282806"/>
            <a:ext cx="8046720" cy="514096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The Continuum Model of Mental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2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500"/>
              </a:spcBef>
              <a:buNone/>
              <a:defRPr sz="2200"/>
            </a:pPr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What factors influence Mental Health?</a:t>
            </a:r>
          </a:p>
          <a:p>
            <a:pPr>
              <a:defRPr sz="2200"/>
            </a:pPr>
            <a:endParaRPr lang="en-GB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500"/>
              </a:spcBef>
              <a:buSzPct val="100000"/>
              <a:defRPr sz="2200"/>
            </a:pPr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Biological</a:t>
            </a:r>
          </a:p>
          <a:p>
            <a:pPr>
              <a:buSzPct val="100000"/>
              <a:buFont typeface="Courier New"/>
              <a:buChar char="o"/>
              <a:defRPr sz="2200"/>
            </a:pPr>
            <a:endParaRPr lang="en-GB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500"/>
              </a:spcBef>
              <a:buSzPct val="100000"/>
              <a:defRPr sz="2200"/>
            </a:pPr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Psychological / Cognitive</a:t>
            </a:r>
          </a:p>
          <a:p>
            <a:pPr>
              <a:buSzPct val="100000"/>
              <a:buFont typeface="Courier New"/>
              <a:buChar char="o"/>
              <a:defRPr sz="2200"/>
            </a:pPr>
            <a:endParaRPr lang="en-GB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500"/>
              </a:spcBef>
              <a:buSzPct val="100000"/>
              <a:defRPr sz="2200"/>
            </a:pPr>
            <a:r>
              <a:rPr lang="en-GB" dirty="0">
                <a:ea typeface="Verdana" panose="020B0604030504040204" pitchFamily="34" charset="0"/>
                <a:cs typeface="Verdana" panose="020B0604030504040204" pitchFamily="34" charset="0"/>
              </a:rPr>
              <a:t>Sociological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Biopsychosocial Model of Mental Health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78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Biopsychosocial Model of Mental Health</a:t>
            </a:r>
            <a:endParaRPr lang="en-GB" dirty="0"/>
          </a:p>
        </p:txBody>
      </p:sp>
      <p:pic>
        <p:nvPicPr>
          <p:cNvPr id="7" name="image2.png"/>
          <p:cNvPicPr>
            <a:picLocks noGrp="1" noChangeAspect="1"/>
          </p:cNvPicPr>
          <p:nvPr>
            <p:ph idx="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960120" y="1234768"/>
            <a:ext cx="7086600" cy="519809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175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ertay University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ertay University Theme Template 1.potx" id="{D962A6B3-4ABB-41B5-89F3-63F6F93A6137}" vid="{DAC8FDEE-03C9-4FC1-B2C3-DE020E96FD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Slides Abertay Branding</Template>
  <TotalTime>58</TotalTime>
  <Words>766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Avenir Heavy</vt:lpstr>
      <vt:lpstr>Avenir Medium</vt:lpstr>
      <vt:lpstr>Calibri</vt:lpstr>
      <vt:lpstr>Courier New</vt:lpstr>
      <vt:lpstr>Verdana</vt:lpstr>
      <vt:lpstr>Abertay University Theme</vt:lpstr>
      <vt:lpstr>Concepts in  Mental Health </vt:lpstr>
      <vt:lpstr>Session Outline</vt:lpstr>
      <vt:lpstr>Mental Health or Mental Illness?</vt:lpstr>
      <vt:lpstr>Definition of Mental Health</vt:lpstr>
      <vt:lpstr>Definition of Mental Illness</vt:lpstr>
      <vt:lpstr>Mental Health Continuum</vt:lpstr>
      <vt:lpstr>The Continuum Model of Mental Health</vt:lpstr>
      <vt:lpstr>Biopsychosocial Model of Mental Health</vt:lpstr>
      <vt:lpstr>Biopsychosocial Model of Mental Health</vt:lpstr>
      <vt:lpstr>Prevalence of Mental Illness</vt:lpstr>
      <vt:lpstr>Wise up to mental health!</vt:lpstr>
      <vt:lpstr>PowerPoint Presentation</vt:lpstr>
      <vt:lpstr>PowerPoint Presentation</vt:lpstr>
      <vt:lpstr>PowerPoint Presentation</vt:lpstr>
      <vt:lpstr>PowerPoint Presentation</vt:lpstr>
      <vt:lpstr>Some things to remember:</vt:lpstr>
      <vt:lpstr>Any Questions?</vt:lpstr>
    </vt:vector>
  </TitlesOfParts>
  <Company>Abertay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Kelly</dc:creator>
  <cp:lastModifiedBy>Judith Kelly</cp:lastModifiedBy>
  <cp:revision>8</cp:revision>
  <cp:lastPrinted>2016-12-12T15:44:59Z</cp:lastPrinted>
  <dcterms:created xsi:type="dcterms:W3CDTF">2018-08-14T10:01:16Z</dcterms:created>
  <dcterms:modified xsi:type="dcterms:W3CDTF">2018-10-11T09:00:31Z</dcterms:modified>
</cp:coreProperties>
</file>