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9" r:id="rId3"/>
    <p:sldId id="260" r:id="rId4"/>
    <p:sldId id="262" r:id="rId5"/>
    <p:sldId id="275" r:id="rId6"/>
    <p:sldId id="276" r:id="rId7"/>
    <p:sldId id="266" r:id="rId8"/>
    <p:sldId id="267" r:id="rId9"/>
    <p:sldId id="268" r:id="rId10"/>
    <p:sldId id="278" r:id="rId11"/>
    <p:sldId id="270" r:id="rId12"/>
    <p:sldId id="279"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Whitehead" initials="AW" lastIdx="1" clrIdx="0">
    <p:extLst>
      <p:ext uri="{19B8F6BF-5375-455C-9EA6-DF929625EA0E}">
        <p15:presenceInfo xmlns:p15="http://schemas.microsoft.com/office/powerpoint/2012/main" userId="S-1-5-21-1832502099-3190013980-3816544892-544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965" autoAdjust="0"/>
  </p:normalViewPr>
  <p:slideViewPr>
    <p:cSldViewPr snapToGrid="0">
      <p:cViewPr varScale="1">
        <p:scale>
          <a:sx n="76" d="100"/>
          <a:sy n="76" d="100"/>
        </p:scale>
        <p:origin x="2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06T15:22:42.153" idx="1">
    <p:pos x="10" y="10"/>
    <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3D09D-84D8-49C3-B08A-51401F9726C9}"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GB"/>
        </a:p>
      </dgm:t>
    </dgm:pt>
    <dgm:pt modelId="{01A017FA-FDD0-4F1C-9356-A6958298E722}">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pPr>
            <a:buNone/>
          </a:pPr>
          <a:r>
            <a:rPr lang="en-GB" b="1" dirty="0"/>
            <a:t>1. Choosing the topic</a:t>
          </a:r>
        </a:p>
      </dgm:t>
    </dgm:pt>
    <dgm:pt modelId="{AE0B8AE6-EE72-45A0-BA24-06518820FDC7}" type="parTrans" cxnId="{886C8718-4AE6-44B8-BD1D-0A9219DF1956}">
      <dgm:prSet/>
      <dgm:spPr/>
      <dgm:t>
        <a:bodyPr/>
        <a:lstStyle/>
        <a:p>
          <a:endParaRPr lang="en-GB"/>
        </a:p>
      </dgm:t>
    </dgm:pt>
    <dgm:pt modelId="{DC472CBA-B720-4C5D-9196-C6A99BF04563}" type="sibTrans" cxnId="{886C8718-4AE6-44B8-BD1D-0A9219DF1956}">
      <dgm:prSet/>
      <dgm:spPr/>
      <dgm:t>
        <a:bodyPr/>
        <a:lstStyle/>
        <a:p>
          <a:endParaRPr lang="en-GB"/>
        </a:p>
      </dgm:t>
    </dgm:pt>
    <dgm:pt modelId="{5EC92A39-DB3A-4A6D-A967-866DF7B92C82}">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8100000" scaled="1"/>
          <a:tileRect/>
        </a:gradFill>
      </dgm:spPr>
      <dgm:t>
        <a:bodyPr/>
        <a:lstStyle/>
        <a:p>
          <a:r>
            <a:rPr lang="en-GB" b="1" dirty="0"/>
            <a:t>2. Reading &amp; researching, </a:t>
          </a:r>
        </a:p>
      </dgm:t>
    </dgm:pt>
    <dgm:pt modelId="{E81FFB39-80C9-4518-AB9F-EBB2AE99E8F8}" type="parTrans" cxnId="{6DE953D9-5193-49FE-A795-B8581A6F32FA}">
      <dgm:prSet/>
      <dgm:spPr/>
      <dgm:t>
        <a:bodyPr/>
        <a:lstStyle/>
        <a:p>
          <a:endParaRPr lang="en-GB"/>
        </a:p>
      </dgm:t>
    </dgm:pt>
    <dgm:pt modelId="{883E9B79-C981-4482-96D6-ECC67CB6D689}" type="sibTrans" cxnId="{6DE953D9-5193-49FE-A795-B8581A6F32FA}">
      <dgm:prSet/>
      <dgm:spPr/>
      <dgm:t>
        <a:bodyPr/>
        <a:lstStyle/>
        <a:p>
          <a:endParaRPr lang="en-GB"/>
        </a:p>
      </dgm:t>
    </dgm:pt>
    <dgm:pt modelId="{DE4FBB13-EF45-4A86-8693-ED318CE1C879}">
      <dgm:prSe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GB" b="1" dirty="0"/>
            <a:t>5. Resting</a:t>
          </a:r>
        </a:p>
      </dgm:t>
    </dgm:pt>
    <dgm:pt modelId="{74E4964E-0FA4-4BD5-BE0D-C3E5F7783B0F}" type="parTrans" cxnId="{3E2CA18D-EF85-4D7A-B921-E908009D8708}">
      <dgm:prSet/>
      <dgm:spPr/>
      <dgm:t>
        <a:bodyPr/>
        <a:lstStyle/>
        <a:p>
          <a:endParaRPr lang="en-GB"/>
        </a:p>
      </dgm:t>
    </dgm:pt>
    <dgm:pt modelId="{7D3EA544-AD83-4C2C-9F6C-437994EEF5A9}" type="sibTrans" cxnId="{3E2CA18D-EF85-4D7A-B921-E908009D8708}">
      <dgm:prSet/>
      <dgm:spPr/>
      <dgm:t>
        <a:bodyPr/>
        <a:lstStyle/>
        <a:p>
          <a:endParaRPr lang="en-GB"/>
        </a:p>
      </dgm:t>
    </dgm:pt>
    <dgm:pt modelId="{EBD5FC2D-9EAA-4071-8FEA-5365A69FF786}">
      <dgm:prSet phldrT="[Tex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dgm:spPr>
      <dgm:t>
        <a:bodyPr/>
        <a:lstStyle/>
        <a:p>
          <a:r>
            <a:rPr lang="en-GB" b="1" dirty="0"/>
            <a:t>3. Planning</a:t>
          </a:r>
        </a:p>
      </dgm:t>
    </dgm:pt>
    <dgm:pt modelId="{4E431273-A84E-4249-A055-2C814CB884D5}" type="parTrans" cxnId="{6EA23FA5-5653-4F68-89AE-78C78F25A1BE}">
      <dgm:prSet/>
      <dgm:spPr/>
      <dgm:t>
        <a:bodyPr/>
        <a:lstStyle/>
        <a:p>
          <a:endParaRPr lang="en-GB"/>
        </a:p>
      </dgm:t>
    </dgm:pt>
    <dgm:pt modelId="{B5ED29D5-6C99-48A1-B514-660AC0353CFC}" type="sibTrans" cxnId="{6EA23FA5-5653-4F68-89AE-78C78F25A1BE}">
      <dgm:prSet/>
      <dgm:spPr/>
      <dgm:t>
        <a:bodyPr/>
        <a:lstStyle/>
        <a:p>
          <a:endParaRPr lang="en-GB"/>
        </a:p>
      </dgm:t>
    </dgm:pt>
    <dgm:pt modelId="{1C15C85D-81E5-418A-91E0-3CA5288C8D1D}">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GB" b="1" dirty="0"/>
            <a:t>4. Crafting &amp; drafting</a:t>
          </a:r>
        </a:p>
      </dgm:t>
    </dgm:pt>
    <dgm:pt modelId="{F0463AFD-F56B-44F3-A846-DF3B00EEE861}" type="parTrans" cxnId="{587B0C7A-4C61-458E-8E85-D0EF1957885B}">
      <dgm:prSet/>
      <dgm:spPr/>
      <dgm:t>
        <a:bodyPr/>
        <a:lstStyle/>
        <a:p>
          <a:endParaRPr lang="en-GB"/>
        </a:p>
      </dgm:t>
    </dgm:pt>
    <dgm:pt modelId="{EEBD7880-6AD8-4911-9FA8-F1D3646C5BB6}" type="sibTrans" cxnId="{587B0C7A-4C61-458E-8E85-D0EF1957885B}">
      <dgm:prSet/>
      <dgm:spPr/>
      <dgm:t>
        <a:bodyPr/>
        <a:lstStyle/>
        <a:p>
          <a:endParaRPr lang="en-GB"/>
        </a:p>
      </dgm:t>
    </dgm:pt>
    <dgm:pt modelId="{A435351B-523A-4CBE-995B-7A874652E057}">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dgm:spPr>
      <dgm:t>
        <a:bodyPr/>
        <a:lstStyle/>
        <a:p>
          <a:r>
            <a:rPr lang="en-GB" b="1" dirty="0"/>
            <a:t>6. Proofreading &amp; Editing</a:t>
          </a:r>
        </a:p>
      </dgm:t>
    </dgm:pt>
    <dgm:pt modelId="{4EAE3694-88A1-4013-A463-8CFB81D8479F}" type="parTrans" cxnId="{C1C8BFA8-DA8D-47ED-9D8B-79CD67A74074}">
      <dgm:prSet/>
      <dgm:spPr/>
      <dgm:t>
        <a:bodyPr/>
        <a:lstStyle/>
        <a:p>
          <a:endParaRPr lang="en-GB"/>
        </a:p>
      </dgm:t>
    </dgm:pt>
    <dgm:pt modelId="{D2B35C53-90AC-4B45-9B9F-9B80EC96C13D}" type="sibTrans" cxnId="{C1C8BFA8-DA8D-47ED-9D8B-79CD67A74074}">
      <dgm:prSet/>
      <dgm:spPr/>
      <dgm:t>
        <a:bodyPr/>
        <a:lstStyle/>
        <a:p>
          <a:endParaRPr lang="en-GB"/>
        </a:p>
      </dgm:t>
    </dgm:pt>
    <dgm:pt modelId="{D3F6CCD2-4151-4A2B-BB9E-AB03BD9D4B4E}" type="pres">
      <dgm:prSet presAssocID="{4423D09D-84D8-49C3-B08A-51401F9726C9}" presName="compositeShape" presStyleCnt="0">
        <dgm:presLayoutVars>
          <dgm:chMax val="7"/>
          <dgm:dir/>
          <dgm:resizeHandles val="exact"/>
        </dgm:presLayoutVars>
      </dgm:prSet>
      <dgm:spPr/>
      <dgm:t>
        <a:bodyPr/>
        <a:lstStyle/>
        <a:p>
          <a:endParaRPr lang="en-GB"/>
        </a:p>
      </dgm:t>
    </dgm:pt>
    <dgm:pt modelId="{A00EB5F1-670E-4EE9-AE96-0CE7E2AA089B}" type="pres">
      <dgm:prSet presAssocID="{4423D09D-84D8-49C3-B08A-51401F9726C9}" presName="wedge1" presStyleLbl="node1" presStyleIdx="0" presStyleCnt="6"/>
      <dgm:spPr/>
      <dgm:t>
        <a:bodyPr/>
        <a:lstStyle/>
        <a:p>
          <a:endParaRPr lang="en-GB"/>
        </a:p>
      </dgm:t>
    </dgm:pt>
    <dgm:pt modelId="{4DF1C5E2-B158-4157-B9CB-9CDED99A3CA0}" type="pres">
      <dgm:prSet presAssocID="{4423D09D-84D8-49C3-B08A-51401F9726C9}" presName="dummy1a" presStyleCnt="0"/>
      <dgm:spPr/>
    </dgm:pt>
    <dgm:pt modelId="{BE19DF28-1D0B-4E07-B3BE-7C912D8B6F32}" type="pres">
      <dgm:prSet presAssocID="{4423D09D-84D8-49C3-B08A-51401F9726C9}" presName="dummy1b" presStyleCnt="0"/>
      <dgm:spPr/>
    </dgm:pt>
    <dgm:pt modelId="{C415FEC1-7E88-4EF9-8DB6-FED80CC1220E}" type="pres">
      <dgm:prSet presAssocID="{4423D09D-84D8-49C3-B08A-51401F9726C9}" presName="wedge1Tx" presStyleLbl="node1" presStyleIdx="0" presStyleCnt="6">
        <dgm:presLayoutVars>
          <dgm:chMax val="0"/>
          <dgm:chPref val="0"/>
          <dgm:bulletEnabled val="1"/>
        </dgm:presLayoutVars>
      </dgm:prSet>
      <dgm:spPr/>
      <dgm:t>
        <a:bodyPr/>
        <a:lstStyle/>
        <a:p>
          <a:endParaRPr lang="en-GB"/>
        </a:p>
      </dgm:t>
    </dgm:pt>
    <dgm:pt modelId="{A7CF69D3-3C11-4C61-B4C9-882E8D1F9905}" type="pres">
      <dgm:prSet presAssocID="{4423D09D-84D8-49C3-B08A-51401F9726C9}" presName="wedge2" presStyleLbl="node1" presStyleIdx="1" presStyleCnt="6" custLinFactNeighborX="-1479" custLinFactNeighborY="-141"/>
      <dgm:spPr/>
      <dgm:t>
        <a:bodyPr/>
        <a:lstStyle/>
        <a:p>
          <a:endParaRPr lang="en-GB"/>
        </a:p>
      </dgm:t>
    </dgm:pt>
    <dgm:pt modelId="{DD9828D7-0D95-479C-B031-2157503CD265}" type="pres">
      <dgm:prSet presAssocID="{4423D09D-84D8-49C3-B08A-51401F9726C9}" presName="dummy2a" presStyleCnt="0"/>
      <dgm:spPr/>
    </dgm:pt>
    <dgm:pt modelId="{EEA55526-5C05-4A56-8768-7AE0F97E4BA6}" type="pres">
      <dgm:prSet presAssocID="{4423D09D-84D8-49C3-B08A-51401F9726C9}" presName="dummy2b" presStyleCnt="0"/>
      <dgm:spPr/>
    </dgm:pt>
    <dgm:pt modelId="{F4C7D845-97FC-4485-B1A0-6CC3986C9DB0}" type="pres">
      <dgm:prSet presAssocID="{4423D09D-84D8-49C3-B08A-51401F9726C9}" presName="wedge2Tx" presStyleLbl="node1" presStyleIdx="1" presStyleCnt="6">
        <dgm:presLayoutVars>
          <dgm:chMax val="0"/>
          <dgm:chPref val="0"/>
          <dgm:bulletEnabled val="1"/>
        </dgm:presLayoutVars>
      </dgm:prSet>
      <dgm:spPr/>
      <dgm:t>
        <a:bodyPr/>
        <a:lstStyle/>
        <a:p>
          <a:endParaRPr lang="en-GB"/>
        </a:p>
      </dgm:t>
    </dgm:pt>
    <dgm:pt modelId="{103DF4E8-FF9B-409C-A182-98F7FC28CF83}" type="pres">
      <dgm:prSet presAssocID="{4423D09D-84D8-49C3-B08A-51401F9726C9}" presName="wedge3" presStyleLbl="node1" presStyleIdx="2" presStyleCnt="6" custLinFactNeighborX="-951"/>
      <dgm:spPr/>
      <dgm:t>
        <a:bodyPr/>
        <a:lstStyle/>
        <a:p>
          <a:endParaRPr lang="en-GB"/>
        </a:p>
      </dgm:t>
    </dgm:pt>
    <dgm:pt modelId="{D6A5D347-2FDF-409E-AB38-4D7AF39F7D87}" type="pres">
      <dgm:prSet presAssocID="{4423D09D-84D8-49C3-B08A-51401F9726C9}" presName="dummy3a" presStyleCnt="0"/>
      <dgm:spPr/>
    </dgm:pt>
    <dgm:pt modelId="{30E4B48C-BE23-44E0-A435-3087FE03ED5C}" type="pres">
      <dgm:prSet presAssocID="{4423D09D-84D8-49C3-B08A-51401F9726C9}" presName="dummy3b" presStyleCnt="0"/>
      <dgm:spPr/>
    </dgm:pt>
    <dgm:pt modelId="{DCC8956B-1A5D-4F6B-8ABC-AB4D727B1D48}" type="pres">
      <dgm:prSet presAssocID="{4423D09D-84D8-49C3-B08A-51401F9726C9}" presName="wedge3Tx" presStyleLbl="node1" presStyleIdx="2" presStyleCnt="6">
        <dgm:presLayoutVars>
          <dgm:chMax val="0"/>
          <dgm:chPref val="0"/>
          <dgm:bulletEnabled val="1"/>
        </dgm:presLayoutVars>
      </dgm:prSet>
      <dgm:spPr/>
      <dgm:t>
        <a:bodyPr/>
        <a:lstStyle/>
        <a:p>
          <a:endParaRPr lang="en-GB"/>
        </a:p>
      </dgm:t>
    </dgm:pt>
    <dgm:pt modelId="{58B7BA3B-2A93-4BF0-B3B8-DF3E2D170770}" type="pres">
      <dgm:prSet presAssocID="{4423D09D-84D8-49C3-B08A-51401F9726C9}" presName="wedge4" presStyleLbl="node1" presStyleIdx="3" presStyleCnt="6"/>
      <dgm:spPr/>
      <dgm:t>
        <a:bodyPr/>
        <a:lstStyle/>
        <a:p>
          <a:endParaRPr lang="en-GB"/>
        </a:p>
      </dgm:t>
    </dgm:pt>
    <dgm:pt modelId="{852E6E64-188F-42C2-865C-5590DB21D18E}" type="pres">
      <dgm:prSet presAssocID="{4423D09D-84D8-49C3-B08A-51401F9726C9}" presName="dummy4a" presStyleCnt="0"/>
      <dgm:spPr/>
    </dgm:pt>
    <dgm:pt modelId="{F964D67B-C53F-49BB-9E45-8AC4122657CD}" type="pres">
      <dgm:prSet presAssocID="{4423D09D-84D8-49C3-B08A-51401F9726C9}" presName="dummy4b" presStyleCnt="0"/>
      <dgm:spPr/>
    </dgm:pt>
    <dgm:pt modelId="{F7D30203-E2DB-4612-A1B4-99F449076B0C}" type="pres">
      <dgm:prSet presAssocID="{4423D09D-84D8-49C3-B08A-51401F9726C9}" presName="wedge4Tx" presStyleLbl="node1" presStyleIdx="3" presStyleCnt="6">
        <dgm:presLayoutVars>
          <dgm:chMax val="0"/>
          <dgm:chPref val="0"/>
          <dgm:bulletEnabled val="1"/>
        </dgm:presLayoutVars>
      </dgm:prSet>
      <dgm:spPr/>
      <dgm:t>
        <a:bodyPr/>
        <a:lstStyle/>
        <a:p>
          <a:endParaRPr lang="en-GB"/>
        </a:p>
      </dgm:t>
    </dgm:pt>
    <dgm:pt modelId="{C3407AC1-8D3B-4049-9EEC-D80557B88F8F}" type="pres">
      <dgm:prSet presAssocID="{4423D09D-84D8-49C3-B08A-51401F9726C9}" presName="wedge5" presStyleLbl="node1" presStyleIdx="4" presStyleCnt="6"/>
      <dgm:spPr/>
      <dgm:t>
        <a:bodyPr/>
        <a:lstStyle/>
        <a:p>
          <a:endParaRPr lang="en-GB"/>
        </a:p>
      </dgm:t>
    </dgm:pt>
    <dgm:pt modelId="{71D8749D-60C6-45AE-A1CE-F4A4B3EAE67F}" type="pres">
      <dgm:prSet presAssocID="{4423D09D-84D8-49C3-B08A-51401F9726C9}" presName="dummy5a" presStyleCnt="0"/>
      <dgm:spPr/>
    </dgm:pt>
    <dgm:pt modelId="{CEC3BB67-1F1B-494E-AC33-73C8ECAC6493}" type="pres">
      <dgm:prSet presAssocID="{4423D09D-84D8-49C3-B08A-51401F9726C9}" presName="dummy5b" presStyleCnt="0"/>
      <dgm:spPr/>
    </dgm:pt>
    <dgm:pt modelId="{EA025F2F-019B-4BE7-BE33-B436A2ACC1AB}" type="pres">
      <dgm:prSet presAssocID="{4423D09D-84D8-49C3-B08A-51401F9726C9}" presName="wedge5Tx" presStyleLbl="node1" presStyleIdx="4" presStyleCnt="6">
        <dgm:presLayoutVars>
          <dgm:chMax val="0"/>
          <dgm:chPref val="0"/>
          <dgm:bulletEnabled val="1"/>
        </dgm:presLayoutVars>
      </dgm:prSet>
      <dgm:spPr/>
      <dgm:t>
        <a:bodyPr/>
        <a:lstStyle/>
        <a:p>
          <a:endParaRPr lang="en-GB"/>
        </a:p>
      </dgm:t>
    </dgm:pt>
    <dgm:pt modelId="{3EF1C4E4-2C3B-4B5F-B9D9-A888BF6644C7}" type="pres">
      <dgm:prSet presAssocID="{4423D09D-84D8-49C3-B08A-51401F9726C9}" presName="wedge6" presStyleLbl="node1" presStyleIdx="5" presStyleCnt="6"/>
      <dgm:spPr/>
      <dgm:t>
        <a:bodyPr/>
        <a:lstStyle/>
        <a:p>
          <a:endParaRPr lang="en-GB"/>
        </a:p>
      </dgm:t>
    </dgm:pt>
    <dgm:pt modelId="{1D5C807E-D25C-4BF5-B0B0-4C14DF7BCFA6}" type="pres">
      <dgm:prSet presAssocID="{4423D09D-84D8-49C3-B08A-51401F9726C9}" presName="dummy6a" presStyleCnt="0"/>
      <dgm:spPr/>
    </dgm:pt>
    <dgm:pt modelId="{CE3275D5-166A-4961-AE62-C934FC31BDC0}" type="pres">
      <dgm:prSet presAssocID="{4423D09D-84D8-49C3-B08A-51401F9726C9}" presName="dummy6b" presStyleCnt="0"/>
      <dgm:spPr/>
    </dgm:pt>
    <dgm:pt modelId="{8D76D558-5EFD-4BAB-A508-956312BD1BE9}" type="pres">
      <dgm:prSet presAssocID="{4423D09D-84D8-49C3-B08A-51401F9726C9}" presName="wedge6Tx" presStyleLbl="node1" presStyleIdx="5" presStyleCnt="6">
        <dgm:presLayoutVars>
          <dgm:chMax val="0"/>
          <dgm:chPref val="0"/>
          <dgm:bulletEnabled val="1"/>
        </dgm:presLayoutVars>
      </dgm:prSet>
      <dgm:spPr/>
      <dgm:t>
        <a:bodyPr/>
        <a:lstStyle/>
        <a:p>
          <a:endParaRPr lang="en-GB"/>
        </a:p>
      </dgm:t>
    </dgm:pt>
    <dgm:pt modelId="{AED25337-BBE7-4393-BEBB-8DB68070344F}" type="pres">
      <dgm:prSet presAssocID="{DC472CBA-B720-4C5D-9196-C6A99BF04563}" presName="arrowWedge1" presStyleLbl="fgSibTrans2D1" presStyleIdx="0" presStyleCnt="6"/>
      <dgm:spPr/>
    </dgm:pt>
    <dgm:pt modelId="{D4BA2996-446C-4343-B4AA-8D7162F77A5D}" type="pres">
      <dgm:prSet presAssocID="{883E9B79-C981-4482-96D6-ECC67CB6D689}" presName="arrowWedge2" presStyleLbl="fgSibTrans2D1" presStyleIdx="1" presStyleCnt="6"/>
      <dgm:spPr/>
    </dgm:pt>
    <dgm:pt modelId="{B74479F5-CB6C-4EF6-9AC9-964E598DF7CE}" type="pres">
      <dgm:prSet presAssocID="{B5ED29D5-6C99-48A1-B514-660AC0353CFC}" presName="arrowWedge3" presStyleLbl="fgSibTrans2D1" presStyleIdx="2" presStyleCnt="6"/>
      <dgm:spPr/>
    </dgm:pt>
    <dgm:pt modelId="{759C6D2E-0DBF-4C61-85DD-0958857EDDFA}" type="pres">
      <dgm:prSet presAssocID="{EEBD7880-6AD8-4911-9FA8-F1D3646C5BB6}" presName="arrowWedge4" presStyleLbl="fgSibTrans2D1" presStyleIdx="3" presStyleCnt="6"/>
      <dgm:spPr/>
    </dgm:pt>
    <dgm:pt modelId="{DB1A25C9-EB74-464C-99FC-589B74EB5E35}" type="pres">
      <dgm:prSet presAssocID="{7D3EA544-AD83-4C2C-9F6C-437994EEF5A9}" presName="arrowWedge5" presStyleLbl="fgSibTrans2D1" presStyleIdx="4" presStyleCnt="6"/>
      <dgm:spPr/>
    </dgm:pt>
    <dgm:pt modelId="{1761782B-D392-4B6C-BF6A-FC1C244DB79C}" type="pres">
      <dgm:prSet presAssocID="{D2B35C53-90AC-4B45-9B9F-9B80EC96C13D}" presName="arrowWedge6" presStyleLbl="fgSibTrans2D1" presStyleIdx="5" presStyleCnt="6"/>
      <dgm:spPr/>
    </dgm:pt>
  </dgm:ptLst>
  <dgm:cxnLst>
    <dgm:cxn modelId="{3E2CA18D-EF85-4D7A-B921-E908009D8708}" srcId="{4423D09D-84D8-49C3-B08A-51401F9726C9}" destId="{DE4FBB13-EF45-4A86-8693-ED318CE1C879}" srcOrd="4" destOrd="0" parTransId="{74E4964E-0FA4-4BD5-BE0D-C3E5F7783B0F}" sibTransId="{7D3EA544-AD83-4C2C-9F6C-437994EEF5A9}"/>
    <dgm:cxn modelId="{C8D03B97-C6B3-44AA-BB36-1F8B904C19A1}" type="presOf" srcId="{4423D09D-84D8-49C3-B08A-51401F9726C9}" destId="{D3F6CCD2-4151-4A2B-BB9E-AB03BD9D4B4E}" srcOrd="0" destOrd="0" presId="urn:microsoft.com/office/officeart/2005/8/layout/cycle8"/>
    <dgm:cxn modelId="{587B0C7A-4C61-458E-8E85-D0EF1957885B}" srcId="{4423D09D-84D8-49C3-B08A-51401F9726C9}" destId="{1C15C85D-81E5-418A-91E0-3CA5288C8D1D}" srcOrd="3" destOrd="0" parTransId="{F0463AFD-F56B-44F3-A846-DF3B00EEE861}" sibTransId="{EEBD7880-6AD8-4911-9FA8-F1D3646C5BB6}"/>
    <dgm:cxn modelId="{1C4DFA27-AA58-4D45-9F67-835254D332F2}" type="presOf" srcId="{5EC92A39-DB3A-4A6D-A967-866DF7B92C82}" destId="{A7CF69D3-3C11-4C61-B4C9-882E8D1F9905}" srcOrd="0" destOrd="0" presId="urn:microsoft.com/office/officeart/2005/8/layout/cycle8"/>
    <dgm:cxn modelId="{EC199A8D-18D7-4F3D-BB4B-1345BC065829}" type="presOf" srcId="{1C15C85D-81E5-418A-91E0-3CA5288C8D1D}" destId="{58B7BA3B-2A93-4BF0-B3B8-DF3E2D170770}" srcOrd="0" destOrd="0" presId="urn:microsoft.com/office/officeart/2005/8/layout/cycle8"/>
    <dgm:cxn modelId="{C1C8BFA8-DA8D-47ED-9D8B-79CD67A74074}" srcId="{4423D09D-84D8-49C3-B08A-51401F9726C9}" destId="{A435351B-523A-4CBE-995B-7A874652E057}" srcOrd="5" destOrd="0" parTransId="{4EAE3694-88A1-4013-A463-8CFB81D8479F}" sibTransId="{D2B35C53-90AC-4B45-9B9F-9B80EC96C13D}"/>
    <dgm:cxn modelId="{4D8217CA-91F6-43D0-99F2-47914AA03C36}" type="presOf" srcId="{A435351B-523A-4CBE-995B-7A874652E057}" destId="{8D76D558-5EFD-4BAB-A508-956312BD1BE9}" srcOrd="1" destOrd="0" presId="urn:microsoft.com/office/officeart/2005/8/layout/cycle8"/>
    <dgm:cxn modelId="{6EA23FA5-5653-4F68-89AE-78C78F25A1BE}" srcId="{4423D09D-84D8-49C3-B08A-51401F9726C9}" destId="{EBD5FC2D-9EAA-4071-8FEA-5365A69FF786}" srcOrd="2" destOrd="0" parTransId="{4E431273-A84E-4249-A055-2C814CB884D5}" sibTransId="{B5ED29D5-6C99-48A1-B514-660AC0353CFC}"/>
    <dgm:cxn modelId="{6DE953D9-5193-49FE-A795-B8581A6F32FA}" srcId="{4423D09D-84D8-49C3-B08A-51401F9726C9}" destId="{5EC92A39-DB3A-4A6D-A967-866DF7B92C82}" srcOrd="1" destOrd="0" parTransId="{E81FFB39-80C9-4518-AB9F-EBB2AE99E8F8}" sibTransId="{883E9B79-C981-4482-96D6-ECC67CB6D689}"/>
    <dgm:cxn modelId="{7FB9DD48-ADEC-4237-A505-F7A85D993390}" type="presOf" srcId="{EBD5FC2D-9EAA-4071-8FEA-5365A69FF786}" destId="{DCC8956B-1A5D-4F6B-8ABC-AB4D727B1D48}" srcOrd="1" destOrd="0" presId="urn:microsoft.com/office/officeart/2005/8/layout/cycle8"/>
    <dgm:cxn modelId="{B01EB3DC-FCFF-4CD9-A980-33AADE07242B}" type="presOf" srcId="{01A017FA-FDD0-4F1C-9356-A6958298E722}" destId="{C415FEC1-7E88-4EF9-8DB6-FED80CC1220E}" srcOrd="1" destOrd="0" presId="urn:microsoft.com/office/officeart/2005/8/layout/cycle8"/>
    <dgm:cxn modelId="{BB1E8091-E399-4DF1-922B-B1C9B5A22BD6}" type="presOf" srcId="{A435351B-523A-4CBE-995B-7A874652E057}" destId="{3EF1C4E4-2C3B-4B5F-B9D9-A888BF6644C7}" srcOrd="0" destOrd="0" presId="urn:microsoft.com/office/officeart/2005/8/layout/cycle8"/>
    <dgm:cxn modelId="{FC5B6B07-3EE8-4CDC-8308-29DA5B7521D9}" type="presOf" srcId="{01A017FA-FDD0-4F1C-9356-A6958298E722}" destId="{A00EB5F1-670E-4EE9-AE96-0CE7E2AA089B}" srcOrd="0" destOrd="0" presId="urn:microsoft.com/office/officeart/2005/8/layout/cycle8"/>
    <dgm:cxn modelId="{9EA62A97-E727-4CBD-80F2-4140F32CD0BB}" type="presOf" srcId="{DE4FBB13-EF45-4A86-8693-ED318CE1C879}" destId="{EA025F2F-019B-4BE7-BE33-B436A2ACC1AB}" srcOrd="1" destOrd="0" presId="urn:microsoft.com/office/officeart/2005/8/layout/cycle8"/>
    <dgm:cxn modelId="{AC81CC54-5F29-446D-9DDE-597655ABB741}" type="presOf" srcId="{5EC92A39-DB3A-4A6D-A967-866DF7B92C82}" destId="{F4C7D845-97FC-4485-B1A0-6CC3986C9DB0}" srcOrd="1" destOrd="0" presId="urn:microsoft.com/office/officeart/2005/8/layout/cycle8"/>
    <dgm:cxn modelId="{886C8718-4AE6-44B8-BD1D-0A9219DF1956}" srcId="{4423D09D-84D8-49C3-B08A-51401F9726C9}" destId="{01A017FA-FDD0-4F1C-9356-A6958298E722}" srcOrd="0" destOrd="0" parTransId="{AE0B8AE6-EE72-45A0-BA24-06518820FDC7}" sibTransId="{DC472CBA-B720-4C5D-9196-C6A99BF04563}"/>
    <dgm:cxn modelId="{73A9033D-58CF-469B-9061-8D7D4307FC7B}" type="presOf" srcId="{DE4FBB13-EF45-4A86-8693-ED318CE1C879}" destId="{C3407AC1-8D3B-4049-9EEC-D80557B88F8F}" srcOrd="0" destOrd="0" presId="urn:microsoft.com/office/officeart/2005/8/layout/cycle8"/>
    <dgm:cxn modelId="{FF78A82E-B07F-4864-A4A7-BCBC6AF346F1}" type="presOf" srcId="{EBD5FC2D-9EAA-4071-8FEA-5365A69FF786}" destId="{103DF4E8-FF9B-409C-A182-98F7FC28CF83}" srcOrd="0" destOrd="0" presId="urn:microsoft.com/office/officeart/2005/8/layout/cycle8"/>
    <dgm:cxn modelId="{09773632-4F07-4959-995A-3B744FBB6A26}" type="presOf" srcId="{1C15C85D-81E5-418A-91E0-3CA5288C8D1D}" destId="{F7D30203-E2DB-4612-A1B4-99F449076B0C}" srcOrd="1" destOrd="0" presId="urn:microsoft.com/office/officeart/2005/8/layout/cycle8"/>
    <dgm:cxn modelId="{F573C93B-7ECD-422B-94D0-15B2462FAB9E}" type="presParOf" srcId="{D3F6CCD2-4151-4A2B-BB9E-AB03BD9D4B4E}" destId="{A00EB5F1-670E-4EE9-AE96-0CE7E2AA089B}" srcOrd="0" destOrd="0" presId="urn:microsoft.com/office/officeart/2005/8/layout/cycle8"/>
    <dgm:cxn modelId="{9BC57DCC-1D7E-4A02-82E5-07DFF3C60D6B}" type="presParOf" srcId="{D3F6CCD2-4151-4A2B-BB9E-AB03BD9D4B4E}" destId="{4DF1C5E2-B158-4157-B9CB-9CDED99A3CA0}" srcOrd="1" destOrd="0" presId="urn:microsoft.com/office/officeart/2005/8/layout/cycle8"/>
    <dgm:cxn modelId="{89369AA7-F0A3-49D6-8B5D-1E4B324359E5}" type="presParOf" srcId="{D3F6CCD2-4151-4A2B-BB9E-AB03BD9D4B4E}" destId="{BE19DF28-1D0B-4E07-B3BE-7C912D8B6F32}" srcOrd="2" destOrd="0" presId="urn:microsoft.com/office/officeart/2005/8/layout/cycle8"/>
    <dgm:cxn modelId="{4B645E22-95B5-4963-805A-4A927388C060}" type="presParOf" srcId="{D3F6CCD2-4151-4A2B-BB9E-AB03BD9D4B4E}" destId="{C415FEC1-7E88-4EF9-8DB6-FED80CC1220E}" srcOrd="3" destOrd="0" presId="urn:microsoft.com/office/officeart/2005/8/layout/cycle8"/>
    <dgm:cxn modelId="{6747F8D8-C169-4CB7-A839-9AFFEC8EEC03}" type="presParOf" srcId="{D3F6CCD2-4151-4A2B-BB9E-AB03BD9D4B4E}" destId="{A7CF69D3-3C11-4C61-B4C9-882E8D1F9905}" srcOrd="4" destOrd="0" presId="urn:microsoft.com/office/officeart/2005/8/layout/cycle8"/>
    <dgm:cxn modelId="{355B690F-6908-49AC-BDD1-7CD3704BE85A}" type="presParOf" srcId="{D3F6CCD2-4151-4A2B-BB9E-AB03BD9D4B4E}" destId="{DD9828D7-0D95-479C-B031-2157503CD265}" srcOrd="5" destOrd="0" presId="urn:microsoft.com/office/officeart/2005/8/layout/cycle8"/>
    <dgm:cxn modelId="{75EE0E5C-E199-4E5C-A916-66E238539C47}" type="presParOf" srcId="{D3F6CCD2-4151-4A2B-BB9E-AB03BD9D4B4E}" destId="{EEA55526-5C05-4A56-8768-7AE0F97E4BA6}" srcOrd="6" destOrd="0" presId="urn:microsoft.com/office/officeart/2005/8/layout/cycle8"/>
    <dgm:cxn modelId="{A06777C5-1C13-4EA5-97D6-C575CEDA546E}" type="presParOf" srcId="{D3F6CCD2-4151-4A2B-BB9E-AB03BD9D4B4E}" destId="{F4C7D845-97FC-4485-B1A0-6CC3986C9DB0}" srcOrd="7" destOrd="0" presId="urn:microsoft.com/office/officeart/2005/8/layout/cycle8"/>
    <dgm:cxn modelId="{D894F126-DDC6-4757-88E3-6E3F458AB773}" type="presParOf" srcId="{D3F6CCD2-4151-4A2B-BB9E-AB03BD9D4B4E}" destId="{103DF4E8-FF9B-409C-A182-98F7FC28CF83}" srcOrd="8" destOrd="0" presId="urn:microsoft.com/office/officeart/2005/8/layout/cycle8"/>
    <dgm:cxn modelId="{9699AA62-6BC4-4C39-A5B1-27767A50BBCC}" type="presParOf" srcId="{D3F6CCD2-4151-4A2B-BB9E-AB03BD9D4B4E}" destId="{D6A5D347-2FDF-409E-AB38-4D7AF39F7D87}" srcOrd="9" destOrd="0" presId="urn:microsoft.com/office/officeart/2005/8/layout/cycle8"/>
    <dgm:cxn modelId="{6238D2C9-49CC-4ECC-988D-26FA95C7B741}" type="presParOf" srcId="{D3F6CCD2-4151-4A2B-BB9E-AB03BD9D4B4E}" destId="{30E4B48C-BE23-44E0-A435-3087FE03ED5C}" srcOrd="10" destOrd="0" presId="urn:microsoft.com/office/officeart/2005/8/layout/cycle8"/>
    <dgm:cxn modelId="{F43B1D42-1C49-4200-8856-54A12FBDA3CB}" type="presParOf" srcId="{D3F6CCD2-4151-4A2B-BB9E-AB03BD9D4B4E}" destId="{DCC8956B-1A5D-4F6B-8ABC-AB4D727B1D48}" srcOrd="11" destOrd="0" presId="urn:microsoft.com/office/officeart/2005/8/layout/cycle8"/>
    <dgm:cxn modelId="{8463E5A2-A91C-45C5-B6AD-E0F8110BFF85}" type="presParOf" srcId="{D3F6CCD2-4151-4A2B-BB9E-AB03BD9D4B4E}" destId="{58B7BA3B-2A93-4BF0-B3B8-DF3E2D170770}" srcOrd="12" destOrd="0" presId="urn:microsoft.com/office/officeart/2005/8/layout/cycle8"/>
    <dgm:cxn modelId="{9859C58E-0EB7-43C1-B134-AD98B9B893EA}" type="presParOf" srcId="{D3F6CCD2-4151-4A2B-BB9E-AB03BD9D4B4E}" destId="{852E6E64-188F-42C2-865C-5590DB21D18E}" srcOrd="13" destOrd="0" presId="urn:microsoft.com/office/officeart/2005/8/layout/cycle8"/>
    <dgm:cxn modelId="{529ECE9E-A854-4C4A-9BE4-A7F69C5C7397}" type="presParOf" srcId="{D3F6CCD2-4151-4A2B-BB9E-AB03BD9D4B4E}" destId="{F964D67B-C53F-49BB-9E45-8AC4122657CD}" srcOrd="14" destOrd="0" presId="urn:microsoft.com/office/officeart/2005/8/layout/cycle8"/>
    <dgm:cxn modelId="{168525AF-252C-4001-A0CF-E183BAEB3E6A}" type="presParOf" srcId="{D3F6CCD2-4151-4A2B-BB9E-AB03BD9D4B4E}" destId="{F7D30203-E2DB-4612-A1B4-99F449076B0C}" srcOrd="15" destOrd="0" presId="urn:microsoft.com/office/officeart/2005/8/layout/cycle8"/>
    <dgm:cxn modelId="{12CEE2A6-7F13-45BD-8D9B-94D6A5BBF08C}" type="presParOf" srcId="{D3F6CCD2-4151-4A2B-BB9E-AB03BD9D4B4E}" destId="{C3407AC1-8D3B-4049-9EEC-D80557B88F8F}" srcOrd="16" destOrd="0" presId="urn:microsoft.com/office/officeart/2005/8/layout/cycle8"/>
    <dgm:cxn modelId="{8794D09C-6021-44B1-A6B0-A3E538A4FB30}" type="presParOf" srcId="{D3F6CCD2-4151-4A2B-BB9E-AB03BD9D4B4E}" destId="{71D8749D-60C6-45AE-A1CE-F4A4B3EAE67F}" srcOrd="17" destOrd="0" presId="urn:microsoft.com/office/officeart/2005/8/layout/cycle8"/>
    <dgm:cxn modelId="{8EDC78C6-6FE8-4E98-A067-7991AE25EA58}" type="presParOf" srcId="{D3F6CCD2-4151-4A2B-BB9E-AB03BD9D4B4E}" destId="{CEC3BB67-1F1B-494E-AC33-73C8ECAC6493}" srcOrd="18" destOrd="0" presId="urn:microsoft.com/office/officeart/2005/8/layout/cycle8"/>
    <dgm:cxn modelId="{6D3848DE-025B-4D17-8C95-F8D62B3F3CF3}" type="presParOf" srcId="{D3F6CCD2-4151-4A2B-BB9E-AB03BD9D4B4E}" destId="{EA025F2F-019B-4BE7-BE33-B436A2ACC1AB}" srcOrd="19" destOrd="0" presId="urn:microsoft.com/office/officeart/2005/8/layout/cycle8"/>
    <dgm:cxn modelId="{B2EAF2CE-CDE4-4206-B721-1052B97C42F9}" type="presParOf" srcId="{D3F6CCD2-4151-4A2B-BB9E-AB03BD9D4B4E}" destId="{3EF1C4E4-2C3B-4B5F-B9D9-A888BF6644C7}" srcOrd="20" destOrd="0" presId="urn:microsoft.com/office/officeart/2005/8/layout/cycle8"/>
    <dgm:cxn modelId="{0B7B56C1-F467-4ED5-A358-D4BA09DD7682}" type="presParOf" srcId="{D3F6CCD2-4151-4A2B-BB9E-AB03BD9D4B4E}" destId="{1D5C807E-D25C-4BF5-B0B0-4C14DF7BCFA6}" srcOrd="21" destOrd="0" presId="urn:microsoft.com/office/officeart/2005/8/layout/cycle8"/>
    <dgm:cxn modelId="{5C6DCA3A-71A4-480E-9431-F64289AC8FFB}" type="presParOf" srcId="{D3F6CCD2-4151-4A2B-BB9E-AB03BD9D4B4E}" destId="{CE3275D5-166A-4961-AE62-C934FC31BDC0}" srcOrd="22" destOrd="0" presId="urn:microsoft.com/office/officeart/2005/8/layout/cycle8"/>
    <dgm:cxn modelId="{C1F0E0AE-6240-4D2C-BC9A-B087EE87FB15}" type="presParOf" srcId="{D3F6CCD2-4151-4A2B-BB9E-AB03BD9D4B4E}" destId="{8D76D558-5EFD-4BAB-A508-956312BD1BE9}" srcOrd="23" destOrd="0" presId="urn:microsoft.com/office/officeart/2005/8/layout/cycle8"/>
    <dgm:cxn modelId="{015A8D37-AE28-42AF-8BEC-DF530AF32516}" type="presParOf" srcId="{D3F6CCD2-4151-4A2B-BB9E-AB03BD9D4B4E}" destId="{AED25337-BBE7-4393-BEBB-8DB68070344F}" srcOrd="24" destOrd="0" presId="urn:microsoft.com/office/officeart/2005/8/layout/cycle8"/>
    <dgm:cxn modelId="{471BA7F5-C227-4DD4-BCAE-1CB43E33019E}" type="presParOf" srcId="{D3F6CCD2-4151-4A2B-BB9E-AB03BD9D4B4E}" destId="{D4BA2996-446C-4343-B4AA-8D7162F77A5D}" srcOrd="25" destOrd="0" presId="urn:microsoft.com/office/officeart/2005/8/layout/cycle8"/>
    <dgm:cxn modelId="{A2350DB3-350B-433B-8F2E-DD34203B5531}" type="presParOf" srcId="{D3F6CCD2-4151-4A2B-BB9E-AB03BD9D4B4E}" destId="{B74479F5-CB6C-4EF6-9AC9-964E598DF7CE}" srcOrd="26" destOrd="0" presId="urn:microsoft.com/office/officeart/2005/8/layout/cycle8"/>
    <dgm:cxn modelId="{699080AE-75F8-4B3F-9004-D7C9E889B937}" type="presParOf" srcId="{D3F6CCD2-4151-4A2B-BB9E-AB03BD9D4B4E}" destId="{759C6D2E-0DBF-4C61-85DD-0958857EDDFA}" srcOrd="27" destOrd="0" presId="urn:microsoft.com/office/officeart/2005/8/layout/cycle8"/>
    <dgm:cxn modelId="{4DDC781C-360E-48AF-A5A3-CFFA26C059CD}" type="presParOf" srcId="{D3F6CCD2-4151-4A2B-BB9E-AB03BD9D4B4E}" destId="{DB1A25C9-EB74-464C-99FC-589B74EB5E35}" srcOrd="28" destOrd="0" presId="urn:microsoft.com/office/officeart/2005/8/layout/cycle8"/>
    <dgm:cxn modelId="{BABF563A-D569-4EB8-A3F4-AB9F827320A6}" type="presParOf" srcId="{D3F6CCD2-4151-4A2B-BB9E-AB03BD9D4B4E}" destId="{1761782B-D392-4B6C-BF6A-FC1C244DB79C}" srcOrd="2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9A00E7-0CD5-40D5-AB51-D957477ED571}" type="doc">
      <dgm:prSet loTypeId="urn:microsoft.com/office/officeart/2005/8/layout/cycle8" loCatId="cycle" qsTypeId="urn:microsoft.com/office/officeart/2005/8/quickstyle/simple1" qsCatId="simple" csTypeId="urn:microsoft.com/office/officeart/2005/8/colors/accent1_2" csCatId="accent1" phldr="1"/>
      <dgm:spPr/>
    </dgm:pt>
    <dgm:pt modelId="{254146BA-1937-4F7F-A618-FC53D3C4E6D8}">
      <dgm:prSet phldrT="[Tex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dgm:spPr>
      <dgm:t>
        <a:bodyPr/>
        <a:lstStyle/>
        <a:p>
          <a:r>
            <a:rPr lang="en-GB" b="1" dirty="0"/>
            <a:t>12. Feed forward to next assignment</a:t>
          </a:r>
        </a:p>
      </dgm:t>
    </dgm:pt>
    <dgm:pt modelId="{9159181C-D2E1-4AF7-99DE-90AF0463CC8B}" type="parTrans" cxnId="{39161B24-DBB1-4197-ACDB-B7D0084EAFC7}">
      <dgm:prSet/>
      <dgm:spPr/>
      <dgm:t>
        <a:bodyPr/>
        <a:lstStyle/>
        <a:p>
          <a:endParaRPr lang="en-GB"/>
        </a:p>
      </dgm:t>
    </dgm:pt>
    <dgm:pt modelId="{31669E0F-3F84-4547-A805-4E775E62F8CD}" type="sibTrans" cxnId="{39161B24-DBB1-4197-ACDB-B7D0084EAFC7}">
      <dgm:prSet/>
      <dgm:spPr/>
      <dgm:t>
        <a:bodyPr/>
        <a:lstStyle/>
        <a:p>
          <a:endParaRPr lang="en-GB"/>
        </a:p>
      </dgm:t>
    </dgm:pt>
    <dgm:pt modelId="{0A300255-7094-4EB5-9830-81AE44D10A62}">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dgm:spPr>
      <dgm:t>
        <a:bodyPr/>
        <a:lstStyle/>
        <a:p>
          <a:r>
            <a:rPr lang="en-GB" b="1" dirty="0"/>
            <a:t>8. Submitting</a:t>
          </a:r>
        </a:p>
      </dgm:t>
    </dgm:pt>
    <dgm:pt modelId="{336E3CCC-5965-4B20-8B53-B1F05D462FF9}" type="parTrans" cxnId="{76769AEE-7083-40F0-9A81-B67992230BF8}">
      <dgm:prSet/>
      <dgm:spPr/>
      <dgm:t>
        <a:bodyPr/>
        <a:lstStyle/>
        <a:p>
          <a:endParaRPr lang="en-GB"/>
        </a:p>
      </dgm:t>
    </dgm:pt>
    <dgm:pt modelId="{938E8BD2-8E9A-423B-89DA-F4B2C840D7D1}" type="sibTrans" cxnId="{76769AEE-7083-40F0-9A81-B67992230BF8}">
      <dgm:prSet/>
      <dgm:spPr/>
      <dgm:t>
        <a:bodyPr/>
        <a:lstStyle/>
        <a:p>
          <a:endParaRPr lang="en-GB"/>
        </a:p>
      </dgm:t>
    </dgm:pt>
    <dgm:pt modelId="{EA6E91E4-561C-4FDD-B21E-4B32705A4DDE}">
      <dgm:prSet/>
      <dgm:spPr>
        <a:gradFill flip="none" rotWithShape="1">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en-GB" b="1" dirty="0"/>
            <a:t>9.Waiting!</a:t>
          </a:r>
        </a:p>
      </dgm:t>
    </dgm:pt>
    <dgm:pt modelId="{630D0F57-8B65-48C9-8A85-5EA4AABBB57F}" type="parTrans" cxnId="{915EB75C-68A2-42B0-B614-18E7FEE112D9}">
      <dgm:prSet/>
      <dgm:spPr/>
      <dgm:t>
        <a:bodyPr/>
        <a:lstStyle/>
        <a:p>
          <a:endParaRPr lang="en-GB"/>
        </a:p>
      </dgm:t>
    </dgm:pt>
    <dgm:pt modelId="{8AF63CB9-39B3-4CAD-9F74-CB8CF715A3BB}" type="sibTrans" cxnId="{915EB75C-68A2-42B0-B614-18E7FEE112D9}">
      <dgm:prSet/>
      <dgm:spPr/>
      <dgm:t>
        <a:bodyPr/>
        <a:lstStyle/>
        <a:p>
          <a:endParaRPr lang="en-GB"/>
        </a:p>
      </dgm:t>
    </dgm:pt>
    <dgm:pt modelId="{2C26CAFE-54B9-4B7C-B874-0AB7DC050BE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dgm:spPr>
      <dgm:t>
        <a:bodyPr/>
        <a:lstStyle/>
        <a:p>
          <a:r>
            <a:rPr lang="en-GB" b="1" dirty="0"/>
            <a:t>10. Receive feedback</a:t>
          </a:r>
        </a:p>
      </dgm:t>
    </dgm:pt>
    <dgm:pt modelId="{21AFE698-960D-4AC6-A313-2610A549735D}" type="parTrans" cxnId="{8AE379CE-E571-4141-AB28-7532BA8282DE}">
      <dgm:prSet/>
      <dgm:spPr/>
      <dgm:t>
        <a:bodyPr/>
        <a:lstStyle/>
        <a:p>
          <a:endParaRPr lang="en-GB"/>
        </a:p>
      </dgm:t>
    </dgm:pt>
    <dgm:pt modelId="{A2356DBA-AEB8-4599-8247-060DA8790B0C}" type="sibTrans" cxnId="{8AE379CE-E571-4141-AB28-7532BA8282DE}">
      <dgm:prSet/>
      <dgm:spPr/>
      <dgm:t>
        <a:bodyPr/>
        <a:lstStyle/>
        <a:p>
          <a:endParaRPr lang="en-GB"/>
        </a:p>
      </dgm:t>
    </dgm:pt>
    <dgm:pt modelId="{67FD8627-D841-490C-8067-A2494E3B9423}">
      <dgm:prSe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0" scaled="1"/>
          <a:tileRect/>
        </a:gradFill>
      </dgm:spPr>
      <dgm:t>
        <a:bodyPr/>
        <a:lstStyle/>
        <a:p>
          <a:r>
            <a:rPr lang="en-GB" b="1" dirty="0"/>
            <a:t>11. Reflect on feedback</a:t>
          </a:r>
        </a:p>
      </dgm:t>
    </dgm:pt>
    <dgm:pt modelId="{4C3E68EA-EC5F-4F7E-975F-FFD779A15AB1}" type="parTrans" cxnId="{3B577C28-413C-4819-A06F-508B73E086EC}">
      <dgm:prSet/>
      <dgm:spPr/>
      <dgm:t>
        <a:bodyPr/>
        <a:lstStyle/>
        <a:p>
          <a:endParaRPr lang="en-GB"/>
        </a:p>
      </dgm:t>
    </dgm:pt>
    <dgm:pt modelId="{D492B47F-CC53-482F-B2BF-8DBBE9CD49CC}" type="sibTrans" cxnId="{3B577C28-413C-4819-A06F-508B73E086EC}">
      <dgm:prSet/>
      <dgm:spPr/>
      <dgm:t>
        <a:bodyPr/>
        <a:lstStyle/>
        <a:p>
          <a:endParaRPr lang="en-GB"/>
        </a:p>
      </dgm:t>
    </dgm:pt>
    <dgm:pt modelId="{147492C7-529B-4A4F-8138-25E812C5D4E7}">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GB" b="1" dirty="0"/>
            <a:t>7. Printing (if required)</a:t>
          </a:r>
        </a:p>
      </dgm:t>
    </dgm:pt>
    <dgm:pt modelId="{591033C9-69F2-44AB-BD99-706F9B07B875}" type="parTrans" cxnId="{045D27C0-A58C-4126-82D3-77832A184F77}">
      <dgm:prSet/>
      <dgm:spPr/>
      <dgm:t>
        <a:bodyPr/>
        <a:lstStyle/>
        <a:p>
          <a:endParaRPr lang="en-GB"/>
        </a:p>
      </dgm:t>
    </dgm:pt>
    <dgm:pt modelId="{D94DBAB7-CFCA-4BBF-9777-743B17E696B8}" type="sibTrans" cxnId="{045D27C0-A58C-4126-82D3-77832A184F77}">
      <dgm:prSet/>
      <dgm:spPr/>
      <dgm:t>
        <a:bodyPr/>
        <a:lstStyle/>
        <a:p>
          <a:endParaRPr lang="en-GB"/>
        </a:p>
      </dgm:t>
    </dgm:pt>
    <dgm:pt modelId="{77EF49ED-B1ED-4AE8-B0B7-9BB2AE3F9F38}" type="pres">
      <dgm:prSet presAssocID="{819A00E7-0CD5-40D5-AB51-D957477ED571}" presName="compositeShape" presStyleCnt="0">
        <dgm:presLayoutVars>
          <dgm:chMax val="7"/>
          <dgm:dir/>
          <dgm:resizeHandles val="exact"/>
        </dgm:presLayoutVars>
      </dgm:prSet>
      <dgm:spPr/>
    </dgm:pt>
    <dgm:pt modelId="{5E92B9B2-3A25-4C72-9C98-B860F61F3088}" type="pres">
      <dgm:prSet presAssocID="{819A00E7-0CD5-40D5-AB51-D957477ED571}" presName="wedge1" presStyleLbl="node1" presStyleIdx="0" presStyleCnt="6"/>
      <dgm:spPr/>
      <dgm:t>
        <a:bodyPr/>
        <a:lstStyle/>
        <a:p>
          <a:endParaRPr lang="en-GB"/>
        </a:p>
      </dgm:t>
    </dgm:pt>
    <dgm:pt modelId="{89662AD6-4BA4-48A1-8E73-F5D1DCDD919D}" type="pres">
      <dgm:prSet presAssocID="{819A00E7-0CD5-40D5-AB51-D957477ED571}" presName="dummy1a" presStyleCnt="0"/>
      <dgm:spPr/>
    </dgm:pt>
    <dgm:pt modelId="{0CC0F6D4-235C-4C14-A534-47724FA72E78}" type="pres">
      <dgm:prSet presAssocID="{819A00E7-0CD5-40D5-AB51-D957477ED571}" presName="dummy1b" presStyleCnt="0"/>
      <dgm:spPr/>
    </dgm:pt>
    <dgm:pt modelId="{048EB85C-01E9-4F5A-99FD-54D10865A687}" type="pres">
      <dgm:prSet presAssocID="{819A00E7-0CD5-40D5-AB51-D957477ED571}" presName="wedge1Tx" presStyleLbl="node1" presStyleIdx="0" presStyleCnt="6">
        <dgm:presLayoutVars>
          <dgm:chMax val="0"/>
          <dgm:chPref val="0"/>
          <dgm:bulletEnabled val="1"/>
        </dgm:presLayoutVars>
      </dgm:prSet>
      <dgm:spPr/>
      <dgm:t>
        <a:bodyPr/>
        <a:lstStyle/>
        <a:p>
          <a:endParaRPr lang="en-GB"/>
        </a:p>
      </dgm:t>
    </dgm:pt>
    <dgm:pt modelId="{9429D6AC-73B7-46F2-8574-96BEF312BA00}" type="pres">
      <dgm:prSet presAssocID="{819A00E7-0CD5-40D5-AB51-D957477ED571}" presName="wedge2" presStyleLbl="node1" presStyleIdx="1" presStyleCnt="6"/>
      <dgm:spPr/>
      <dgm:t>
        <a:bodyPr/>
        <a:lstStyle/>
        <a:p>
          <a:endParaRPr lang="en-GB"/>
        </a:p>
      </dgm:t>
    </dgm:pt>
    <dgm:pt modelId="{B51FEFA2-92B8-4F1B-B573-5C4E451C196C}" type="pres">
      <dgm:prSet presAssocID="{819A00E7-0CD5-40D5-AB51-D957477ED571}" presName="dummy2a" presStyleCnt="0"/>
      <dgm:spPr/>
    </dgm:pt>
    <dgm:pt modelId="{4E7B06F7-B201-4566-AFF8-EC033C700B6A}" type="pres">
      <dgm:prSet presAssocID="{819A00E7-0CD5-40D5-AB51-D957477ED571}" presName="dummy2b" presStyleCnt="0"/>
      <dgm:spPr/>
    </dgm:pt>
    <dgm:pt modelId="{F24C0F80-4F4E-45EE-9C8C-AF4633B61AC1}" type="pres">
      <dgm:prSet presAssocID="{819A00E7-0CD5-40D5-AB51-D957477ED571}" presName="wedge2Tx" presStyleLbl="node1" presStyleIdx="1" presStyleCnt="6">
        <dgm:presLayoutVars>
          <dgm:chMax val="0"/>
          <dgm:chPref val="0"/>
          <dgm:bulletEnabled val="1"/>
        </dgm:presLayoutVars>
      </dgm:prSet>
      <dgm:spPr/>
      <dgm:t>
        <a:bodyPr/>
        <a:lstStyle/>
        <a:p>
          <a:endParaRPr lang="en-GB"/>
        </a:p>
      </dgm:t>
    </dgm:pt>
    <dgm:pt modelId="{392B8B54-6651-41A2-BE58-7409EE2C3987}" type="pres">
      <dgm:prSet presAssocID="{819A00E7-0CD5-40D5-AB51-D957477ED571}" presName="wedge3" presStyleLbl="node1" presStyleIdx="2" presStyleCnt="6" custLinFactNeighborX="-289" custLinFactNeighborY="-763"/>
      <dgm:spPr/>
      <dgm:t>
        <a:bodyPr/>
        <a:lstStyle/>
        <a:p>
          <a:endParaRPr lang="en-GB"/>
        </a:p>
      </dgm:t>
    </dgm:pt>
    <dgm:pt modelId="{13F72C55-48B2-4D6C-A952-E1B392F4F123}" type="pres">
      <dgm:prSet presAssocID="{819A00E7-0CD5-40D5-AB51-D957477ED571}" presName="dummy3a" presStyleCnt="0"/>
      <dgm:spPr/>
    </dgm:pt>
    <dgm:pt modelId="{1E4280FF-F410-433A-8269-05198C7C4A94}" type="pres">
      <dgm:prSet presAssocID="{819A00E7-0CD5-40D5-AB51-D957477ED571}" presName="dummy3b" presStyleCnt="0"/>
      <dgm:spPr/>
    </dgm:pt>
    <dgm:pt modelId="{F3F5C35C-9788-49F9-AE20-DE31A78AE832}" type="pres">
      <dgm:prSet presAssocID="{819A00E7-0CD5-40D5-AB51-D957477ED571}" presName="wedge3Tx" presStyleLbl="node1" presStyleIdx="2" presStyleCnt="6">
        <dgm:presLayoutVars>
          <dgm:chMax val="0"/>
          <dgm:chPref val="0"/>
          <dgm:bulletEnabled val="1"/>
        </dgm:presLayoutVars>
      </dgm:prSet>
      <dgm:spPr/>
      <dgm:t>
        <a:bodyPr/>
        <a:lstStyle/>
        <a:p>
          <a:endParaRPr lang="en-GB"/>
        </a:p>
      </dgm:t>
    </dgm:pt>
    <dgm:pt modelId="{FC9DAE24-C29B-401E-BC44-7E70CADA6AC6}" type="pres">
      <dgm:prSet presAssocID="{819A00E7-0CD5-40D5-AB51-D957477ED571}" presName="wedge4" presStyleLbl="node1" presStyleIdx="3" presStyleCnt="6"/>
      <dgm:spPr/>
      <dgm:t>
        <a:bodyPr/>
        <a:lstStyle/>
        <a:p>
          <a:endParaRPr lang="en-GB"/>
        </a:p>
      </dgm:t>
    </dgm:pt>
    <dgm:pt modelId="{876FBA3E-27D1-42BB-815B-B2757CBEEAFD}" type="pres">
      <dgm:prSet presAssocID="{819A00E7-0CD5-40D5-AB51-D957477ED571}" presName="dummy4a" presStyleCnt="0"/>
      <dgm:spPr/>
    </dgm:pt>
    <dgm:pt modelId="{9A9D42CE-99D8-42A7-9207-22FC9E04ED68}" type="pres">
      <dgm:prSet presAssocID="{819A00E7-0CD5-40D5-AB51-D957477ED571}" presName="dummy4b" presStyleCnt="0"/>
      <dgm:spPr/>
    </dgm:pt>
    <dgm:pt modelId="{758D3251-745C-4921-BB8E-CCEFCA29E790}" type="pres">
      <dgm:prSet presAssocID="{819A00E7-0CD5-40D5-AB51-D957477ED571}" presName="wedge4Tx" presStyleLbl="node1" presStyleIdx="3" presStyleCnt="6">
        <dgm:presLayoutVars>
          <dgm:chMax val="0"/>
          <dgm:chPref val="0"/>
          <dgm:bulletEnabled val="1"/>
        </dgm:presLayoutVars>
      </dgm:prSet>
      <dgm:spPr/>
      <dgm:t>
        <a:bodyPr/>
        <a:lstStyle/>
        <a:p>
          <a:endParaRPr lang="en-GB"/>
        </a:p>
      </dgm:t>
    </dgm:pt>
    <dgm:pt modelId="{BD220B90-246F-4FD6-978D-E748D16D98CA}" type="pres">
      <dgm:prSet presAssocID="{819A00E7-0CD5-40D5-AB51-D957477ED571}" presName="wedge5" presStyleLbl="node1" presStyleIdx="4" presStyleCnt="6"/>
      <dgm:spPr/>
      <dgm:t>
        <a:bodyPr/>
        <a:lstStyle/>
        <a:p>
          <a:endParaRPr lang="en-GB"/>
        </a:p>
      </dgm:t>
    </dgm:pt>
    <dgm:pt modelId="{B5330A99-9C64-479F-83AE-C64C3AD2A4E0}" type="pres">
      <dgm:prSet presAssocID="{819A00E7-0CD5-40D5-AB51-D957477ED571}" presName="dummy5a" presStyleCnt="0"/>
      <dgm:spPr/>
    </dgm:pt>
    <dgm:pt modelId="{1E896EFD-3BD2-46FF-80F3-D68CD270384D}" type="pres">
      <dgm:prSet presAssocID="{819A00E7-0CD5-40D5-AB51-D957477ED571}" presName="dummy5b" presStyleCnt="0"/>
      <dgm:spPr/>
    </dgm:pt>
    <dgm:pt modelId="{65E05EA9-727E-41B6-B33D-EBD7665BF35B}" type="pres">
      <dgm:prSet presAssocID="{819A00E7-0CD5-40D5-AB51-D957477ED571}" presName="wedge5Tx" presStyleLbl="node1" presStyleIdx="4" presStyleCnt="6">
        <dgm:presLayoutVars>
          <dgm:chMax val="0"/>
          <dgm:chPref val="0"/>
          <dgm:bulletEnabled val="1"/>
        </dgm:presLayoutVars>
      </dgm:prSet>
      <dgm:spPr/>
      <dgm:t>
        <a:bodyPr/>
        <a:lstStyle/>
        <a:p>
          <a:endParaRPr lang="en-GB"/>
        </a:p>
      </dgm:t>
    </dgm:pt>
    <dgm:pt modelId="{30416AEA-9830-4B10-8B8E-4B32FDB1275C}" type="pres">
      <dgm:prSet presAssocID="{819A00E7-0CD5-40D5-AB51-D957477ED571}" presName="wedge6" presStyleLbl="node1" presStyleIdx="5" presStyleCnt="6"/>
      <dgm:spPr/>
      <dgm:t>
        <a:bodyPr/>
        <a:lstStyle/>
        <a:p>
          <a:endParaRPr lang="en-GB"/>
        </a:p>
      </dgm:t>
    </dgm:pt>
    <dgm:pt modelId="{00F3854C-4798-43C6-BEC3-B1E8B68794B0}" type="pres">
      <dgm:prSet presAssocID="{819A00E7-0CD5-40D5-AB51-D957477ED571}" presName="dummy6a" presStyleCnt="0"/>
      <dgm:spPr/>
    </dgm:pt>
    <dgm:pt modelId="{B05F98B5-CEB0-4DBE-BB6C-7679E41F82BE}" type="pres">
      <dgm:prSet presAssocID="{819A00E7-0CD5-40D5-AB51-D957477ED571}" presName="dummy6b" presStyleCnt="0"/>
      <dgm:spPr/>
    </dgm:pt>
    <dgm:pt modelId="{88474C5D-1365-4A3E-8DD6-4657EB997523}" type="pres">
      <dgm:prSet presAssocID="{819A00E7-0CD5-40D5-AB51-D957477ED571}" presName="wedge6Tx" presStyleLbl="node1" presStyleIdx="5" presStyleCnt="6">
        <dgm:presLayoutVars>
          <dgm:chMax val="0"/>
          <dgm:chPref val="0"/>
          <dgm:bulletEnabled val="1"/>
        </dgm:presLayoutVars>
      </dgm:prSet>
      <dgm:spPr/>
      <dgm:t>
        <a:bodyPr/>
        <a:lstStyle/>
        <a:p>
          <a:endParaRPr lang="en-GB"/>
        </a:p>
      </dgm:t>
    </dgm:pt>
    <dgm:pt modelId="{892CF988-BE9F-434C-99DC-F609795B1FAD}" type="pres">
      <dgm:prSet presAssocID="{938E8BD2-8E9A-423B-89DA-F4B2C840D7D1}" presName="arrowWedge1" presStyleLbl="fgSibTrans2D1" presStyleIdx="0" presStyleCnt="6"/>
      <dgm:spPr/>
    </dgm:pt>
    <dgm:pt modelId="{0C8CD779-0AE0-4015-8E20-FA00FB275FB0}" type="pres">
      <dgm:prSet presAssocID="{8AF63CB9-39B3-4CAD-9F74-CB8CF715A3BB}" presName="arrowWedge2" presStyleLbl="fgSibTrans2D1" presStyleIdx="1" presStyleCnt="6"/>
      <dgm:spPr/>
    </dgm:pt>
    <dgm:pt modelId="{2A4A51A0-D1EE-4034-83CA-ADEAED479F2F}" type="pres">
      <dgm:prSet presAssocID="{A2356DBA-AEB8-4599-8247-060DA8790B0C}" presName="arrowWedge3" presStyleLbl="fgSibTrans2D1" presStyleIdx="2" presStyleCnt="6"/>
      <dgm:spPr/>
    </dgm:pt>
    <dgm:pt modelId="{76F0DCB7-82A4-43A6-99F2-FC28E117418E}" type="pres">
      <dgm:prSet presAssocID="{D492B47F-CC53-482F-B2BF-8DBBE9CD49CC}" presName="arrowWedge4" presStyleLbl="fgSibTrans2D1" presStyleIdx="3" presStyleCnt="6"/>
      <dgm:spPr/>
    </dgm:pt>
    <dgm:pt modelId="{98E89D13-58B0-46F3-B196-7E42BE7BF007}" type="pres">
      <dgm:prSet presAssocID="{31669E0F-3F84-4547-A805-4E775E62F8CD}" presName="arrowWedge5" presStyleLbl="fgSibTrans2D1" presStyleIdx="4" presStyleCnt="6"/>
      <dgm:spPr/>
    </dgm:pt>
    <dgm:pt modelId="{07D5161F-B76A-4148-AB35-13154B2E1AEF}" type="pres">
      <dgm:prSet presAssocID="{D94DBAB7-CFCA-4BBF-9777-743B17E696B8}" presName="arrowWedge6" presStyleLbl="fgSibTrans2D1" presStyleIdx="5" presStyleCnt="6"/>
      <dgm:spPr/>
    </dgm:pt>
  </dgm:ptLst>
  <dgm:cxnLst>
    <dgm:cxn modelId="{76769AEE-7083-40F0-9A81-B67992230BF8}" srcId="{819A00E7-0CD5-40D5-AB51-D957477ED571}" destId="{0A300255-7094-4EB5-9830-81AE44D10A62}" srcOrd="0" destOrd="0" parTransId="{336E3CCC-5965-4B20-8B53-B1F05D462FF9}" sibTransId="{938E8BD2-8E9A-423B-89DA-F4B2C840D7D1}"/>
    <dgm:cxn modelId="{639514C4-3743-495E-8303-7D6FFB5B0C0D}" type="presOf" srcId="{2C26CAFE-54B9-4B7C-B874-0AB7DC050BEE}" destId="{392B8B54-6651-41A2-BE58-7409EE2C3987}" srcOrd="0" destOrd="0" presId="urn:microsoft.com/office/officeart/2005/8/layout/cycle8"/>
    <dgm:cxn modelId="{301DCA14-C9C5-4D55-AC0C-394B69301174}" type="presOf" srcId="{147492C7-529B-4A4F-8138-25E812C5D4E7}" destId="{30416AEA-9830-4B10-8B8E-4B32FDB1275C}" srcOrd="0" destOrd="0" presId="urn:microsoft.com/office/officeart/2005/8/layout/cycle8"/>
    <dgm:cxn modelId="{80E23E22-58E9-4E13-A14A-D8770C8B2002}" type="presOf" srcId="{147492C7-529B-4A4F-8138-25E812C5D4E7}" destId="{88474C5D-1365-4A3E-8DD6-4657EB997523}" srcOrd="1" destOrd="0" presId="urn:microsoft.com/office/officeart/2005/8/layout/cycle8"/>
    <dgm:cxn modelId="{191C6BC5-F0D1-4682-86A9-4FA64CE172F3}" type="presOf" srcId="{254146BA-1937-4F7F-A618-FC53D3C4E6D8}" destId="{65E05EA9-727E-41B6-B33D-EBD7665BF35B}" srcOrd="1" destOrd="0" presId="urn:microsoft.com/office/officeart/2005/8/layout/cycle8"/>
    <dgm:cxn modelId="{C29F57A8-8331-4929-924D-AF906FD60EA2}" type="presOf" srcId="{2C26CAFE-54B9-4B7C-B874-0AB7DC050BEE}" destId="{F3F5C35C-9788-49F9-AE20-DE31A78AE832}" srcOrd="1" destOrd="0" presId="urn:microsoft.com/office/officeart/2005/8/layout/cycle8"/>
    <dgm:cxn modelId="{6D46EB44-14D8-4379-A411-42338C28620C}" type="presOf" srcId="{EA6E91E4-561C-4FDD-B21E-4B32705A4DDE}" destId="{F24C0F80-4F4E-45EE-9C8C-AF4633B61AC1}" srcOrd="1" destOrd="0" presId="urn:microsoft.com/office/officeart/2005/8/layout/cycle8"/>
    <dgm:cxn modelId="{39161B24-DBB1-4197-ACDB-B7D0084EAFC7}" srcId="{819A00E7-0CD5-40D5-AB51-D957477ED571}" destId="{254146BA-1937-4F7F-A618-FC53D3C4E6D8}" srcOrd="4" destOrd="0" parTransId="{9159181C-D2E1-4AF7-99DE-90AF0463CC8B}" sibTransId="{31669E0F-3F84-4547-A805-4E775E62F8CD}"/>
    <dgm:cxn modelId="{3E0F2E9D-5095-4010-A4D7-CB66AF5DE611}" type="presOf" srcId="{254146BA-1937-4F7F-A618-FC53D3C4E6D8}" destId="{BD220B90-246F-4FD6-978D-E748D16D98CA}" srcOrd="0" destOrd="0" presId="urn:microsoft.com/office/officeart/2005/8/layout/cycle8"/>
    <dgm:cxn modelId="{5C84FB34-7B81-423C-AD17-9BD90138A0C1}" type="presOf" srcId="{0A300255-7094-4EB5-9830-81AE44D10A62}" destId="{048EB85C-01E9-4F5A-99FD-54D10865A687}" srcOrd="1" destOrd="0" presId="urn:microsoft.com/office/officeart/2005/8/layout/cycle8"/>
    <dgm:cxn modelId="{8AE379CE-E571-4141-AB28-7532BA8282DE}" srcId="{819A00E7-0CD5-40D5-AB51-D957477ED571}" destId="{2C26CAFE-54B9-4B7C-B874-0AB7DC050BEE}" srcOrd="2" destOrd="0" parTransId="{21AFE698-960D-4AC6-A313-2610A549735D}" sibTransId="{A2356DBA-AEB8-4599-8247-060DA8790B0C}"/>
    <dgm:cxn modelId="{045D27C0-A58C-4126-82D3-77832A184F77}" srcId="{819A00E7-0CD5-40D5-AB51-D957477ED571}" destId="{147492C7-529B-4A4F-8138-25E812C5D4E7}" srcOrd="5" destOrd="0" parTransId="{591033C9-69F2-44AB-BD99-706F9B07B875}" sibTransId="{D94DBAB7-CFCA-4BBF-9777-743B17E696B8}"/>
    <dgm:cxn modelId="{3B577C28-413C-4819-A06F-508B73E086EC}" srcId="{819A00E7-0CD5-40D5-AB51-D957477ED571}" destId="{67FD8627-D841-490C-8067-A2494E3B9423}" srcOrd="3" destOrd="0" parTransId="{4C3E68EA-EC5F-4F7E-975F-FFD779A15AB1}" sibTransId="{D492B47F-CC53-482F-B2BF-8DBBE9CD49CC}"/>
    <dgm:cxn modelId="{4E4B3A6D-AA70-486D-9E9F-248220C55A3B}" type="presOf" srcId="{EA6E91E4-561C-4FDD-B21E-4B32705A4DDE}" destId="{9429D6AC-73B7-46F2-8574-96BEF312BA00}" srcOrd="0" destOrd="0" presId="urn:microsoft.com/office/officeart/2005/8/layout/cycle8"/>
    <dgm:cxn modelId="{915EB75C-68A2-42B0-B614-18E7FEE112D9}" srcId="{819A00E7-0CD5-40D5-AB51-D957477ED571}" destId="{EA6E91E4-561C-4FDD-B21E-4B32705A4DDE}" srcOrd="1" destOrd="0" parTransId="{630D0F57-8B65-48C9-8A85-5EA4AABBB57F}" sibTransId="{8AF63CB9-39B3-4CAD-9F74-CB8CF715A3BB}"/>
    <dgm:cxn modelId="{9D4AAC47-915B-46D1-BB0A-6FA87CD14D9E}" type="presOf" srcId="{67FD8627-D841-490C-8067-A2494E3B9423}" destId="{FC9DAE24-C29B-401E-BC44-7E70CADA6AC6}" srcOrd="0" destOrd="0" presId="urn:microsoft.com/office/officeart/2005/8/layout/cycle8"/>
    <dgm:cxn modelId="{59EBBED5-4442-40FB-9D2B-841BEFDE41DF}" type="presOf" srcId="{819A00E7-0CD5-40D5-AB51-D957477ED571}" destId="{77EF49ED-B1ED-4AE8-B0B7-9BB2AE3F9F38}" srcOrd="0" destOrd="0" presId="urn:microsoft.com/office/officeart/2005/8/layout/cycle8"/>
    <dgm:cxn modelId="{F9BE38A7-4E59-48BB-90AF-D49B575711BF}" type="presOf" srcId="{0A300255-7094-4EB5-9830-81AE44D10A62}" destId="{5E92B9B2-3A25-4C72-9C98-B860F61F3088}" srcOrd="0" destOrd="0" presId="urn:microsoft.com/office/officeart/2005/8/layout/cycle8"/>
    <dgm:cxn modelId="{0C3F2041-66A5-4F40-9AE5-A48312F1E5E5}" type="presOf" srcId="{67FD8627-D841-490C-8067-A2494E3B9423}" destId="{758D3251-745C-4921-BB8E-CCEFCA29E790}" srcOrd="1" destOrd="0" presId="urn:microsoft.com/office/officeart/2005/8/layout/cycle8"/>
    <dgm:cxn modelId="{DE1B7FB2-BABA-4B54-92FE-577068E2CB27}" type="presParOf" srcId="{77EF49ED-B1ED-4AE8-B0B7-9BB2AE3F9F38}" destId="{5E92B9B2-3A25-4C72-9C98-B860F61F3088}" srcOrd="0" destOrd="0" presId="urn:microsoft.com/office/officeart/2005/8/layout/cycle8"/>
    <dgm:cxn modelId="{7C338A0F-EACF-484C-8C70-3C229A8960A7}" type="presParOf" srcId="{77EF49ED-B1ED-4AE8-B0B7-9BB2AE3F9F38}" destId="{89662AD6-4BA4-48A1-8E73-F5D1DCDD919D}" srcOrd="1" destOrd="0" presId="urn:microsoft.com/office/officeart/2005/8/layout/cycle8"/>
    <dgm:cxn modelId="{2D3287BB-6E8E-4DA4-A520-0A1707C19426}" type="presParOf" srcId="{77EF49ED-B1ED-4AE8-B0B7-9BB2AE3F9F38}" destId="{0CC0F6D4-235C-4C14-A534-47724FA72E78}" srcOrd="2" destOrd="0" presId="urn:microsoft.com/office/officeart/2005/8/layout/cycle8"/>
    <dgm:cxn modelId="{DB5563BF-6207-440C-B5D7-EC27BC8B097C}" type="presParOf" srcId="{77EF49ED-B1ED-4AE8-B0B7-9BB2AE3F9F38}" destId="{048EB85C-01E9-4F5A-99FD-54D10865A687}" srcOrd="3" destOrd="0" presId="urn:microsoft.com/office/officeart/2005/8/layout/cycle8"/>
    <dgm:cxn modelId="{AF3092A7-D1FE-44B5-80C2-74611CB82744}" type="presParOf" srcId="{77EF49ED-B1ED-4AE8-B0B7-9BB2AE3F9F38}" destId="{9429D6AC-73B7-46F2-8574-96BEF312BA00}" srcOrd="4" destOrd="0" presId="urn:microsoft.com/office/officeart/2005/8/layout/cycle8"/>
    <dgm:cxn modelId="{5EA2740E-B015-41F4-B9A5-B49E9EA46B9A}" type="presParOf" srcId="{77EF49ED-B1ED-4AE8-B0B7-9BB2AE3F9F38}" destId="{B51FEFA2-92B8-4F1B-B573-5C4E451C196C}" srcOrd="5" destOrd="0" presId="urn:microsoft.com/office/officeart/2005/8/layout/cycle8"/>
    <dgm:cxn modelId="{644051DF-B6EC-4B75-BE53-E1C5B9C86132}" type="presParOf" srcId="{77EF49ED-B1ED-4AE8-B0B7-9BB2AE3F9F38}" destId="{4E7B06F7-B201-4566-AFF8-EC033C700B6A}" srcOrd="6" destOrd="0" presId="urn:microsoft.com/office/officeart/2005/8/layout/cycle8"/>
    <dgm:cxn modelId="{DB2CA52F-F7E2-4080-9A08-35462680E689}" type="presParOf" srcId="{77EF49ED-B1ED-4AE8-B0B7-9BB2AE3F9F38}" destId="{F24C0F80-4F4E-45EE-9C8C-AF4633B61AC1}" srcOrd="7" destOrd="0" presId="urn:microsoft.com/office/officeart/2005/8/layout/cycle8"/>
    <dgm:cxn modelId="{C3BD1696-7C4B-4633-89AF-32402F4CD414}" type="presParOf" srcId="{77EF49ED-B1ED-4AE8-B0B7-9BB2AE3F9F38}" destId="{392B8B54-6651-41A2-BE58-7409EE2C3987}" srcOrd="8" destOrd="0" presId="urn:microsoft.com/office/officeart/2005/8/layout/cycle8"/>
    <dgm:cxn modelId="{95965927-09D8-404A-A931-9CD8AE9394B8}" type="presParOf" srcId="{77EF49ED-B1ED-4AE8-B0B7-9BB2AE3F9F38}" destId="{13F72C55-48B2-4D6C-A952-E1B392F4F123}" srcOrd="9" destOrd="0" presId="urn:microsoft.com/office/officeart/2005/8/layout/cycle8"/>
    <dgm:cxn modelId="{1DEBE6F0-C2F6-401B-B577-01A106EEC611}" type="presParOf" srcId="{77EF49ED-B1ED-4AE8-B0B7-9BB2AE3F9F38}" destId="{1E4280FF-F410-433A-8269-05198C7C4A94}" srcOrd="10" destOrd="0" presId="urn:microsoft.com/office/officeart/2005/8/layout/cycle8"/>
    <dgm:cxn modelId="{97AFFE15-207B-45F3-AD65-B64598C7EC64}" type="presParOf" srcId="{77EF49ED-B1ED-4AE8-B0B7-9BB2AE3F9F38}" destId="{F3F5C35C-9788-49F9-AE20-DE31A78AE832}" srcOrd="11" destOrd="0" presId="urn:microsoft.com/office/officeart/2005/8/layout/cycle8"/>
    <dgm:cxn modelId="{4F687569-7A5E-4EC9-AC6F-3E80145E89DB}" type="presParOf" srcId="{77EF49ED-B1ED-4AE8-B0B7-9BB2AE3F9F38}" destId="{FC9DAE24-C29B-401E-BC44-7E70CADA6AC6}" srcOrd="12" destOrd="0" presId="urn:microsoft.com/office/officeart/2005/8/layout/cycle8"/>
    <dgm:cxn modelId="{0D615549-69A8-4813-B49B-0FFBF67A704B}" type="presParOf" srcId="{77EF49ED-B1ED-4AE8-B0B7-9BB2AE3F9F38}" destId="{876FBA3E-27D1-42BB-815B-B2757CBEEAFD}" srcOrd="13" destOrd="0" presId="urn:microsoft.com/office/officeart/2005/8/layout/cycle8"/>
    <dgm:cxn modelId="{C65F44A0-9F57-4A4E-B008-5B771527DC39}" type="presParOf" srcId="{77EF49ED-B1ED-4AE8-B0B7-9BB2AE3F9F38}" destId="{9A9D42CE-99D8-42A7-9207-22FC9E04ED68}" srcOrd="14" destOrd="0" presId="urn:microsoft.com/office/officeart/2005/8/layout/cycle8"/>
    <dgm:cxn modelId="{41CD9183-CA8F-4258-8F83-029BCFB3562F}" type="presParOf" srcId="{77EF49ED-B1ED-4AE8-B0B7-9BB2AE3F9F38}" destId="{758D3251-745C-4921-BB8E-CCEFCA29E790}" srcOrd="15" destOrd="0" presId="urn:microsoft.com/office/officeart/2005/8/layout/cycle8"/>
    <dgm:cxn modelId="{F40BFA0C-905B-4A41-AA7A-0E43942FBBCF}" type="presParOf" srcId="{77EF49ED-B1ED-4AE8-B0B7-9BB2AE3F9F38}" destId="{BD220B90-246F-4FD6-978D-E748D16D98CA}" srcOrd="16" destOrd="0" presId="urn:microsoft.com/office/officeart/2005/8/layout/cycle8"/>
    <dgm:cxn modelId="{65B81212-3640-497E-802B-1C3C19936467}" type="presParOf" srcId="{77EF49ED-B1ED-4AE8-B0B7-9BB2AE3F9F38}" destId="{B5330A99-9C64-479F-83AE-C64C3AD2A4E0}" srcOrd="17" destOrd="0" presId="urn:microsoft.com/office/officeart/2005/8/layout/cycle8"/>
    <dgm:cxn modelId="{4ABA1671-F7FD-48DF-8BED-8F382E100DA2}" type="presParOf" srcId="{77EF49ED-B1ED-4AE8-B0B7-9BB2AE3F9F38}" destId="{1E896EFD-3BD2-46FF-80F3-D68CD270384D}" srcOrd="18" destOrd="0" presId="urn:microsoft.com/office/officeart/2005/8/layout/cycle8"/>
    <dgm:cxn modelId="{60C71541-3748-4FB3-AB4D-FF5447D470DA}" type="presParOf" srcId="{77EF49ED-B1ED-4AE8-B0B7-9BB2AE3F9F38}" destId="{65E05EA9-727E-41B6-B33D-EBD7665BF35B}" srcOrd="19" destOrd="0" presId="urn:microsoft.com/office/officeart/2005/8/layout/cycle8"/>
    <dgm:cxn modelId="{7CAFA12E-63A8-4269-95DC-C82187BEDC1A}" type="presParOf" srcId="{77EF49ED-B1ED-4AE8-B0B7-9BB2AE3F9F38}" destId="{30416AEA-9830-4B10-8B8E-4B32FDB1275C}" srcOrd="20" destOrd="0" presId="urn:microsoft.com/office/officeart/2005/8/layout/cycle8"/>
    <dgm:cxn modelId="{19C6D0F5-3153-42F8-B281-6EBD697591C1}" type="presParOf" srcId="{77EF49ED-B1ED-4AE8-B0B7-9BB2AE3F9F38}" destId="{00F3854C-4798-43C6-BEC3-B1E8B68794B0}" srcOrd="21" destOrd="0" presId="urn:microsoft.com/office/officeart/2005/8/layout/cycle8"/>
    <dgm:cxn modelId="{4DC5B054-3C6C-4C51-A3CE-CF0CA611EFFA}" type="presParOf" srcId="{77EF49ED-B1ED-4AE8-B0B7-9BB2AE3F9F38}" destId="{B05F98B5-CEB0-4DBE-BB6C-7679E41F82BE}" srcOrd="22" destOrd="0" presId="urn:microsoft.com/office/officeart/2005/8/layout/cycle8"/>
    <dgm:cxn modelId="{7D347B75-B08A-4A99-9F09-E511CA7CC25D}" type="presParOf" srcId="{77EF49ED-B1ED-4AE8-B0B7-9BB2AE3F9F38}" destId="{88474C5D-1365-4A3E-8DD6-4657EB997523}" srcOrd="23" destOrd="0" presId="urn:microsoft.com/office/officeart/2005/8/layout/cycle8"/>
    <dgm:cxn modelId="{1CD016D2-EB32-4E34-BEEB-50FB1A12B5DA}" type="presParOf" srcId="{77EF49ED-B1ED-4AE8-B0B7-9BB2AE3F9F38}" destId="{892CF988-BE9F-434C-99DC-F609795B1FAD}" srcOrd="24" destOrd="0" presId="urn:microsoft.com/office/officeart/2005/8/layout/cycle8"/>
    <dgm:cxn modelId="{C862FE66-BC07-42FA-B6BA-8E77FA10AEFD}" type="presParOf" srcId="{77EF49ED-B1ED-4AE8-B0B7-9BB2AE3F9F38}" destId="{0C8CD779-0AE0-4015-8E20-FA00FB275FB0}" srcOrd="25" destOrd="0" presId="urn:microsoft.com/office/officeart/2005/8/layout/cycle8"/>
    <dgm:cxn modelId="{E839E384-762D-462A-ABF0-559F93EECDC4}" type="presParOf" srcId="{77EF49ED-B1ED-4AE8-B0B7-9BB2AE3F9F38}" destId="{2A4A51A0-D1EE-4034-83CA-ADEAED479F2F}" srcOrd="26" destOrd="0" presId="urn:microsoft.com/office/officeart/2005/8/layout/cycle8"/>
    <dgm:cxn modelId="{A2C9EABC-D1B9-416C-88B1-22DB88F03700}" type="presParOf" srcId="{77EF49ED-B1ED-4AE8-B0B7-9BB2AE3F9F38}" destId="{76F0DCB7-82A4-43A6-99F2-FC28E117418E}" srcOrd="27" destOrd="0" presId="urn:microsoft.com/office/officeart/2005/8/layout/cycle8"/>
    <dgm:cxn modelId="{D482E0C8-C0D2-4013-84F6-ACF542DDE197}" type="presParOf" srcId="{77EF49ED-B1ED-4AE8-B0B7-9BB2AE3F9F38}" destId="{98E89D13-58B0-46F3-B196-7E42BE7BF007}" srcOrd="28" destOrd="0" presId="urn:microsoft.com/office/officeart/2005/8/layout/cycle8"/>
    <dgm:cxn modelId="{201B6E71-9C27-44EA-8553-D26A183877BA}" type="presParOf" srcId="{77EF49ED-B1ED-4AE8-B0B7-9BB2AE3F9F38}" destId="{07D5161F-B76A-4148-AB35-13154B2E1AEF}" srcOrd="29" destOrd="0" presId="urn:microsoft.com/office/officeart/2005/8/layout/cycle8"/>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EB5F1-670E-4EE9-AE96-0CE7E2AA089B}">
      <dsp:nvSpPr>
        <dsp:cNvPr id="0" name=""/>
        <dsp:cNvSpPr/>
      </dsp:nvSpPr>
      <dsp:spPr>
        <a:xfrm>
          <a:off x="751336" y="254747"/>
          <a:ext cx="3654038" cy="3654038"/>
        </a:xfrm>
        <a:prstGeom prst="pie">
          <a:avLst>
            <a:gd name="adj1" fmla="val 16200000"/>
            <a:gd name="adj2" fmla="val 1980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buNone/>
          </a:pPr>
          <a:r>
            <a:rPr lang="en-GB" sz="1300" b="1" kern="1200" dirty="0"/>
            <a:t>1. Choosing the topic</a:t>
          </a:r>
        </a:p>
      </dsp:txBody>
      <dsp:txXfrm>
        <a:off x="2665356" y="721507"/>
        <a:ext cx="957010" cy="739507"/>
      </dsp:txXfrm>
    </dsp:sp>
    <dsp:sp modelId="{A7CF69D3-3C11-4C61-B4C9-882E8D1F9905}">
      <dsp:nvSpPr>
        <dsp:cNvPr id="0" name=""/>
        <dsp:cNvSpPr/>
      </dsp:nvSpPr>
      <dsp:spPr>
        <a:xfrm>
          <a:off x="740793" y="324851"/>
          <a:ext cx="3654038" cy="3654038"/>
        </a:xfrm>
        <a:prstGeom prst="pie">
          <a:avLst>
            <a:gd name="adj1" fmla="val 19800000"/>
            <a:gd name="adj2" fmla="val 180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81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a:t>2. Reading &amp; researching, </a:t>
          </a:r>
        </a:p>
      </dsp:txBody>
      <dsp:txXfrm>
        <a:off x="3220320" y="1803867"/>
        <a:ext cx="1000510" cy="717757"/>
      </dsp:txXfrm>
    </dsp:sp>
    <dsp:sp modelId="{103DF4E8-FF9B-409C-A182-98F7FC28CF83}">
      <dsp:nvSpPr>
        <dsp:cNvPr id="0" name=""/>
        <dsp:cNvSpPr/>
      </dsp:nvSpPr>
      <dsp:spPr>
        <a:xfrm>
          <a:off x="716586" y="405259"/>
          <a:ext cx="3654038" cy="3654038"/>
        </a:xfrm>
        <a:prstGeom prst="pie">
          <a:avLst>
            <a:gd name="adj1" fmla="val 1800000"/>
            <a:gd name="adj2" fmla="val 540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a:t>3. Planning</a:t>
          </a:r>
        </a:p>
      </dsp:txBody>
      <dsp:txXfrm>
        <a:off x="2630606" y="2874780"/>
        <a:ext cx="957010" cy="739507"/>
      </dsp:txXfrm>
    </dsp:sp>
    <dsp:sp modelId="{58B7BA3B-2A93-4BF0-B3B8-DF3E2D170770}">
      <dsp:nvSpPr>
        <dsp:cNvPr id="0" name=""/>
        <dsp:cNvSpPr/>
      </dsp:nvSpPr>
      <dsp:spPr>
        <a:xfrm>
          <a:off x="664335" y="405259"/>
          <a:ext cx="3654038" cy="3654038"/>
        </a:xfrm>
        <a:prstGeom prst="pie">
          <a:avLst>
            <a:gd name="adj1" fmla="val 5400000"/>
            <a:gd name="adj2" fmla="val 900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a:t>4. Crafting &amp; drafting</a:t>
          </a:r>
        </a:p>
      </dsp:txBody>
      <dsp:txXfrm>
        <a:off x="1447343" y="2874780"/>
        <a:ext cx="957010" cy="739507"/>
      </dsp:txXfrm>
    </dsp:sp>
    <dsp:sp modelId="{C3407AC1-8D3B-4049-9EEC-D80557B88F8F}">
      <dsp:nvSpPr>
        <dsp:cNvPr id="0" name=""/>
        <dsp:cNvSpPr/>
      </dsp:nvSpPr>
      <dsp:spPr>
        <a:xfrm>
          <a:off x="620835" y="330003"/>
          <a:ext cx="3654038" cy="3654038"/>
        </a:xfrm>
        <a:prstGeom prst="pie">
          <a:avLst>
            <a:gd name="adj1" fmla="val 9000000"/>
            <a:gd name="adj2" fmla="val 1260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a:t>5. Resting</a:t>
          </a:r>
        </a:p>
      </dsp:txBody>
      <dsp:txXfrm>
        <a:off x="794837" y="1809019"/>
        <a:ext cx="1000510" cy="717757"/>
      </dsp:txXfrm>
    </dsp:sp>
    <dsp:sp modelId="{3EF1C4E4-2C3B-4B5F-B9D9-A888BF6644C7}">
      <dsp:nvSpPr>
        <dsp:cNvPr id="0" name=""/>
        <dsp:cNvSpPr/>
      </dsp:nvSpPr>
      <dsp:spPr>
        <a:xfrm>
          <a:off x="664335" y="254747"/>
          <a:ext cx="3654038" cy="3654038"/>
        </a:xfrm>
        <a:prstGeom prst="pie">
          <a:avLst>
            <a:gd name="adj1" fmla="val 12600000"/>
            <a:gd name="adj2" fmla="val 1620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a:t>6. Proofreading &amp; Editing</a:t>
          </a:r>
        </a:p>
      </dsp:txBody>
      <dsp:txXfrm>
        <a:off x="1447343" y="721507"/>
        <a:ext cx="957010" cy="739507"/>
      </dsp:txXfrm>
    </dsp:sp>
    <dsp:sp modelId="{AED25337-BBE7-4393-BEBB-8DB68070344F}">
      <dsp:nvSpPr>
        <dsp:cNvPr id="0" name=""/>
        <dsp:cNvSpPr/>
      </dsp:nvSpPr>
      <dsp:spPr>
        <a:xfrm>
          <a:off x="525000" y="28545"/>
          <a:ext cx="4106443" cy="4106443"/>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BA2996-446C-4343-B4AA-8D7162F77A5D}">
      <dsp:nvSpPr>
        <dsp:cNvPr id="0" name=""/>
        <dsp:cNvSpPr/>
      </dsp:nvSpPr>
      <dsp:spPr>
        <a:xfrm>
          <a:off x="514458" y="98649"/>
          <a:ext cx="4106443" cy="4106443"/>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4479F5-CB6C-4EF6-9AC9-964E598DF7CE}">
      <dsp:nvSpPr>
        <dsp:cNvPr id="0" name=""/>
        <dsp:cNvSpPr/>
      </dsp:nvSpPr>
      <dsp:spPr>
        <a:xfrm>
          <a:off x="490250" y="179057"/>
          <a:ext cx="4106443" cy="4106443"/>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9C6D2E-0DBF-4C61-85DD-0958857EDDFA}">
      <dsp:nvSpPr>
        <dsp:cNvPr id="0" name=""/>
        <dsp:cNvSpPr/>
      </dsp:nvSpPr>
      <dsp:spPr>
        <a:xfrm>
          <a:off x="438266" y="179057"/>
          <a:ext cx="4106443" cy="4106443"/>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1A25C9-EB74-464C-99FC-589B74EB5E35}">
      <dsp:nvSpPr>
        <dsp:cNvPr id="0" name=""/>
        <dsp:cNvSpPr/>
      </dsp:nvSpPr>
      <dsp:spPr>
        <a:xfrm>
          <a:off x="394766" y="103801"/>
          <a:ext cx="4106443" cy="4106443"/>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61782B-D392-4B6C-BF6A-FC1C244DB79C}">
      <dsp:nvSpPr>
        <dsp:cNvPr id="0" name=""/>
        <dsp:cNvSpPr/>
      </dsp:nvSpPr>
      <dsp:spPr>
        <a:xfrm>
          <a:off x="438266" y="28545"/>
          <a:ext cx="4106443" cy="4106443"/>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2B9B2-3A25-4C72-9C98-B860F61F3088}">
      <dsp:nvSpPr>
        <dsp:cNvPr id="0" name=""/>
        <dsp:cNvSpPr/>
      </dsp:nvSpPr>
      <dsp:spPr>
        <a:xfrm>
          <a:off x="751336" y="254747"/>
          <a:ext cx="3654038" cy="3654038"/>
        </a:xfrm>
        <a:prstGeom prst="pie">
          <a:avLst>
            <a:gd name="adj1" fmla="val 16200000"/>
            <a:gd name="adj2" fmla="val 1980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a:t>8. Submitting</a:t>
          </a:r>
        </a:p>
      </dsp:txBody>
      <dsp:txXfrm>
        <a:off x="2665356" y="721507"/>
        <a:ext cx="957010" cy="739507"/>
      </dsp:txXfrm>
    </dsp:sp>
    <dsp:sp modelId="{9429D6AC-73B7-46F2-8574-96BEF312BA00}">
      <dsp:nvSpPr>
        <dsp:cNvPr id="0" name=""/>
        <dsp:cNvSpPr/>
      </dsp:nvSpPr>
      <dsp:spPr>
        <a:xfrm>
          <a:off x="794837" y="330003"/>
          <a:ext cx="3654038" cy="3654038"/>
        </a:xfrm>
        <a:prstGeom prst="pie">
          <a:avLst>
            <a:gd name="adj1" fmla="val 19800000"/>
            <a:gd name="adj2" fmla="val 1800000"/>
          </a:avLst>
        </a:prstGeom>
        <a:gradFill flip="none" rotWithShape="1">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a:t>9.Waiting!</a:t>
          </a:r>
        </a:p>
      </dsp:txBody>
      <dsp:txXfrm>
        <a:off x="3274363" y="1809019"/>
        <a:ext cx="1000510" cy="717757"/>
      </dsp:txXfrm>
    </dsp:sp>
    <dsp:sp modelId="{392B8B54-6651-41A2-BE58-7409EE2C3987}">
      <dsp:nvSpPr>
        <dsp:cNvPr id="0" name=""/>
        <dsp:cNvSpPr/>
      </dsp:nvSpPr>
      <dsp:spPr>
        <a:xfrm>
          <a:off x="740776" y="377379"/>
          <a:ext cx="3654038" cy="3654038"/>
        </a:xfrm>
        <a:prstGeom prst="pie">
          <a:avLst>
            <a:gd name="adj1" fmla="val 1800000"/>
            <a:gd name="adj2" fmla="val 540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a:t>10. Receive feedback</a:t>
          </a:r>
        </a:p>
      </dsp:txBody>
      <dsp:txXfrm>
        <a:off x="2654796" y="2846900"/>
        <a:ext cx="957010" cy="739507"/>
      </dsp:txXfrm>
    </dsp:sp>
    <dsp:sp modelId="{FC9DAE24-C29B-401E-BC44-7E70CADA6AC6}">
      <dsp:nvSpPr>
        <dsp:cNvPr id="0" name=""/>
        <dsp:cNvSpPr/>
      </dsp:nvSpPr>
      <dsp:spPr>
        <a:xfrm>
          <a:off x="664335" y="405259"/>
          <a:ext cx="3654038" cy="3654038"/>
        </a:xfrm>
        <a:prstGeom prst="pie">
          <a:avLst>
            <a:gd name="adj1" fmla="val 5400000"/>
            <a:gd name="adj2" fmla="val 900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a:t>11. Reflect on feedback</a:t>
          </a:r>
        </a:p>
      </dsp:txBody>
      <dsp:txXfrm>
        <a:off x="1447343" y="2874780"/>
        <a:ext cx="957010" cy="739507"/>
      </dsp:txXfrm>
    </dsp:sp>
    <dsp:sp modelId="{BD220B90-246F-4FD6-978D-E748D16D98CA}">
      <dsp:nvSpPr>
        <dsp:cNvPr id="0" name=""/>
        <dsp:cNvSpPr/>
      </dsp:nvSpPr>
      <dsp:spPr>
        <a:xfrm>
          <a:off x="620835" y="330003"/>
          <a:ext cx="3654038" cy="3654038"/>
        </a:xfrm>
        <a:prstGeom prst="pie">
          <a:avLst>
            <a:gd name="adj1" fmla="val 9000000"/>
            <a:gd name="adj2" fmla="val 1260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a:t>12. Feed forward to next assignment</a:t>
          </a:r>
        </a:p>
      </dsp:txBody>
      <dsp:txXfrm>
        <a:off x="794837" y="1809019"/>
        <a:ext cx="1000510" cy="717757"/>
      </dsp:txXfrm>
    </dsp:sp>
    <dsp:sp modelId="{30416AEA-9830-4B10-8B8E-4B32FDB1275C}">
      <dsp:nvSpPr>
        <dsp:cNvPr id="0" name=""/>
        <dsp:cNvSpPr/>
      </dsp:nvSpPr>
      <dsp:spPr>
        <a:xfrm>
          <a:off x="664335" y="254747"/>
          <a:ext cx="3654038" cy="3654038"/>
        </a:xfrm>
        <a:prstGeom prst="pie">
          <a:avLst>
            <a:gd name="adj1" fmla="val 12600000"/>
            <a:gd name="adj2" fmla="val 1620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a:t>7. Printing (if required)</a:t>
          </a:r>
        </a:p>
      </dsp:txBody>
      <dsp:txXfrm>
        <a:off x="1447343" y="721507"/>
        <a:ext cx="957010" cy="739507"/>
      </dsp:txXfrm>
    </dsp:sp>
    <dsp:sp modelId="{892CF988-BE9F-434C-99DC-F609795B1FAD}">
      <dsp:nvSpPr>
        <dsp:cNvPr id="0" name=""/>
        <dsp:cNvSpPr/>
      </dsp:nvSpPr>
      <dsp:spPr>
        <a:xfrm>
          <a:off x="525000" y="28545"/>
          <a:ext cx="4106443" cy="4106443"/>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CD779-0AE0-4015-8E20-FA00FB275FB0}">
      <dsp:nvSpPr>
        <dsp:cNvPr id="0" name=""/>
        <dsp:cNvSpPr/>
      </dsp:nvSpPr>
      <dsp:spPr>
        <a:xfrm>
          <a:off x="568501" y="103801"/>
          <a:ext cx="4106443" cy="4106443"/>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4A51A0-D1EE-4034-83CA-ADEAED479F2F}">
      <dsp:nvSpPr>
        <dsp:cNvPr id="0" name=""/>
        <dsp:cNvSpPr/>
      </dsp:nvSpPr>
      <dsp:spPr>
        <a:xfrm>
          <a:off x="514440" y="151176"/>
          <a:ext cx="4106443" cy="4106443"/>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F0DCB7-82A4-43A6-99F2-FC28E117418E}">
      <dsp:nvSpPr>
        <dsp:cNvPr id="0" name=""/>
        <dsp:cNvSpPr/>
      </dsp:nvSpPr>
      <dsp:spPr>
        <a:xfrm>
          <a:off x="438266" y="179057"/>
          <a:ext cx="4106443" cy="4106443"/>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E89D13-58B0-46F3-B196-7E42BE7BF007}">
      <dsp:nvSpPr>
        <dsp:cNvPr id="0" name=""/>
        <dsp:cNvSpPr/>
      </dsp:nvSpPr>
      <dsp:spPr>
        <a:xfrm>
          <a:off x="394766" y="103801"/>
          <a:ext cx="4106443" cy="4106443"/>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D5161F-B76A-4148-AB35-13154B2E1AEF}">
      <dsp:nvSpPr>
        <dsp:cNvPr id="0" name=""/>
        <dsp:cNvSpPr/>
      </dsp:nvSpPr>
      <dsp:spPr>
        <a:xfrm>
          <a:off x="438266" y="28545"/>
          <a:ext cx="4106443" cy="4106443"/>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C1E74-621A-4631-82E0-4F351FF3EF33}" type="datetimeFigureOut">
              <a:rPr lang="en-GB" smtClean="0"/>
              <a:t>15/11/2018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A10F6-9DDA-4628-9FAF-3DB4D7170D84}" type="slidenum">
              <a:rPr lang="en-GB" smtClean="0"/>
              <a:t>‹#›</a:t>
            </a:fld>
            <a:endParaRPr lang="en-GB"/>
          </a:p>
        </p:txBody>
      </p:sp>
    </p:spTree>
    <p:extLst>
      <p:ext uri="{BB962C8B-B14F-4D97-AF65-F5344CB8AC3E}">
        <p14:creationId xmlns:p14="http://schemas.microsoft.com/office/powerpoint/2010/main" val="179354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altLang="en-US" sz="1200" b="1" i="1" dirty="0" smtClean="0"/>
              <a:t>THREE conventions</a:t>
            </a:r>
            <a:r>
              <a:rPr lang="en-GB" altLang="en-US" sz="1200" b="1" i="1" baseline="0" dirty="0" smtClean="0"/>
              <a:t> of academic writing: PRESENTATION, STRUCTURE, CONTENT</a:t>
            </a:r>
            <a:endParaRPr lang="en-GB" altLang="en-US" sz="1200" b="1" i="1" dirty="0" smtClean="0"/>
          </a:p>
          <a:p>
            <a:pPr eaLnBrk="1" hangingPunct="1">
              <a:lnSpc>
                <a:spcPct val="80000"/>
              </a:lnSpc>
              <a:spcBef>
                <a:spcPct val="0"/>
              </a:spcBef>
            </a:pPr>
            <a:endParaRPr lang="en-GB" altLang="en-US" sz="1200" b="1" i="1" dirty="0" smtClean="0"/>
          </a:p>
          <a:p>
            <a:pPr eaLnBrk="1" hangingPunct="1">
              <a:lnSpc>
                <a:spcPct val="80000"/>
              </a:lnSpc>
              <a:spcBef>
                <a:spcPct val="0"/>
              </a:spcBef>
            </a:pPr>
            <a:r>
              <a:rPr lang="en-GB" altLang="en-US" sz="1200" b="1" i="1" dirty="0" smtClean="0"/>
              <a:t>What is meant by presentation? </a:t>
            </a:r>
          </a:p>
          <a:p>
            <a:pPr eaLnBrk="1" hangingPunct="1">
              <a:lnSpc>
                <a:spcPct val="80000"/>
              </a:lnSpc>
              <a:spcBef>
                <a:spcPct val="0"/>
              </a:spcBef>
              <a:buFontTx/>
              <a:buChar char="•"/>
            </a:pPr>
            <a:r>
              <a:rPr lang="en-GB" altLang="en-US" sz="1200" dirty="0" smtClean="0"/>
              <a:t>use of language in an appropriate ‘register’, that is, in ways that are appropriate to the more formal format expected at this level of study. </a:t>
            </a:r>
          </a:p>
          <a:p>
            <a:pPr eaLnBrk="1" hangingPunct="1">
              <a:lnSpc>
                <a:spcPct val="80000"/>
              </a:lnSpc>
              <a:spcBef>
                <a:spcPct val="0"/>
              </a:spcBef>
              <a:buFontTx/>
              <a:buChar char="•"/>
            </a:pPr>
            <a:r>
              <a:rPr lang="en-GB" altLang="en-US" sz="1200" dirty="0" smtClean="0"/>
              <a:t>use of paragraphing </a:t>
            </a:r>
          </a:p>
          <a:p>
            <a:pPr eaLnBrk="1" hangingPunct="1">
              <a:lnSpc>
                <a:spcPct val="80000"/>
              </a:lnSpc>
              <a:spcBef>
                <a:spcPct val="0"/>
              </a:spcBef>
              <a:buFontTx/>
              <a:buChar char="•"/>
            </a:pPr>
            <a:r>
              <a:rPr lang="en-GB" altLang="en-US" sz="1200" dirty="0" smtClean="0"/>
              <a:t>correct spelling, grammar, punctuation and syntax </a:t>
            </a:r>
          </a:p>
          <a:p>
            <a:pPr eaLnBrk="1" hangingPunct="1">
              <a:lnSpc>
                <a:spcPct val="80000"/>
              </a:lnSpc>
              <a:spcBef>
                <a:spcPct val="0"/>
              </a:spcBef>
              <a:buFontTx/>
              <a:buChar char="•"/>
            </a:pPr>
            <a:r>
              <a:rPr lang="en-GB" altLang="en-US" sz="1200" dirty="0" smtClean="0"/>
              <a:t>use of spacing to make the text more legible</a:t>
            </a:r>
          </a:p>
          <a:p>
            <a:pPr eaLnBrk="1" hangingPunct="1">
              <a:lnSpc>
                <a:spcPct val="80000"/>
              </a:lnSpc>
              <a:spcBef>
                <a:spcPct val="0"/>
              </a:spcBef>
              <a:buFontTx/>
              <a:buChar char="•"/>
            </a:pPr>
            <a:r>
              <a:rPr lang="en-GB" altLang="en-US" sz="1200" dirty="0" smtClean="0"/>
              <a:t>page numbering </a:t>
            </a:r>
          </a:p>
          <a:p>
            <a:pPr eaLnBrk="1" hangingPunct="1">
              <a:lnSpc>
                <a:spcPct val="80000"/>
              </a:lnSpc>
              <a:spcBef>
                <a:spcPct val="0"/>
              </a:spcBef>
              <a:buFontTx/>
              <a:buChar char="•"/>
            </a:pPr>
            <a:endParaRPr lang="en-GB" altLang="en-US" sz="1200" dirty="0" smtClean="0"/>
          </a:p>
          <a:p>
            <a:pPr eaLnBrk="1" hangingPunct="1">
              <a:lnSpc>
                <a:spcPct val="80000"/>
              </a:lnSpc>
              <a:spcBef>
                <a:spcPct val="0"/>
              </a:spcBef>
            </a:pPr>
            <a:r>
              <a:rPr lang="en-GB" altLang="en-US" sz="1200" b="1" dirty="0" smtClean="0"/>
              <a:t>What is meant by content?</a:t>
            </a:r>
          </a:p>
          <a:p>
            <a:pPr eaLnBrk="1" hangingPunct="1">
              <a:lnSpc>
                <a:spcPct val="80000"/>
              </a:lnSpc>
              <a:spcBef>
                <a:spcPct val="0"/>
              </a:spcBef>
              <a:buFontTx/>
              <a:buChar char="•"/>
            </a:pPr>
            <a:r>
              <a:rPr lang="en-GB" altLang="en-US" sz="1200" dirty="0" smtClean="0"/>
              <a:t>Is it relevant?</a:t>
            </a:r>
          </a:p>
          <a:p>
            <a:pPr eaLnBrk="1" hangingPunct="1">
              <a:lnSpc>
                <a:spcPct val="80000"/>
              </a:lnSpc>
              <a:spcBef>
                <a:spcPct val="0"/>
              </a:spcBef>
              <a:buFontTx/>
              <a:buChar char="•"/>
            </a:pPr>
            <a:r>
              <a:rPr lang="en-GB" altLang="en-US" sz="1200" dirty="0" smtClean="0"/>
              <a:t>Does it contain what it is expected to contain?</a:t>
            </a:r>
          </a:p>
          <a:p>
            <a:pPr eaLnBrk="1" hangingPunct="1">
              <a:lnSpc>
                <a:spcPct val="80000"/>
              </a:lnSpc>
              <a:spcBef>
                <a:spcPct val="0"/>
              </a:spcBef>
              <a:buFontTx/>
              <a:buChar char="•"/>
            </a:pPr>
            <a:r>
              <a:rPr lang="en-GB" altLang="en-US" sz="1200" dirty="0" smtClean="0"/>
              <a:t>Is there evidence and analysis? (more than just description)</a:t>
            </a:r>
          </a:p>
          <a:p>
            <a:pPr eaLnBrk="1" hangingPunct="1">
              <a:lnSpc>
                <a:spcPct val="80000"/>
              </a:lnSpc>
              <a:spcBef>
                <a:spcPct val="0"/>
              </a:spcBef>
              <a:buFontTx/>
              <a:buChar char="•"/>
            </a:pPr>
            <a:endParaRPr lang="en-GB" altLang="en-US" sz="1200" dirty="0" smtClean="0"/>
          </a:p>
          <a:p>
            <a:pPr eaLnBrk="1" hangingPunct="1">
              <a:lnSpc>
                <a:spcPct val="80000"/>
              </a:lnSpc>
              <a:spcBef>
                <a:spcPct val="0"/>
              </a:spcBef>
            </a:pPr>
            <a:r>
              <a:rPr lang="en-GB" altLang="en-US" sz="1200" b="1" dirty="0" smtClean="0"/>
              <a:t>What is meant by structure?</a:t>
            </a:r>
          </a:p>
          <a:p>
            <a:pPr eaLnBrk="1" hangingPunct="1">
              <a:lnSpc>
                <a:spcPct val="80000"/>
              </a:lnSpc>
              <a:spcBef>
                <a:spcPct val="0"/>
              </a:spcBef>
              <a:buFontTx/>
              <a:buChar char="•"/>
            </a:pPr>
            <a:r>
              <a:rPr lang="en-GB" altLang="en-US" sz="1200" dirty="0" smtClean="0"/>
              <a:t>Is it ordered logically?</a:t>
            </a:r>
          </a:p>
          <a:p>
            <a:pPr eaLnBrk="1" hangingPunct="1">
              <a:lnSpc>
                <a:spcPct val="80000"/>
              </a:lnSpc>
              <a:spcBef>
                <a:spcPct val="0"/>
              </a:spcBef>
              <a:buFontTx/>
              <a:buChar char="•"/>
            </a:pPr>
            <a:r>
              <a:rPr lang="en-GB" altLang="en-US" sz="1200" dirty="0" smtClean="0"/>
              <a:t>Does it flow?</a:t>
            </a:r>
          </a:p>
          <a:p>
            <a:endParaRPr lang="en-GB" dirty="0" smtClean="0"/>
          </a:p>
          <a:p>
            <a:r>
              <a:rPr lang="en-GB" dirty="0" smtClean="0"/>
              <a:t>This </a:t>
            </a:r>
            <a:r>
              <a:rPr lang="en-GB" dirty="0" err="1" smtClean="0"/>
              <a:t>powerpoint</a:t>
            </a:r>
            <a:r>
              <a:rPr lang="en-GB" dirty="0" smtClean="0"/>
              <a:t> will cover each of these three areas in turn. </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2</a:t>
            </a:fld>
            <a:endParaRPr lang="en-GB"/>
          </a:p>
        </p:txBody>
      </p:sp>
    </p:spTree>
    <p:extLst>
      <p:ext uri="{BB962C8B-B14F-4D97-AF65-F5344CB8AC3E}">
        <p14:creationId xmlns:p14="http://schemas.microsoft.com/office/powerpoint/2010/main" val="179381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0404FA0-04CF-483A-9F7E-B84843B1DAE8}" type="slidenum">
              <a:rPr lang="en-GB" altLang="en-US" smtClean="0">
                <a:latin typeface="Verdana" pitchFamily="34" charset="0"/>
              </a:rPr>
              <a:pPr eaLnBrk="1" hangingPunct="1">
                <a:spcBef>
                  <a:spcPct val="0"/>
                </a:spcBef>
              </a:pPr>
              <a:t>11</a:t>
            </a:fld>
            <a:endParaRPr lang="en-GB" altLang="en-US" smtClean="0">
              <a:latin typeface="Verdana"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Again, back to the ‘sweetie</a:t>
            </a:r>
            <a:r>
              <a:rPr lang="en-GB" altLang="en-US" baseline="0" dirty="0" smtClean="0"/>
              <a:t> wrapper’ structure, but this time showing how it relates to paragraph structure and TEA</a:t>
            </a:r>
          </a:p>
          <a:p>
            <a:r>
              <a:rPr lang="en-US" dirty="0" smtClean="0"/>
              <a:t>The blue text denotes the all-important</a:t>
            </a:r>
            <a:r>
              <a:rPr lang="en-US" baseline="0" dirty="0" smtClean="0"/>
              <a:t> critical analysis. You can see it answers the ‘so what?’ that was left in the marker’s mind in the previous example.</a:t>
            </a:r>
            <a:endParaRPr lang="en-US" dirty="0" smtClean="0"/>
          </a:p>
          <a:p>
            <a:endParaRPr lang="en-US" dirty="0" smtClean="0"/>
          </a:p>
          <a:p>
            <a:r>
              <a:rPr lang="en-US" dirty="0" smtClean="0"/>
              <a:t>Red = Topic</a:t>
            </a:r>
          </a:p>
          <a:p>
            <a:endParaRPr lang="en-US" dirty="0" smtClean="0"/>
          </a:p>
          <a:p>
            <a:r>
              <a:rPr lang="en-US" dirty="0" smtClean="0"/>
              <a:t>Green = Evidence</a:t>
            </a:r>
          </a:p>
          <a:p>
            <a:endParaRPr lang="en-US" dirty="0" smtClean="0"/>
          </a:p>
          <a:p>
            <a:r>
              <a:rPr lang="en-US" dirty="0" smtClean="0"/>
              <a:t>Blue  = Analysis</a:t>
            </a:r>
          </a:p>
          <a:p>
            <a:endParaRPr lang="en-US" dirty="0" smtClean="0"/>
          </a:p>
          <a:p>
            <a:r>
              <a:rPr lang="en-US" dirty="0" smtClean="0"/>
              <a:t>If you are unsure if your essay has enough balance between description, evidence and analysis, try separating it in this way</a:t>
            </a:r>
            <a:r>
              <a:rPr lang="en-US" baseline="0" dirty="0" smtClean="0"/>
              <a:t> - u</a:t>
            </a:r>
            <a:r>
              <a:rPr lang="en-US" dirty="0" smtClean="0"/>
              <a:t>se 3 different </a:t>
            </a:r>
            <a:r>
              <a:rPr lang="en-US" dirty="0" err="1" smtClean="0"/>
              <a:t>colours</a:t>
            </a:r>
            <a:r>
              <a:rPr lang="en-US" dirty="0" smtClean="0"/>
              <a:t> of highlighter and you’ll see easily if it is lacking in the all important evidence and analysis.</a:t>
            </a:r>
          </a:p>
          <a:p>
            <a:pPr eaLnBrk="1" hangingPunct="1">
              <a:spcBef>
                <a:spcPct val="0"/>
              </a:spcBef>
            </a:pPr>
            <a:endParaRPr lang="en-GB" altLang="en-US" baseline="0" dirty="0" smtClean="0"/>
          </a:p>
          <a:p>
            <a:pPr eaLnBrk="1" hangingPunct="1">
              <a:spcBef>
                <a:spcPct val="0"/>
              </a:spcBef>
            </a:pPr>
            <a:r>
              <a:rPr lang="en-GB" altLang="en-US" baseline="0" dirty="0" smtClean="0"/>
              <a:t>A good paragraph must introduce the topic of which that paragraph is about. It must then develop the topic and include evidence. Finally it must draw to a logical mini conclusion or critical judgement based on that evidence.</a:t>
            </a:r>
            <a:endParaRPr lang="en-GB" altLang="en-US" dirty="0" smtClean="0"/>
          </a:p>
        </p:txBody>
      </p:sp>
    </p:spTree>
    <p:extLst>
      <p:ext uri="{BB962C8B-B14F-4D97-AF65-F5344CB8AC3E}">
        <p14:creationId xmlns:p14="http://schemas.microsoft.com/office/powerpoint/2010/main" val="1096666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stages of producing an academic essay</a:t>
            </a:r>
          </a:p>
          <a:p>
            <a:endParaRPr lang="en-GB" baseline="0" dirty="0" smtClean="0"/>
          </a:p>
          <a:p>
            <a:pPr marL="228600" indent="-228600">
              <a:buAutoNum type="arabicParenR"/>
            </a:pPr>
            <a:r>
              <a:rPr lang="en-GB" baseline="0" dirty="0" smtClean="0"/>
              <a:t>Choose the topic, or, if you have been set a question, break it down to make sure you know exactly what it is asking you to do. </a:t>
            </a:r>
          </a:p>
          <a:p>
            <a:pPr marL="228600" indent="-228600">
              <a:buAutoNum type="arabicParenR"/>
            </a:pPr>
            <a:r>
              <a:rPr lang="en-GB" baseline="0" dirty="0" smtClean="0"/>
              <a:t>Start on your reading, taking good notes, and jotting down the bibliographical details so that you can return to that text again if you need to. </a:t>
            </a:r>
          </a:p>
          <a:p>
            <a:pPr marL="228600" indent="-228600">
              <a:buAutoNum type="arabicParenR"/>
            </a:pPr>
            <a:r>
              <a:rPr lang="en-GB" baseline="0" dirty="0" smtClean="0"/>
              <a:t>Plan what will make it into your essay. What subtopics are you going to focus on in the main body in order to best answer the question? For typical undergraduate essays of 1500/2000 words you have to be pretty discerning about what you leave out as much as what you will include because you can’t write everything there is to know on that topic in that amount of words.</a:t>
            </a:r>
          </a:p>
          <a:p>
            <a:pPr marL="228600" indent="-228600">
              <a:buAutoNum type="arabicParenR"/>
            </a:pPr>
            <a:r>
              <a:rPr lang="en-GB" baseline="0" dirty="0" smtClean="0"/>
              <a:t>Craft your essay. Create it piecemeal if it makes it easier. (i.e. focus on one subtopic area at a time, then ‘join’ it together into an essay with a suitably fitting intro and conclusion.</a:t>
            </a:r>
          </a:p>
          <a:p>
            <a:pPr marL="228600" indent="-228600">
              <a:buAutoNum type="arabicParenR"/>
            </a:pPr>
            <a:r>
              <a:rPr lang="en-GB" baseline="0" dirty="0" smtClean="0"/>
              <a:t>Allow yourself time to ‘step away’ from the essay for a day or so. Come back to it with fresh eyes and you’ll see things you can change, edit and improve. </a:t>
            </a:r>
          </a:p>
          <a:p>
            <a:pPr marL="228600" indent="-228600">
              <a:buAutoNum type="arabicParenR"/>
            </a:pPr>
            <a:r>
              <a:rPr lang="en-GB" baseline="0" dirty="0" smtClean="0"/>
              <a:t>Proofread carefully. Use spell/grammar checkers, and ask someone to read your work back to aloud. This will help you pick out run-on sentences and if it generally ‘makes sense’.</a:t>
            </a:r>
          </a:p>
          <a:p>
            <a:pPr marL="228600" indent="-228600">
              <a:buAutoNum type="arabicParenR"/>
            </a:pPr>
            <a:r>
              <a:rPr lang="en-GB" baseline="0" dirty="0" smtClean="0"/>
              <a:t>…most essays are submitted electronically these days but for bigger pieces of work such as dissertations, you will probably be required to submit a hard copy too. </a:t>
            </a:r>
          </a:p>
          <a:p>
            <a:pPr marL="228600" indent="-228600">
              <a:buAutoNum type="arabicParenR"/>
            </a:pPr>
            <a:r>
              <a:rPr lang="en-GB" baseline="0" dirty="0" smtClean="0"/>
              <a:t>Get it in on time! Marks lost for lateness are such a waste.</a:t>
            </a:r>
          </a:p>
          <a:p>
            <a:pPr marL="228600" indent="-228600">
              <a:buAutoNum type="arabicParenR"/>
            </a:pPr>
            <a:r>
              <a:rPr lang="en-GB" baseline="0" dirty="0" smtClean="0"/>
              <a:t>Can seem like forever but usually you’ll have other assignments in the pipeline to focus on. </a:t>
            </a:r>
          </a:p>
          <a:p>
            <a:pPr marL="228600" indent="-228600">
              <a:buAutoNum type="arabicParenR"/>
            </a:pPr>
            <a:r>
              <a:rPr lang="en-GB" baseline="0" dirty="0" smtClean="0"/>
              <a:t>Read the feedback carefully – don’t just fixate on the grade</a:t>
            </a:r>
          </a:p>
          <a:p>
            <a:pPr marL="228600" indent="-228600">
              <a:buAutoNum type="arabicParenR"/>
            </a:pPr>
            <a:r>
              <a:rPr lang="en-GB" baseline="0" dirty="0" smtClean="0"/>
              <a:t>Reflect on what you did well and what you need to work on.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smtClean="0"/>
              <a:t>Make an action plan of how you will address these things before your next essay. </a:t>
            </a:r>
            <a:endParaRPr lang="en-GB"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E2FA10F6-9DDA-4628-9FAF-3DB4D7170D84}" type="slidenum">
              <a:rPr lang="en-GB" smtClean="0"/>
              <a:t>12</a:t>
            </a:fld>
            <a:endParaRPr lang="en-GB"/>
          </a:p>
        </p:txBody>
      </p:sp>
    </p:spTree>
    <p:extLst>
      <p:ext uri="{BB962C8B-B14F-4D97-AF65-F5344CB8AC3E}">
        <p14:creationId xmlns:p14="http://schemas.microsoft.com/office/powerpoint/2010/main" val="65947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4637477-69F7-459B-85B2-4685F1EB4D4F}" type="slidenum">
              <a:rPr lang="en-GB" altLang="en-US" smtClean="0"/>
              <a:pPr/>
              <a:t>13</a:t>
            </a:fld>
            <a:endParaRPr lang="en-GB" altLang="en-US" smtClean="0"/>
          </a:p>
        </p:txBody>
      </p:sp>
    </p:spTree>
    <p:extLst>
      <p:ext uri="{BB962C8B-B14F-4D97-AF65-F5344CB8AC3E}">
        <p14:creationId xmlns:p14="http://schemas.microsoft.com/office/powerpoint/2010/main" val="1714315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questions – please </a:t>
            </a:r>
            <a:r>
              <a:rPr lang="en-GB" smtClean="0"/>
              <a:t>email</a:t>
            </a:r>
            <a:r>
              <a:rPr lang="en-GB" baseline="0" smtClean="0"/>
              <a:t> awhitehead@dundee.ac.uk </a:t>
            </a:r>
            <a:endParaRPr lang="en-GB"/>
          </a:p>
        </p:txBody>
      </p:sp>
      <p:sp>
        <p:nvSpPr>
          <p:cNvPr id="4" name="Slide Number Placeholder 3"/>
          <p:cNvSpPr>
            <a:spLocks noGrp="1"/>
          </p:cNvSpPr>
          <p:nvPr>
            <p:ph type="sldNum" sz="quarter" idx="10"/>
          </p:nvPr>
        </p:nvSpPr>
        <p:spPr/>
        <p:txBody>
          <a:bodyPr/>
          <a:lstStyle/>
          <a:p>
            <a:fld id="{E2FA10F6-9DDA-4628-9FAF-3DB4D7170D84}" type="slidenum">
              <a:rPr lang="en-GB" smtClean="0"/>
              <a:t>14</a:t>
            </a:fld>
            <a:endParaRPr lang="en-GB"/>
          </a:p>
        </p:txBody>
      </p:sp>
    </p:spTree>
    <p:extLst>
      <p:ext uri="{BB962C8B-B14F-4D97-AF65-F5344CB8AC3E}">
        <p14:creationId xmlns:p14="http://schemas.microsoft.com/office/powerpoint/2010/main" val="267400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next few slides show how errors in punctuation, spelling and grammar can not only create a bad impression, but also change the meaning of what you are trying to say.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smtClean="0"/>
              <a:t>The fundamental message in the next few slides is that presentation is MORE than surface features. In order to show your content in its best light, it is necessary to use correct spelling, grammar, etc. or your argument/discussion can easily become lost.  That’s why it is crucial to PROOF-READ and EDIT your work before submitting.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baseline="0" dirty="0" smtClean="0"/>
              <a:t>Significance of type-writer? </a:t>
            </a:r>
            <a:r>
              <a:rPr lang="en-US" sz="1200" b="0" i="0" kern="1200" dirty="0" smtClean="0">
                <a:solidFill>
                  <a:schemeClr val="tx1"/>
                </a:solidFill>
                <a:effectLst/>
                <a:latin typeface="+mn-lt"/>
                <a:ea typeface="+mn-ea"/>
                <a:cs typeface="+mn-cs"/>
              </a:rPr>
              <a:t>They challenge the user to see their errors on paper.</a:t>
            </a:r>
            <a:r>
              <a:rPr lang="en-US" sz="1200" b="0" i="0" kern="1200" baseline="0" dirty="0" smtClean="0">
                <a:solidFill>
                  <a:schemeClr val="tx1"/>
                </a:solidFill>
                <a:effectLst/>
                <a:latin typeface="+mn-lt"/>
                <a:ea typeface="+mn-ea"/>
                <a:cs typeface="+mn-cs"/>
              </a:rPr>
              <a:t> (N.B. we are not advocating typewriter use! Just for careful proof-reading step by step in the essay writing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Definitions: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Syntax</a:t>
            </a:r>
            <a:r>
              <a:rPr lang="en-US" altLang="en-US" baseline="0" dirty="0" smtClean="0"/>
              <a:t> - </a:t>
            </a:r>
            <a:r>
              <a:rPr lang="en-US" sz="1200" b="0" i="0" kern="1200" dirty="0" smtClean="0">
                <a:solidFill>
                  <a:schemeClr val="tx1"/>
                </a:solidFill>
                <a:effectLst/>
                <a:latin typeface="+mn-lt"/>
                <a:ea typeface="+mn-ea"/>
                <a:cs typeface="+mn-cs"/>
              </a:rPr>
              <a:t>the arrangement of words and phrases to create well-formed sentences.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i="0" kern="1200" dirty="0" smtClean="0">
                <a:solidFill>
                  <a:schemeClr val="tx1"/>
                </a:solidFill>
                <a:effectLst/>
                <a:latin typeface="+mn-lt"/>
                <a:ea typeface="+mn-ea"/>
                <a:cs typeface="+mn-cs"/>
              </a:rPr>
              <a:t>Register - </a:t>
            </a:r>
            <a:r>
              <a:rPr lang="en-US" sz="1200" b="0" i="0" kern="1200" dirty="0" smtClean="0">
                <a:solidFill>
                  <a:schemeClr val="tx1"/>
                </a:solidFill>
                <a:effectLst/>
                <a:latin typeface="+mn-lt"/>
                <a:ea typeface="+mn-ea"/>
                <a:cs typeface="+mn-cs"/>
              </a:rPr>
              <a:t>often refers to the degree of formality of language, but in a more general sense it means the language used by a group of people who share similar work or interests</a:t>
            </a:r>
            <a:r>
              <a:rPr lang="en-US" sz="1200" b="0" i="0" kern="1200" baseline="0" dirty="0" smtClean="0">
                <a:solidFill>
                  <a:schemeClr val="tx1"/>
                </a:solidFill>
                <a:effectLst/>
                <a:latin typeface="+mn-lt"/>
                <a:ea typeface="+mn-ea"/>
                <a:cs typeface="+mn-cs"/>
              </a:rPr>
              <a:t> (e.g. the technical language of a subject or discipline).</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3</a:t>
            </a:fld>
            <a:endParaRPr lang="en-GB"/>
          </a:p>
        </p:txBody>
      </p:sp>
    </p:spTree>
    <p:extLst>
      <p:ext uri="{BB962C8B-B14F-4D97-AF65-F5344CB8AC3E}">
        <p14:creationId xmlns:p14="http://schemas.microsoft.com/office/powerpoint/2010/main" val="67096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Would YOU</a:t>
            </a:r>
            <a:r>
              <a:rPr lang="en-US" altLang="en-US" baseline="0" dirty="0" smtClean="0"/>
              <a:t> pay money to have this person proof-read your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You don’t have to pay someone to do it.  You can learn to do it yourself.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Ideas for proof-reading: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Read your work aloud.  What your eye misses your ear might pick up on!, especially with regard to punctuation and sentence structure.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Use electronic spelling/grammar checkers but be aware of their limitations.  They are not infallible.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’Step away from the essay’ – let it ‘rest’ - go do something else then come back to it with fresh eyes.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Let someone else read 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Any more……..?</a:t>
            </a: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4</a:t>
            </a:fld>
            <a:endParaRPr lang="en-GB"/>
          </a:p>
        </p:txBody>
      </p:sp>
    </p:spTree>
    <p:extLst>
      <p:ext uri="{BB962C8B-B14F-4D97-AF65-F5344CB8AC3E}">
        <p14:creationId xmlns:p14="http://schemas.microsoft.com/office/powerpoint/2010/main" val="1626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a:t>
            </a:r>
            <a:r>
              <a:rPr lang="en-GB" baseline="0" dirty="0"/>
              <a:t> on to structure:</a:t>
            </a:r>
          </a:p>
          <a:p>
            <a:endParaRPr lang="en-GB" baseline="0" dirty="0"/>
          </a:p>
          <a:p>
            <a:r>
              <a:rPr lang="en-GB" dirty="0"/>
              <a:t>A very basic image, but captures the simplicity of how a</a:t>
            </a:r>
            <a:r>
              <a:rPr lang="en-GB" baseline="0" dirty="0"/>
              <a:t> piece of academic</a:t>
            </a:r>
            <a:r>
              <a:rPr lang="en-GB" dirty="0"/>
              <a:t> writing</a:t>
            </a:r>
            <a:r>
              <a:rPr lang="en-GB" baseline="0" dirty="0"/>
              <a:t> is structured.</a:t>
            </a:r>
            <a:endParaRPr lang="en-GB" dirty="0"/>
          </a:p>
          <a:p>
            <a:endParaRPr lang="en-GB" dirty="0"/>
          </a:p>
          <a:p>
            <a:r>
              <a:rPr lang="en-GB" dirty="0"/>
              <a:t>However, there is meaning behind these deceptively</a:t>
            </a:r>
            <a:r>
              <a:rPr lang="en-GB" baseline="0" dirty="0"/>
              <a:t> simple shapes.  </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5</a:t>
            </a:fld>
            <a:endParaRPr lang="en-GB"/>
          </a:p>
        </p:txBody>
      </p:sp>
    </p:spTree>
    <p:extLst>
      <p:ext uri="{BB962C8B-B14F-4D97-AF65-F5344CB8AC3E}">
        <p14:creationId xmlns:p14="http://schemas.microsoft.com/office/powerpoint/2010/main" val="72181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0B025B-BCED-46D3-A2CA-288CAF2881CC}" type="slidenum">
              <a:rPr lang="en-GB" altLang="en-US" smtClean="0">
                <a:latin typeface="Verdana" pitchFamily="34" charset="0"/>
              </a:rPr>
              <a:pPr eaLnBrk="1" hangingPunct="1">
                <a:spcBef>
                  <a:spcPct val="0"/>
                </a:spcBef>
              </a:pPr>
              <a:t>6</a:t>
            </a:fld>
            <a:endParaRPr lang="en-GB" altLang="en-US">
              <a:latin typeface="Verdana"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GB" altLang="en-US" sz="800" dirty="0"/>
              <a:t>Previous model in more depth. </a:t>
            </a:r>
          </a:p>
          <a:p>
            <a:pPr eaLnBrk="1" hangingPunct="1">
              <a:lnSpc>
                <a:spcPct val="80000"/>
              </a:lnSpc>
              <a:spcBef>
                <a:spcPct val="0"/>
              </a:spcBef>
            </a:pPr>
            <a:endParaRPr lang="en-GB" altLang="en-US" sz="800" dirty="0"/>
          </a:p>
          <a:p>
            <a:pPr eaLnBrk="1" hangingPunct="1">
              <a:lnSpc>
                <a:spcPct val="80000"/>
              </a:lnSpc>
              <a:spcBef>
                <a:spcPct val="0"/>
              </a:spcBef>
            </a:pPr>
            <a:r>
              <a:rPr lang="en-GB" altLang="en-US" sz="800" dirty="0"/>
              <a:t>This model can be applied to short essays</a:t>
            </a:r>
            <a:r>
              <a:rPr lang="en-GB" altLang="en-US" sz="800" baseline="0" dirty="0"/>
              <a:t> and longer essays.  It is the amount of sub-points, or depth of your analysis in your sub-points, that dictate the length of the essay. This basic structure holds true regardless of the length of the essay.</a:t>
            </a:r>
            <a:endParaRPr lang="en-GB" altLang="en-US" sz="800" dirty="0"/>
          </a:p>
          <a:p>
            <a:pPr eaLnBrk="1" hangingPunct="1">
              <a:lnSpc>
                <a:spcPct val="80000"/>
              </a:lnSpc>
              <a:spcBef>
                <a:spcPct val="0"/>
              </a:spcBef>
            </a:pPr>
            <a:endParaRPr lang="en-GB" altLang="en-US" sz="800" dirty="0"/>
          </a:p>
          <a:p>
            <a:pPr eaLnBrk="1" hangingPunct="1">
              <a:lnSpc>
                <a:spcPct val="80000"/>
              </a:lnSpc>
              <a:spcBef>
                <a:spcPct val="0"/>
              </a:spcBef>
            </a:pPr>
            <a:r>
              <a:rPr lang="en-GB" altLang="en-US" sz="800" b="1" dirty="0"/>
              <a:t>INTRODUCTION</a:t>
            </a:r>
          </a:p>
          <a:p>
            <a:pPr eaLnBrk="1" hangingPunct="1">
              <a:lnSpc>
                <a:spcPct val="80000"/>
              </a:lnSpc>
              <a:spcBef>
                <a:spcPct val="0"/>
              </a:spcBef>
              <a:buFontTx/>
              <a:buChar char="•"/>
            </a:pPr>
            <a:r>
              <a:rPr lang="en-GB" altLang="en-US" sz="800" dirty="0"/>
              <a:t>Should ‘set the scene’, i.e. show where the topic sits in a wider </a:t>
            </a:r>
            <a:r>
              <a:rPr lang="en-GB" altLang="en-US" sz="800" b="1" dirty="0"/>
              <a:t>context</a:t>
            </a:r>
            <a:r>
              <a:rPr lang="en-GB" altLang="en-US" sz="800" dirty="0"/>
              <a:t>.  </a:t>
            </a:r>
          </a:p>
          <a:p>
            <a:pPr eaLnBrk="1" hangingPunct="1">
              <a:lnSpc>
                <a:spcPct val="80000"/>
              </a:lnSpc>
              <a:spcBef>
                <a:spcPct val="0"/>
              </a:spcBef>
              <a:buFontTx/>
              <a:buChar char="•"/>
            </a:pPr>
            <a:r>
              <a:rPr lang="en-GB" altLang="en-US" sz="800" dirty="0"/>
              <a:t>Begin to narrow it down.  You can not write </a:t>
            </a:r>
            <a:r>
              <a:rPr lang="en-GB" altLang="en-US" sz="800" i="1" dirty="0"/>
              <a:t>everything</a:t>
            </a:r>
            <a:r>
              <a:rPr lang="en-GB" altLang="en-US" sz="800" dirty="0"/>
              <a:t> there is to know about the topic of the essay.</a:t>
            </a:r>
            <a:r>
              <a:rPr lang="en-GB" altLang="en-US" sz="800" baseline="0" dirty="0"/>
              <a:t> That is why you need to be discerning: </a:t>
            </a:r>
            <a:r>
              <a:rPr lang="en-GB" altLang="en-US" sz="800" dirty="0"/>
              <a:t>What are the specific areas that your essay will focus</a:t>
            </a:r>
            <a:r>
              <a:rPr lang="en-GB" altLang="en-US" sz="800" baseline="0" dirty="0"/>
              <a:t> on?</a:t>
            </a:r>
            <a:r>
              <a:rPr lang="en-GB" altLang="en-US" sz="800" dirty="0"/>
              <a:t>  State your intentions and tell your reader exactly where you are going.  Leave no surprises to the end. </a:t>
            </a:r>
          </a:p>
          <a:p>
            <a:pPr eaLnBrk="1" hangingPunct="1">
              <a:lnSpc>
                <a:spcPct val="80000"/>
              </a:lnSpc>
              <a:spcBef>
                <a:spcPct val="0"/>
              </a:spcBef>
              <a:buFontTx/>
              <a:buChar char="•"/>
            </a:pPr>
            <a:r>
              <a:rPr lang="en-GB" altLang="en-US" sz="800" dirty="0"/>
              <a:t>‘Signpost’ the discussion that will follow in your main body.</a:t>
            </a:r>
          </a:p>
          <a:p>
            <a:pPr eaLnBrk="1" hangingPunct="1">
              <a:lnSpc>
                <a:spcPct val="80000"/>
              </a:lnSpc>
              <a:spcBef>
                <a:spcPct val="0"/>
              </a:spcBef>
            </a:pPr>
            <a:r>
              <a:rPr lang="en-GB" altLang="en-US" sz="800" dirty="0"/>
              <a:t>In</a:t>
            </a:r>
            <a:r>
              <a:rPr lang="en-GB" altLang="en-US" sz="800" baseline="0" dirty="0"/>
              <a:t> light of this</a:t>
            </a:r>
            <a:r>
              <a:rPr lang="en-GB" altLang="en-US" sz="800" dirty="0"/>
              <a:t>, it is often a good idea to craft your introduction after the main body.  At least be prepared to revise it to make sure it fits with what you have written.</a:t>
            </a:r>
          </a:p>
          <a:p>
            <a:pPr eaLnBrk="1" hangingPunct="1">
              <a:lnSpc>
                <a:spcPct val="80000"/>
              </a:lnSpc>
              <a:spcBef>
                <a:spcPct val="0"/>
              </a:spcBef>
            </a:pPr>
            <a:endParaRPr lang="en-GB" altLang="en-US" sz="800" dirty="0"/>
          </a:p>
          <a:p>
            <a:pPr eaLnBrk="1" hangingPunct="1">
              <a:lnSpc>
                <a:spcPct val="80000"/>
              </a:lnSpc>
              <a:spcBef>
                <a:spcPct val="0"/>
              </a:spcBef>
            </a:pPr>
            <a:r>
              <a:rPr lang="en-GB" altLang="en-US" sz="800" b="1" dirty="0"/>
              <a:t>MAIN BODY</a:t>
            </a:r>
          </a:p>
          <a:p>
            <a:pPr eaLnBrk="1" hangingPunct="1">
              <a:lnSpc>
                <a:spcPct val="80000"/>
              </a:lnSpc>
              <a:spcBef>
                <a:spcPct val="0"/>
              </a:spcBef>
            </a:pPr>
            <a:r>
              <a:rPr lang="en-GB" altLang="en-US" sz="800" dirty="0"/>
              <a:t>Order your themes logically.  The structure of each of these themes (or sub points) follows the same structure albeit on a micro scale.  E.g. Each paragraph should have an introductory sentence, followed by a development of the theme or argument, followed by a mini conclusion.  MORE ON THIS LATER in the PowerPoint.</a:t>
            </a:r>
          </a:p>
          <a:p>
            <a:pPr eaLnBrk="1" hangingPunct="1">
              <a:lnSpc>
                <a:spcPct val="80000"/>
              </a:lnSpc>
              <a:spcBef>
                <a:spcPct val="0"/>
              </a:spcBef>
            </a:pPr>
            <a:endParaRPr lang="en-GB" altLang="en-US" sz="800" dirty="0"/>
          </a:p>
          <a:p>
            <a:pPr eaLnBrk="1" hangingPunct="1">
              <a:lnSpc>
                <a:spcPct val="80000"/>
              </a:lnSpc>
              <a:spcBef>
                <a:spcPct val="0"/>
              </a:spcBef>
            </a:pPr>
            <a:r>
              <a:rPr lang="en-GB" altLang="en-US" sz="800" b="1" dirty="0"/>
              <a:t>CONCLUSION</a:t>
            </a:r>
          </a:p>
          <a:p>
            <a:pPr eaLnBrk="1" hangingPunct="1">
              <a:lnSpc>
                <a:spcPct val="80000"/>
              </a:lnSpc>
              <a:spcBef>
                <a:spcPct val="0"/>
              </a:spcBef>
              <a:buFontTx/>
              <a:buChar char="•"/>
            </a:pPr>
            <a:r>
              <a:rPr lang="en-GB" altLang="en-US" sz="800" dirty="0"/>
              <a:t>Refer back to your intentions</a:t>
            </a:r>
          </a:p>
          <a:p>
            <a:pPr eaLnBrk="1" hangingPunct="1">
              <a:lnSpc>
                <a:spcPct val="80000"/>
              </a:lnSpc>
              <a:spcBef>
                <a:spcPct val="0"/>
              </a:spcBef>
              <a:buFontTx/>
              <a:buChar char="•"/>
            </a:pPr>
            <a:r>
              <a:rPr lang="en-GB" altLang="en-US" sz="800" dirty="0"/>
              <a:t>Sum up the mini conclusions from your sub-points.</a:t>
            </a:r>
          </a:p>
          <a:p>
            <a:pPr eaLnBrk="1" hangingPunct="1">
              <a:lnSpc>
                <a:spcPct val="80000"/>
              </a:lnSpc>
              <a:spcBef>
                <a:spcPct val="0"/>
              </a:spcBef>
              <a:buFontTx/>
              <a:buChar char="•"/>
            </a:pPr>
            <a:r>
              <a:rPr lang="en-GB" altLang="en-US" sz="800" dirty="0"/>
              <a:t>Draw it back out in to the wider context again.</a:t>
            </a:r>
          </a:p>
          <a:p>
            <a:pPr eaLnBrk="1" hangingPunct="1">
              <a:lnSpc>
                <a:spcPct val="80000"/>
              </a:lnSpc>
              <a:spcBef>
                <a:spcPct val="0"/>
              </a:spcBef>
            </a:pPr>
            <a:endParaRPr lang="en-GB" altLang="en-US" sz="800" dirty="0"/>
          </a:p>
          <a:p>
            <a:pPr eaLnBrk="1" hangingPunct="1">
              <a:lnSpc>
                <a:spcPct val="80000"/>
              </a:lnSpc>
              <a:spcBef>
                <a:spcPct val="0"/>
              </a:spcBef>
            </a:pPr>
            <a:r>
              <a:rPr lang="en-GB" altLang="en-US" sz="800" dirty="0"/>
              <a:t>A conclusion should </a:t>
            </a:r>
            <a:r>
              <a:rPr lang="en-GB" altLang="en-US" sz="800" b="1" dirty="0"/>
              <a:t>not</a:t>
            </a:r>
            <a:r>
              <a:rPr lang="en-GB" altLang="en-US" sz="800" dirty="0"/>
              <a:t> contain any new information, ideas</a:t>
            </a:r>
            <a:r>
              <a:rPr lang="en-GB" altLang="en-US" sz="800" baseline="0" dirty="0"/>
              <a:t> or </a:t>
            </a:r>
            <a:r>
              <a:rPr lang="en-GB" altLang="en-US" sz="800" dirty="0"/>
              <a:t>analysis.  E.g. Don’t put in quotes by authors that haven’t appeared elsewhere in the essay.  If you find yourself doing this, STOP and ask yourself if it’s worthy.  If it is, work it into the main body.  If it isn’t, leave it out.</a:t>
            </a:r>
          </a:p>
          <a:p>
            <a:pPr eaLnBrk="1" hangingPunct="1">
              <a:lnSpc>
                <a:spcPct val="80000"/>
              </a:lnSpc>
              <a:spcBef>
                <a:spcPct val="0"/>
              </a:spcBef>
            </a:pPr>
            <a:endParaRPr lang="en-GB" altLang="en-US" sz="800" dirty="0"/>
          </a:p>
          <a:p>
            <a:pPr eaLnBrk="1" hangingPunct="1">
              <a:lnSpc>
                <a:spcPct val="80000"/>
              </a:lnSpc>
              <a:spcBef>
                <a:spcPct val="0"/>
              </a:spcBef>
            </a:pPr>
            <a:r>
              <a:rPr lang="en-GB" altLang="en-US" sz="800" dirty="0"/>
              <a:t>A conclusion is </a:t>
            </a:r>
            <a:r>
              <a:rPr lang="en-GB" altLang="en-US" sz="800" b="1" dirty="0"/>
              <a:t>not </a:t>
            </a:r>
            <a:r>
              <a:rPr lang="en-GB" altLang="en-US" sz="800" dirty="0"/>
              <a:t>the place to carry out your analysis.  Many students write purely descriptive essays then bank up all their analysis to the last paragraph or two.  This is not how to do it.  Critical analysis and evaluation should be build in to each stage in the main body.</a:t>
            </a:r>
          </a:p>
          <a:p>
            <a:pPr eaLnBrk="1" hangingPunct="1">
              <a:lnSpc>
                <a:spcPct val="80000"/>
              </a:lnSpc>
              <a:spcBef>
                <a:spcPct val="0"/>
              </a:spcBef>
            </a:pPr>
            <a:endParaRPr lang="en-GB" altLang="en-US" sz="800" dirty="0"/>
          </a:p>
          <a:p>
            <a:pPr eaLnBrk="1" hangingPunct="1">
              <a:lnSpc>
                <a:spcPct val="80000"/>
              </a:lnSpc>
              <a:spcBef>
                <a:spcPct val="0"/>
              </a:spcBef>
            </a:pPr>
            <a:endParaRPr lang="en-GB" altLang="en-US" sz="800" dirty="0"/>
          </a:p>
          <a:p>
            <a:pPr eaLnBrk="1" hangingPunct="1">
              <a:lnSpc>
                <a:spcPct val="80000"/>
              </a:lnSpc>
              <a:spcBef>
                <a:spcPct val="0"/>
              </a:spcBef>
            </a:pPr>
            <a:r>
              <a:rPr lang="en-GB" altLang="en-US" sz="800" dirty="0"/>
              <a:t>Moving on to CONTENT…</a:t>
            </a:r>
          </a:p>
        </p:txBody>
      </p:sp>
    </p:spTree>
    <p:extLst>
      <p:ext uri="{BB962C8B-B14F-4D97-AF65-F5344CB8AC3E}">
        <p14:creationId xmlns:p14="http://schemas.microsoft.com/office/powerpoint/2010/main" val="338050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let’s focus in now on the main body. This is where the bulk of the content of the essay will lie. </a:t>
            </a:r>
          </a:p>
          <a:p>
            <a:endParaRPr lang="en-GB" baseline="0" dirty="0" smtClean="0"/>
          </a:p>
          <a:p>
            <a:r>
              <a:rPr lang="en-GB" baseline="0" dirty="0" smtClean="0"/>
              <a:t>T</a:t>
            </a:r>
            <a:r>
              <a:rPr lang="en-GB" dirty="0" smtClean="0"/>
              <a:t>hese</a:t>
            </a:r>
            <a:r>
              <a:rPr lang="en-GB" baseline="0" dirty="0" smtClean="0"/>
              <a:t> are typical comments that students often receive in their feedback. But what do these comments actually mean, and what can you do to prevent your essays receiving such comments?</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7</a:t>
            </a:fld>
            <a:endParaRPr lang="en-GB"/>
          </a:p>
        </p:txBody>
      </p:sp>
    </p:spTree>
    <p:extLst>
      <p:ext uri="{BB962C8B-B14F-4D97-AF65-F5344CB8AC3E}">
        <p14:creationId xmlns:p14="http://schemas.microsoft.com/office/powerpoint/2010/main" val="79300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CONTENT</a:t>
            </a:r>
          </a:p>
          <a:p>
            <a:endParaRPr lang="en-US" b="0" dirty="0" smtClean="0"/>
          </a:p>
          <a:p>
            <a:r>
              <a:rPr lang="en-US" b="0" dirty="0" smtClean="0"/>
              <a:t>What exactly is critical analysis?</a:t>
            </a:r>
          </a:p>
          <a:p>
            <a:endParaRPr lang="en-US" b="0" dirty="0" smtClean="0"/>
          </a:p>
          <a:p>
            <a:r>
              <a:rPr lang="en-US" b="0" dirty="0" smtClean="0"/>
              <a:t>Here</a:t>
            </a:r>
            <a:r>
              <a:rPr lang="en-US" b="0" baseline="0" dirty="0" smtClean="0"/>
              <a:t> is s</a:t>
            </a:r>
            <a:r>
              <a:rPr lang="en-US" b="0" dirty="0" smtClean="0"/>
              <a:t>ome theory behind it…</a:t>
            </a:r>
          </a:p>
          <a:p>
            <a:endParaRPr lang="en-US" b="0" dirty="0" smtClean="0"/>
          </a:p>
          <a:p>
            <a:r>
              <a:rPr lang="en-US" b="0" dirty="0" smtClean="0"/>
              <a:t>Benjamin Bloom was</a:t>
            </a:r>
            <a:r>
              <a:rPr lang="en-US" b="0" baseline="0" dirty="0" smtClean="0"/>
              <a:t> an </a:t>
            </a:r>
            <a:r>
              <a:rPr lang="en-US" b="0" dirty="0" smtClean="0"/>
              <a:t>American educational psychologist in 1950s/60s.</a:t>
            </a:r>
            <a:r>
              <a:rPr lang="en-US" b="0" baseline="0" dirty="0" smtClean="0"/>
              <a:t> </a:t>
            </a:r>
            <a:r>
              <a:rPr lang="en-US" b="0" dirty="0" smtClean="0"/>
              <a:t>One of his biggest contributions to the field</a:t>
            </a:r>
            <a:r>
              <a:rPr lang="en-US" b="0" baseline="0" dirty="0" smtClean="0"/>
              <a:t> </a:t>
            </a:r>
            <a:r>
              <a:rPr lang="en-US" b="0" dirty="0" smtClean="0"/>
              <a:t>was his classification of educational objectives, which has come to be known as </a:t>
            </a:r>
            <a:r>
              <a:rPr lang="en-US" b="0" baseline="0" dirty="0" smtClean="0"/>
              <a:t> ‘Bloom’s </a:t>
            </a:r>
            <a:r>
              <a:rPr lang="en-US" b="0" dirty="0" smtClean="0"/>
              <a:t>Taxonomy’</a:t>
            </a:r>
          </a:p>
          <a:p>
            <a:endParaRPr lang="en-US" b="0" dirty="0" smtClean="0"/>
          </a:p>
          <a:p>
            <a:r>
              <a:rPr lang="en-US" b="0" dirty="0" smtClean="0"/>
              <a:t>At school, and maybe to a lesser extent, college – we can get by comfortably by hovering in these lower level skills (knowledge, comprehension).  Having a sound knowledge of a subject, or remembering what your teacher told you about it or what you read about it (and ‘regurgitating’ it in essays or exams) isn’t enough in higher education.</a:t>
            </a:r>
          </a:p>
          <a:p>
            <a:endParaRPr lang="en-US" b="0" dirty="0" smtClean="0"/>
          </a:p>
          <a:p>
            <a:r>
              <a:rPr lang="en-US" b="0" dirty="0" smtClean="0"/>
              <a:t>University differs in the sense that your markers often take it for granted that you should already have a good working knowledge and comprehension of your topic or subject – therefore you don’t need to show this off in your essays. Very rarely will your markers be expecting to see you display only knowledge in your writing.  What they expect to see is how you </a:t>
            </a:r>
            <a:r>
              <a:rPr lang="en-US" b="0" dirty="0" err="1" smtClean="0"/>
              <a:t>analyse</a:t>
            </a:r>
            <a:r>
              <a:rPr lang="en-US" b="0" dirty="0" smtClean="0"/>
              <a:t> the concepts, theories or principles; how you evaluate them, and how you </a:t>
            </a:r>
            <a:r>
              <a:rPr lang="en-US" b="0" dirty="0" err="1" smtClean="0"/>
              <a:t>synthesise</a:t>
            </a:r>
            <a:r>
              <a:rPr lang="en-US" b="0" dirty="0" smtClean="0"/>
              <a:t> them to make informed judgements or action plans.  This is what markers mean by ‘critical analysis’, ‘depth’, etc.</a:t>
            </a:r>
          </a:p>
          <a:p>
            <a:endParaRPr lang="en-US" b="0" dirty="0" smtClean="0"/>
          </a:p>
          <a:p>
            <a:r>
              <a:rPr lang="en-US" b="0" dirty="0" smtClean="0"/>
              <a:t>The next few slides will look at techniques for helping you build in that all-important analysis.</a:t>
            </a:r>
          </a:p>
          <a:p>
            <a:endParaRPr lang="en-GB" b="0" dirty="0"/>
          </a:p>
        </p:txBody>
      </p:sp>
      <p:sp>
        <p:nvSpPr>
          <p:cNvPr id="4" name="Slide Number Placeholder 3"/>
          <p:cNvSpPr>
            <a:spLocks noGrp="1"/>
          </p:cNvSpPr>
          <p:nvPr>
            <p:ph type="sldNum" sz="quarter" idx="10"/>
          </p:nvPr>
        </p:nvSpPr>
        <p:spPr/>
        <p:txBody>
          <a:bodyPr/>
          <a:lstStyle/>
          <a:p>
            <a:fld id="{D3FFF897-5D74-4B92-B997-573B692E4EE9}" type="slidenum">
              <a:rPr lang="en-GB" smtClean="0"/>
              <a:t>8</a:t>
            </a:fld>
            <a:endParaRPr lang="en-GB"/>
          </a:p>
        </p:txBody>
      </p:sp>
    </p:spTree>
    <p:extLst>
      <p:ext uri="{BB962C8B-B14F-4D97-AF65-F5344CB8AC3E}">
        <p14:creationId xmlns:p14="http://schemas.microsoft.com/office/powerpoint/2010/main" val="215634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EA545BC-19CA-4069-B616-668210EA6034}" type="slidenum">
              <a:rPr lang="en-GB" altLang="en-US" smtClean="0">
                <a:latin typeface="Verdana" pitchFamily="34" charset="0"/>
              </a:rPr>
              <a:pPr eaLnBrk="1" hangingPunct="1">
                <a:spcBef>
                  <a:spcPct val="0"/>
                </a:spcBef>
              </a:pPr>
              <a:t>9</a:t>
            </a:fld>
            <a:endParaRPr lang="en-GB" altLang="en-US" smtClean="0">
              <a:latin typeface="Verdana"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It is important to build ANALYSIS (aka</a:t>
            </a:r>
            <a:r>
              <a:rPr lang="en-GB" altLang="en-US" baseline="0" dirty="0" smtClean="0"/>
              <a:t> ‘depth’, aka higher level Bloom’s Taxonomy), </a:t>
            </a:r>
            <a:r>
              <a:rPr lang="en-GB" altLang="en-US" dirty="0" smtClean="0"/>
              <a:t>into each main point in your essay.</a:t>
            </a:r>
            <a:r>
              <a:rPr lang="en-GB" altLang="en-US" baseline="0" dirty="0" smtClean="0"/>
              <a:t>  Ideally each paragraph should contain all of these elements.</a:t>
            </a:r>
          </a:p>
          <a:p>
            <a:pPr eaLnBrk="1" hangingPunct="1">
              <a:spcBef>
                <a:spcPct val="0"/>
              </a:spcBef>
            </a:pPr>
            <a:endParaRPr lang="en-GB" altLang="en-US" dirty="0" smtClean="0"/>
          </a:p>
          <a:p>
            <a:pPr eaLnBrk="1" hangingPunct="1">
              <a:spcBef>
                <a:spcPct val="0"/>
              </a:spcBef>
            </a:pPr>
            <a:r>
              <a:rPr lang="en-GB" altLang="en-US" dirty="0" smtClean="0"/>
              <a:t>So how do we do this?:</a:t>
            </a:r>
          </a:p>
          <a:p>
            <a:pPr eaLnBrk="1" hangingPunct="1">
              <a:spcBef>
                <a:spcPct val="0"/>
              </a:spcBef>
            </a:pPr>
            <a:endParaRPr lang="en-GB" altLang="en-US" dirty="0" smtClean="0"/>
          </a:p>
          <a:p>
            <a:pPr eaLnBrk="1" hangingPunct="1">
              <a:spcBef>
                <a:spcPct val="0"/>
              </a:spcBef>
            </a:pPr>
            <a:r>
              <a:rPr lang="en-GB" altLang="en-US" dirty="0" smtClean="0"/>
              <a:t>One simple but effective model:  ‘Cup</a:t>
            </a:r>
            <a:r>
              <a:rPr lang="en-GB" altLang="en-US" baseline="0" dirty="0" smtClean="0"/>
              <a:t> of TEA’</a:t>
            </a:r>
            <a:endParaRPr lang="en-GB" altLang="en-US" dirty="0" smtClean="0"/>
          </a:p>
          <a:p>
            <a:pPr eaLnBrk="1" hangingPunct="1">
              <a:spcBef>
                <a:spcPct val="0"/>
              </a:spcBef>
            </a:pPr>
            <a:endParaRPr lang="en-GB" altLang="en-US" dirty="0" smtClean="0"/>
          </a:p>
          <a:p>
            <a:pPr eaLnBrk="1" hangingPunct="1">
              <a:spcBef>
                <a:spcPct val="0"/>
              </a:spcBef>
            </a:pPr>
            <a:r>
              <a:rPr lang="en-GB" altLang="en-US" b="1" dirty="0" smtClean="0"/>
              <a:t>Topic – </a:t>
            </a:r>
            <a:r>
              <a:rPr lang="en-GB" altLang="en-US" dirty="0" smtClean="0"/>
              <a:t>introduce the topic of the paragraph.  What is this</a:t>
            </a:r>
            <a:r>
              <a:rPr lang="en-GB" altLang="en-US" baseline="0" dirty="0" smtClean="0"/>
              <a:t> paragraph about? </a:t>
            </a:r>
            <a:r>
              <a:rPr lang="en-GB" altLang="en-US" dirty="0" smtClean="0"/>
              <a:t>Generally, this will be descriptive.</a:t>
            </a:r>
          </a:p>
          <a:p>
            <a:pPr eaLnBrk="1" hangingPunct="1">
              <a:spcBef>
                <a:spcPct val="0"/>
              </a:spcBef>
            </a:pPr>
            <a:endParaRPr lang="en-GB" altLang="en-US" dirty="0" smtClean="0"/>
          </a:p>
          <a:p>
            <a:pPr eaLnBrk="1" hangingPunct="1">
              <a:spcBef>
                <a:spcPct val="0"/>
              </a:spcBef>
            </a:pPr>
            <a:r>
              <a:rPr lang="en-GB" altLang="en-US" b="1" dirty="0" smtClean="0"/>
              <a:t>Evidence – </a:t>
            </a:r>
            <a:r>
              <a:rPr lang="en-GB" altLang="en-US" dirty="0" smtClean="0"/>
              <a:t>show the evidence.  Quote /</a:t>
            </a:r>
            <a:r>
              <a:rPr lang="en-GB" altLang="en-US" baseline="0" dirty="0" smtClean="0"/>
              <a:t> </a:t>
            </a:r>
            <a:r>
              <a:rPr lang="en-GB" altLang="en-US" dirty="0" smtClean="0"/>
              <a:t>draw upon evidence from literature on the topic.  What</a:t>
            </a:r>
            <a:r>
              <a:rPr lang="en-GB" altLang="en-US" baseline="0" dirty="0" smtClean="0"/>
              <a:t> theory relates to the topic of this paragraph?</a:t>
            </a:r>
          </a:p>
          <a:p>
            <a:pPr eaLnBrk="1" hangingPunct="1">
              <a:spcBef>
                <a:spcPct val="0"/>
              </a:spcBef>
            </a:pPr>
            <a:endParaRPr lang="en-GB" altLang="en-US" dirty="0" smtClean="0"/>
          </a:p>
          <a:p>
            <a:pPr eaLnBrk="1" hangingPunct="1">
              <a:spcBef>
                <a:spcPct val="0"/>
              </a:spcBef>
            </a:pPr>
            <a:r>
              <a:rPr lang="en-GB" altLang="en-US" b="1" dirty="0" smtClean="0"/>
              <a:t>Analysis –</a:t>
            </a:r>
            <a:r>
              <a:rPr lang="en-GB" altLang="en-US" b="1" baseline="0" dirty="0" smtClean="0"/>
              <a:t> </a:t>
            </a:r>
            <a:r>
              <a:rPr lang="en-GB" altLang="en-US" b="0" baseline="0" dirty="0" smtClean="0"/>
              <a:t>What’s the relevance of what you are saying? Why is it important? What’s the relevance to </a:t>
            </a:r>
            <a:r>
              <a:rPr lang="en-GB" altLang="en-US" dirty="0" smtClean="0"/>
              <a:t>YOUR</a:t>
            </a:r>
            <a:r>
              <a:rPr lang="en-GB" altLang="en-US" baseline="0" dirty="0" smtClean="0"/>
              <a:t> essay task or the argument you are trying to build?</a:t>
            </a:r>
            <a:endParaRPr lang="en-GB" altLang="en-US" dirty="0" smtClean="0"/>
          </a:p>
          <a:p>
            <a:pPr eaLnBrk="1" hangingPunct="1">
              <a:spcBef>
                <a:spcPct val="0"/>
              </a:spcBef>
            </a:pPr>
            <a:endParaRPr lang="en-GB" altLang="en-US" dirty="0" smtClean="0"/>
          </a:p>
          <a:p>
            <a:pPr eaLnBrk="1" hangingPunct="1">
              <a:spcBef>
                <a:spcPct val="0"/>
              </a:spcBef>
            </a:pPr>
            <a:r>
              <a:rPr lang="en-GB" altLang="en-US" b="1" dirty="0" smtClean="0"/>
              <a:t>This</a:t>
            </a:r>
            <a:r>
              <a:rPr lang="en-GB" altLang="en-US" b="1" baseline="0" dirty="0" smtClean="0"/>
              <a:t> last part</a:t>
            </a:r>
            <a:r>
              <a:rPr lang="en-GB" altLang="en-US" b="1" dirty="0" smtClean="0"/>
              <a:t> (i.e. higher level </a:t>
            </a:r>
            <a:r>
              <a:rPr lang="en-GB" altLang="en-US" b="1" i="1" dirty="0" smtClean="0"/>
              <a:t>Bloom Taxonomy</a:t>
            </a:r>
            <a:r>
              <a:rPr lang="en-GB" altLang="en-US" b="1" dirty="0" smtClean="0"/>
              <a:t>!)</a:t>
            </a:r>
            <a:r>
              <a:rPr lang="en-GB" altLang="en-US" b="1" baseline="0" dirty="0" smtClean="0"/>
              <a:t> </a:t>
            </a:r>
            <a:r>
              <a:rPr lang="en-GB" altLang="en-US" b="1" dirty="0" smtClean="0"/>
              <a:t>is the part that a lot of students miss out, and is one of the main reasons for poor grades. </a:t>
            </a:r>
          </a:p>
          <a:p>
            <a:pPr eaLnBrk="1" hangingPunct="1">
              <a:spcBef>
                <a:spcPct val="0"/>
              </a:spcBef>
            </a:pPr>
            <a:r>
              <a:rPr lang="en-GB" altLang="en-US" b="1" dirty="0" smtClean="0"/>
              <a:t>NB. ‘Analysis’ in this sense can mean ‘critical analysis’, ‘critical evaluation’, ‘informed opinion’, ‘depth’, etc.</a:t>
            </a:r>
            <a:r>
              <a:rPr lang="en-GB" altLang="en-US" b="1" baseline="0" dirty="0" smtClean="0"/>
              <a:t> (i.e. all the things that marks scribble over essays that are too descriptive!)</a:t>
            </a:r>
            <a:endParaRPr lang="en-GB" altLang="en-US" b="1" dirty="0" smtClean="0"/>
          </a:p>
        </p:txBody>
      </p:sp>
    </p:spTree>
    <p:extLst>
      <p:ext uri="{BB962C8B-B14F-4D97-AF65-F5344CB8AC3E}">
        <p14:creationId xmlns:p14="http://schemas.microsoft.com/office/powerpoint/2010/main" val="342673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This is a sample paragraph taken from part of the main body</a:t>
            </a:r>
            <a:r>
              <a:rPr lang="en-GB" altLang="en-US" baseline="0" dirty="0" smtClean="0"/>
              <a:t> of an essay on the shortage of nursing staff within mental health and it’s impact on patient care. </a:t>
            </a:r>
            <a:r>
              <a:rPr lang="en-GB" altLang="en-US" dirty="0" smtClean="0"/>
              <a:t>What is missing from</a:t>
            </a:r>
            <a:r>
              <a:rPr lang="en-GB" altLang="en-US" baseline="0" dirty="0" smtClean="0"/>
              <a:t> </a:t>
            </a:r>
            <a:r>
              <a:rPr lang="en-GB" altLang="en-US" dirty="0" smtClean="0"/>
              <a:t>this</a:t>
            </a:r>
            <a:r>
              <a:rPr lang="en-GB" altLang="en-US" baseline="0" dirty="0" smtClean="0"/>
              <a:t> paragraph? </a:t>
            </a:r>
          </a:p>
          <a:p>
            <a:pPr eaLnBrk="1" hangingPunct="1">
              <a:spcBef>
                <a:spcPct val="0"/>
              </a:spcBef>
            </a:pPr>
            <a:endParaRPr lang="en-GB" altLang="en-US" dirty="0" smtClean="0"/>
          </a:p>
          <a:p>
            <a:pPr eaLnBrk="1" hangingPunct="1">
              <a:spcBef>
                <a:spcPct val="0"/>
              </a:spcBef>
            </a:pPr>
            <a:r>
              <a:rPr lang="en-GB" altLang="en-US" dirty="0" smtClean="0"/>
              <a:t>Answer: It’s missing the</a:t>
            </a:r>
            <a:r>
              <a:rPr lang="en-GB" altLang="en-US" baseline="0" dirty="0" smtClean="0"/>
              <a:t> ‘critical’ part</a:t>
            </a:r>
            <a:r>
              <a:rPr lang="en-GB" altLang="en-US" dirty="0" smtClean="0"/>
              <a:t>. The</a:t>
            </a:r>
            <a:r>
              <a:rPr lang="en-GB" altLang="en-US" baseline="0" dirty="0" smtClean="0"/>
              <a:t> A for Analysis if we are using the TEA model. </a:t>
            </a:r>
          </a:p>
          <a:p>
            <a:pPr eaLnBrk="1" hangingPunct="1">
              <a:spcBef>
                <a:spcPct val="0"/>
              </a:spcBef>
            </a:pPr>
            <a:r>
              <a:rPr lang="en-GB" altLang="en-US" dirty="0" smtClean="0"/>
              <a:t>The</a:t>
            </a:r>
            <a:r>
              <a:rPr lang="en-GB" altLang="en-US" baseline="0" dirty="0" smtClean="0"/>
              <a:t> student tells us what the literature says about the issue, but where is the critical analysis/mini conclusion? A paragraph likes this leaves your marker begging ‘So what? Why are you telling me this? What’s the significance to </a:t>
            </a:r>
            <a:r>
              <a:rPr lang="en-GB" altLang="en-US" i="1" baseline="0" dirty="0" smtClean="0"/>
              <a:t>your</a:t>
            </a:r>
            <a:r>
              <a:rPr lang="en-GB" altLang="en-US" baseline="0" dirty="0" smtClean="0"/>
              <a:t> argument?’</a:t>
            </a:r>
            <a:endParaRPr lang="en-GB" dirty="0" smtClean="0"/>
          </a:p>
          <a:p>
            <a:endParaRPr lang="en-GB" dirty="0"/>
          </a:p>
        </p:txBody>
      </p:sp>
      <p:sp>
        <p:nvSpPr>
          <p:cNvPr id="4" name="Slide Number Placeholder 3"/>
          <p:cNvSpPr>
            <a:spLocks noGrp="1"/>
          </p:cNvSpPr>
          <p:nvPr>
            <p:ph type="sldNum" sz="quarter" idx="10"/>
          </p:nvPr>
        </p:nvSpPr>
        <p:spPr/>
        <p:txBody>
          <a:bodyPr/>
          <a:lstStyle/>
          <a:p>
            <a:fld id="{E2FA10F6-9DDA-4628-9FAF-3DB4D7170D84}" type="slidenum">
              <a:rPr lang="en-GB" smtClean="0"/>
              <a:t>10</a:t>
            </a:fld>
            <a:endParaRPr lang="en-GB"/>
          </a:p>
        </p:txBody>
      </p:sp>
    </p:spTree>
    <p:extLst>
      <p:ext uri="{BB962C8B-B14F-4D97-AF65-F5344CB8AC3E}">
        <p14:creationId xmlns:p14="http://schemas.microsoft.com/office/powerpoint/2010/main" val="300880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E99647-D2E8-4704-9B53-8E85B16C486D}"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72604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E99647-D2E8-4704-9B53-8E85B16C486D}"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2943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E99647-D2E8-4704-9B53-8E85B16C486D}"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72440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752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7614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E99647-D2E8-4704-9B53-8E85B16C486D}"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215408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99647-D2E8-4704-9B53-8E85B16C486D}"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323742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E99647-D2E8-4704-9B53-8E85B16C486D}" type="datetimeFigureOut">
              <a:rPr lang="en-GB"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13684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E99647-D2E8-4704-9B53-8E85B16C486D}" type="datetimeFigureOut">
              <a:rPr lang="en-GB" smtClean="0"/>
              <a:t>15/11/2018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260202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E99647-D2E8-4704-9B53-8E85B16C486D}" type="datetimeFigureOut">
              <a:rPr lang="en-GB" smtClean="0"/>
              <a:t>15/11/2018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69985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9647-D2E8-4704-9B53-8E85B16C486D}" type="datetimeFigureOut">
              <a:rPr lang="en-GB" smtClean="0"/>
              <a:t>15/11/2018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84380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99647-D2E8-4704-9B53-8E85B16C486D}" type="datetimeFigureOut">
              <a:rPr lang="en-GB"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57216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99647-D2E8-4704-9B53-8E85B16C486D}" type="datetimeFigureOut">
              <a:rPr lang="en-GB"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336124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99647-D2E8-4704-9B53-8E85B16C486D}" type="datetimeFigureOut">
              <a:rPr lang="en-GB" smtClean="0"/>
              <a:t>15/11/2018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F4A4C-94F9-4EF1-93A5-0220BCBB354D}" type="slidenum">
              <a:rPr lang="en-GB" smtClean="0"/>
              <a:t>‹#›</a:t>
            </a:fld>
            <a:endParaRPr lang="en-GB"/>
          </a:p>
        </p:txBody>
      </p:sp>
    </p:spTree>
    <p:extLst>
      <p:ext uri="{BB962C8B-B14F-4D97-AF65-F5344CB8AC3E}">
        <p14:creationId xmlns:p14="http://schemas.microsoft.com/office/powerpoint/2010/main" val="257201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1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hyperlink" Target="http://www.staffs.ac.uk/ask/" TargetMode="External"/><Relationship Id="rId10" Type="http://schemas.openxmlformats.org/officeDocument/2006/relationships/diagramData" Target="../diagrams/data2.xml"/><Relationship Id="rId4" Type="http://schemas.openxmlformats.org/officeDocument/2006/relationships/hyperlink" Target="https://openclipart.org/detail/226363/bicycle" TargetMode="External"/><Relationship Id="rId9" Type="http://schemas.microsoft.com/office/2007/relationships/diagramDrawing" Target="../diagrams/drawing1.xml"/><Relationship Id="rId14"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normAutofit fontScale="92500" lnSpcReduction="10000"/>
          </a:bodyPr>
          <a:lstStyle/>
          <a:p>
            <a:r>
              <a:rPr lang="en-GB" dirty="0"/>
              <a:t/>
            </a:r>
            <a:br>
              <a:rPr lang="en-GB" dirty="0"/>
            </a:br>
            <a:r>
              <a:rPr lang="en-GB" dirty="0" smtClean="0"/>
              <a:t>Amanda Whitehead</a:t>
            </a:r>
          </a:p>
          <a:p>
            <a:r>
              <a:rPr lang="en-GB" dirty="0" smtClean="0"/>
              <a:t>Academic Skills Centre, University of Dundee</a:t>
            </a:r>
            <a:endParaRPr lang="en-GB" dirty="0"/>
          </a:p>
        </p:txBody>
      </p:sp>
      <p:sp>
        <p:nvSpPr>
          <p:cNvPr id="9" name="Title 8"/>
          <p:cNvSpPr>
            <a:spLocks noGrp="1"/>
          </p:cNvSpPr>
          <p:nvPr>
            <p:ph type="ctrTitle"/>
          </p:nvPr>
        </p:nvSpPr>
        <p:spPr/>
        <p:txBody>
          <a:bodyPr>
            <a:normAutofit fontScale="90000"/>
          </a:bodyPr>
          <a:lstStyle/>
          <a:p>
            <a:r>
              <a:rPr lang="en-GB" dirty="0" smtClean="0"/>
              <a:t>SWAP East – Access to Nursing 2018/19</a:t>
            </a:r>
            <a:br>
              <a:rPr lang="en-GB" dirty="0" smtClean="0"/>
            </a:br>
            <a:r>
              <a:rPr lang="en-GB" dirty="0" smtClean="0"/>
              <a:t>Study Skills: Preparing for University</a:t>
            </a:r>
            <a:br>
              <a:rPr lang="en-GB" dirty="0" smtClean="0"/>
            </a:br>
            <a:r>
              <a:rPr lang="en-GB" dirty="0" smtClean="0"/>
              <a:t/>
            </a:r>
            <a:br>
              <a:rPr lang="en-GB" dirty="0" smtClean="0"/>
            </a:br>
            <a:r>
              <a:rPr lang="en-GB" b="1" dirty="0" smtClean="0"/>
              <a:t>Quick Guide to Essay Writing</a:t>
            </a:r>
            <a:endParaRPr lang="en-GB" b="1" dirty="0"/>
          </a:p>
        </p:txBody>
      </p:sp>
      <p:sp>
        <p:nvSpPr>
          <p:cNvPr id="12" name="Text Placeholder 11"/>
          <p:cNvSpPr>
            <a:spLocks noGrp="1"/>
          </p:cNvSpPr>
          <p:nvPr>
            <p:ph type="body" sz="quarter" idx="16"/>
          </p:nvPr>
        </p:nvSpPr>
        <p:spPr/>
        <p:txBody>
          <a:bodyPr>
            <a:normAutofit/>
          </a:bodyPr>
          <a:lstStyle/>
          <a:p>
            <a:r>
              <a:rPr lang="en-GB" dirty="0" smtClean="0"/>
              <a:t>07/11/18</a:t>
            </a:r>
            <a:endParaRPr lang="en-GB" dirty="0"/>
          </a:p>
        </p:txBody>
      </p:sp>
      <p:pic>
        <p:nvPicPr>
          <p:cNvPr id="3" name="Picture Placeholder 2"/>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10043" b="10043"/>
          <a:stretch>
            <a:fillRect/>
          </a:stretch>
        </p:blipFill>
        <p:spPr/>
      </p:pic>
      <p:pic>
        <p:nvPicPr>
          <p:cNvPr id="6" name="Picture Placeholder 5"/>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7801" b="7801"/>
          <a:stretch>
            <a:fillRect/>
          </a:stretch>
        </p:blipFill>
        <p:spPr>
          <a:xfrm>
            <a:off x="4124062" y="1754189"/>
            <a:ext cx="8067600" cy="4524375"/>
          </a:xfrm>
        </p:spPr>
      </p:pic>
      <p:sp>
        <p:nvSpPr>
          <p:cNvPr id="5" name="Slide Number Placeholder 4"/>
          <p:cNvSpPr>
            <a:spLocks noGrp="1"/>
          </p:cNvSpPr>
          <p:nvPr>
            <p:ph type="sldNum" sz="quarter" idx="12"/>
          </p:nvPr>
        </p:nvSpPr>
        <p:spPr/>
        <p:txBody>
          <a:bodyPr/>
          <a:lstStyle/>
          <a:p>
            <a:fld id="{E89BC60F-F4BF-4EE8-9F02-8A0093F1814F}" type="slidenum">
              <a:rPr lang="en-GB" smtClean="0"/>
              <a:t>1</a:t>
            </a:fld>
            <a:endParaRPr lang="en-GB"/>
          </a:p>
        </p:txBody>
      </p:sp>
      <p:sp>
        <p:nvSpPr>
          <p:cNvPr id="13" name="Text Placeholder 10"/>
          <p:cNvSpPr>
            <a:spLocks noGrp="1"/>
          </p:cNvSpPr>
          <p:nvPr>
            <p:ph type="body" sz="quarter" idx="15"/>
          </p:nvPr>
        </p:nvSpPr>
        <p:spPr>
          <a:xfrm>
            <a:off x="516466" y="474727"/>
            <a:ext cx="9635068" cy="221599"/>
          </a:xfrm>
        </p:spPr>
        <p:txBody>
          <a:bodyPr/>
          <a:lstStyle/>
          <a:p>
            <a:pPr marL="0" indent="0">
              <a:buNone/>
            </a:pPr>
            <a:endParaRPr lang="en-GB" dirty="0"/>
          </a:p>
        </p:txBody>
      </p:sp>
    </p:spTree>
    <p:extLst>
      <p:ext uri="{BB962C8B-B14F-4D97-AF65-F5344CB8AC3E}">
        <p14:creationId xmlns:p14="http://schemas.microsoft.com/office/powerpoint/2010/main" val="56521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22" y="661182"/>
            <a:ext cx="11058378" cy="464234"/>
          </a:xfrm>
        </p:spPr>
        <p:txBody>
          <a:bodyPr>
            <a:normAutofit fontScale="90000"/>
          </a:bodyPr>
          <a:lstStyle/>
          <a:p>
            <a:r>
              <a:rPr lang="en-GB" altLang="en-US" sz="4000" b="1" i="1" dirty="0" smtClean="0"/>
              <a:t>‘Discuss the shortage </a:t>
            </a:r>
            <a:r>
              <a:rPr lang="en-GB" altLang="en-US" sz="4000" b="1" i="1" dirty="0"/>
              <a:t>of nursing staff within mental health and </a:t>
            </a:r>
            <a:r>
              <a:rPr lang="en-GB" altLang="en-US" sz="4000" b="1" i="1" dirty="0" smtClean="0"/>
              <a:t>its </a:t>
            </a:r>
            <a:r>
              <a:rPr lang="en-GB" altLang="en-US" sz="4000" b="1" i="1" dirty="0"/>
              <a:t>impact on patient </a:t>
            </a:r>
            <a:r>
              <a:rPr lang="en-GB" altLang="en-US" sz="4000" b="1" i="1" dirty="0" smtClean="0"/>
              <a:t>care’</a:t>
            </a:r>
            <a:r>
              <a:rPr lang="en-GB" dirty="0"/>
              <a:t/>
            </a:r>
            <a:br>
              <a:rPr lang="en-GB" dirty="0"/>
            </a:br>
            <a:r>
              <a:rPr lang="en-GB" dirty="0" smtClean="0"/>
              <a:t>	(</a:t>
            </a:r>
            <a:r>
              <a:rPr lang="en-GB" sz="3100" dirty="0" smtClean="0"/>
              <a:t>What’s </a:t>
            </a:r>
            <a:r>
              <a:rPr lang="en-GB" sz="3100" dirty="0"/>
              <a:t>missing from this </a:t>
            </a:r>
            <a:r>
              <a:rPr lang="en-GB" sz="3100" dirty="0" smtClean="0"/>
              <a:t>sample paragraph from the main body?)</a:t>
            </a:r>
            <a:endParaRPr lang="en-GB" sz="3100" dirty="0"/>
          </a:p>
        </p:txBody>
      </p:sp>
      <p:sp>
        <p:nvSpPr>
          <p:cNvPr id="3" name="Content Placeholder 2"/>
          <p:cNvSpPr>
            <a:spLocks noGrp="1"/>
          </p:cNvSpPr>
          <p:nvPr>
            <p:ph idx="1"/>
          </p:nvPr>
        </p:nvSpPr>
        <p:spPr>
          <a:xfrm>
            <a:off x="295422" y="1825624"/>
            <a:ext cx="11605846" cy="4870597"/>
          </a:xfrm>
        </p:spPr>
        <p:txBody>
          <a:bodyPr>
            <a:normAutofit fontScale="92500"/>
          </a:bodyPr>
          <a:lstStyle/>
          <a:p>
            <a:pPr marL="0" indent="0">
              <a:buNone/>
            </a:pPr>
            <a:r>
              <a:rPr lang="en-US" dirty="0"/>
              <a:t>The value of mentorship in providing strong support in clinical settings is characteristic of all nursing situations, including mental health. Cleary and </a:t>
            </a:r>
            <a:r>
              <a:rPr lang="en-US" dirty="0" err="1"/>
              <a:t>Happell</a:t>
            </a:r>
            <a:r>
              <a:rPr lang="en-US" dirty="0"/>
              <a:t> (2005) suggest that specific characteristics of mental health settings render the need for high-quality clinical support to be even greater. Cowman </a:t>
            </a:r>
            <a:r>
              <a:rPr lang="en-US" i="1" dirty="0" smtClean="0"/>
              <a:t>et </a:t>
            </a:r>
            <a:r>
              <a:rPr lang="en-US" i="1" dirty="0"/>
              <a:t>al </a:t>
            </a:r>
            <a:r>
              <a:rPr lang="en-US" dirty="0"/>
              <a:t>(2009) supports this notion and describe the working environment within mental health settings as very different from general nursing areas. They believe there is less structure with a reduced amount of focus on physical tasks, a greater degree of professional autonomy and more emphasis is placed on a multidisciplinary team approach to care which makes a mentorship program all the more valuable. </a:t>
            </a:r>
            <a:r>
              <a:rPr lang="en-US" dirty="0" err="1"/>
              <a:t>Humpel</a:t>
            </a:r>
            <a:r>
              <a:rPr lang="en-US" dirty="0"/>
              <a:t> and </a:t>
            </a:r>
            <a:r>
              <a:rPr lang="en-US" dirty="0" err="1"/>
              <a:t>Caputi</a:t>
            </a:r>
            <a:r>
              <a:rPr lang="en-US" dirty="0"/>
              <a:t> (2010) present that the characteristics of new nurses working in mental health make them more likely to quit because nurses with less than two years nursing experience process a lack of emotional competency and reduced ability to cope with work related stress.</a:t>
            </a:r>
            <a:endParaRPr lang="en-GB" dirty="0"/>
          </a:p>
        </p:txBody>
      </p:sp>
    </p:spTree>
    <p:extLst>
      <p:ext uri="{BB962C8B-B14F-4D97-AF65-F5344CB8AC3E}">
        <p14:creationId xmlns:p14="http://schemas.microsoft.com/office/powerpoint/2010/main" val="679202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6112" y="63826"/>
            <a:ext cx="10515600" cy="1325563"/>
          </a:xfrm>
        </p:spPr>
        <p:txBody>
          <a:bodyPr>
            <a:normAutofit/>
          </a:bodyPr>
          <a:lstStyle/>
          <a:p>
            <a:r>
              <a:rPr lang="en-GB" altLang="en-US" sz="4000" b="1" i="1" dirty="0"/>
              <a:t>Discuss the shortage of nursing staff within mental health and its impact on patient care’</a:t>
            </a:r>
            <a:endParaRPr lang="en-GB" altLang="en-US" sz="4000" i="1" dirty="0"/>
          </a:p>
        </p:txBody>
      </p:sp>
      <p:sp>
        <p:nvSpPr>
          <p:cNvPr id="33796" name="Rectangle 3"/>
          <p:cNvSpPr>
            <a:spLocks noGrp="1" noChangeArrowheads="1"/>
          </p:cNvSpPr>
          <p:nvPr>
            <p:ph idx="1"/>
          </p:nvPr>
        </p:nvSpPr>
        <p:spPr>
          <a:xfrm>
            <a:off x="1631504" y="1737362"/>
            <a:ext cx="8856984" cy="4571958"/>
          </a:xfrm>
        </p:spPr>
        <p:txBody>
          <a:bodyPr>
            <a:noAutofit/>
          </a:bodyPr>
          <a:lstStyle/>
          <a:p>
            <a:pPr>
              <a:lnSpc>
                <a:spcPct val="120000"/>
              </a:lnSpc>
              <a:buFont typeface="Wingdings" pitchFamily="2" charset="2"/>
              <a:buNone/>
            </a:pPr>
            <a:r>
              <a:rPr lang="en-US" altLang="en-US" sz="2200" b="1" dirty="0">
                <a:solidFill>
                  <a:srgbClr val="FF0000"/>
                </a:solidFill>
              </a:rPr>
              <a:t> </a:t>
            </a:r>
            <a:endParaRPr lang="en-GB" altLang="en-US" sz="2200" b="1" dirty="0">
              <a:solidFill>
                <a:srgbClr val="0070C0"/>
              </a:solidFill>
            </a:endParaRPr>
          </a:p>
        </p:txBody>
      </p:sp>
      <p:sp>
        <p:nvSpPr>
          <p:cNvPr id="2" name="Footer Placeholder 1"/>
          <p:cNvSpPr>
            <a:spLocks noGrp="1"/>
          </p:cNvSpPr>
          <p:nvPr>
            <p:ph type="ftr" sz="quarter" idx="11"/>
          </p:nvPr>
        </p:nvSpPr>
        <p:spPr/>
        <p:txBody>
          <a:bodyPr/>
          <a:lstStyle/>
          <a:p>
            <a:r>
              <a:rPr lang="en-US" dirty="0" smtClean="0">
                <a:solidFill>
                  <a:prstClr val="white">
                    <a:tint val="75000"/>
                  </a:prstClr>
                </a:solidFill>
              </a:rPr>
              <a:t>CASTLE. University of Dundee, 2017</a:t>
            </a:r>
            <a:endParaRPr lang="en-GB" dirty="0">
              <a:solidFill>
                <a:prstClr val="white">
                  <a:tint val="75000"/>
                </a:prstClr>
              </a:solidFill>
            </a:endParaRPr>
          </a:p>
        </p:txBody>
      </p:sp>
      <p:sp>
        <p:nvSpPr>
          <p:cNvPr id="7" name="TextBox 6"/>
          <p:cNvSpPr txBox="1"/>
          <p:nvPr/>
        </p:nvSpPr>
        <p:spPr>
          <a:xfrm>
            <a:off x="385538" y="1275933"/>
            <a:ext cx="9836748" cy="5262979"/>
          </a:xfrm>
          <a:prstGeom prst="rect">
            <a:avLst/>
          </a:prstGeom>
          <a:noFill/>
        </p:spPr>
        <p:txBody>
          <a:bodyPr wrap="square" rtlCol="0">
            <a:spAutoFit/>
          </a:bodyPr>
          <a:lstStyle/>
          <a:p>
            <a:r>
              <a:rPr lang="en-US" sz="2100" b="1" dirty="0">
                <a:solidFill>
                  <a:srgbClr val="FF0000"/>
                </a:solidFill>
              </a:rPr>
              <a:t>The value of mentorship in </a:t>
            </a:r>
            <a:r>
              <a:rPr lang="en-US" sz="2100" b="1" dirty="0" smtClean="0">
                <a:solidFill>
                  <a:srgbClr val="FF0000"/>
                </a:solidFill>
              </a:rPr>
              <a:t>providing </a:t>
            </a:r>
            <a:r>
              <a:rPr lang="en-US" sz="2100" b="1" dirty="0">
                <a:solidFill>
                  <a:srgbClr val="FF0000"/>
                </a:solidFill>
              </a:rPr>
              <a:t>strong support in clinical settings is characteristic of all nursing situations, including mental health. </a:t>
            </a:r>
            <a:r>
              <a:rPr lang="en-US" sz="2100" b="1" dirty="0">
                <a:solidFill>
                  <a:srgbClr val="00B050"/>
                </a:solidFill>
              </a:rPr>
              <a:t>Cleary and </a:t>
            </a:r>
            <a:r>
              <a:rPr lang="en-US" sz="2100" b="1" dirty="0" err="1">
                <a:solidFill>
                  <a:srgbClr val="00B050"/>
                </a:solidFill>
              </a:rPr>
              <a:t>Happell</a:t>
            </a:r>
            <a:r>
              <a:rPr lang="en-US" sz="2100" b="1" dirty="0">
                <a:solidFill>
                  <a:srgbClr val="00B050"/>
                </a:solidFill>
              </a:rPr>
              <a:t> (2005) suggest that specific characteristics of mental health settings render the need for high-quality clinical support to be even greater. Cowman </a:t>
            </a:r>
            <a:r>
              <a:rPr lang="en-US" sz="2100" b="1" i="1" dirty="0" smtClean="0">
                <a:solidFill>
                  <a:srgbClr val="00B050"/>
                </a:solidFill>
              </a:rPr>
              <a:t>et </a:t>
            </a:r>
            <a:r>
              <a:rPr lang="en-US" sz="2100" b="1" i="1" dirty="0">
                <a:solidFill>
                  <a:srgbClr val="00B050"/>
                </a:solidFill>
              </a:rPr>
              <a:t>al </a:t>
            </a:r>
            <a:r>
              <a:rPr lang="en-US" sz="2100" b="1" dirty="0">
                <a:solidFill>
                  <a:srgbClr val="00B050"/>
                </a:solidFill>
              </a:rPr>
              <a:t>(2009) supports this notion and describe the working environment within mental health settings as very different from general nursing areas. They believe there is less structure with a reduced amount of focus on physical tasks, a greater degree of professional autonomy and more emphasis is placed on a multidisciplinary team approach to care which makes a mentorship program all the more valuable. </a:t>
            </a:r>
            <a:r>
              <a:rPr lang="en-US" sz="2100" b="1" dirty="0" err="1">
                <a:solidFill>
                  <a:srgbClr val="00B050"/>
                </a:solidFill>
              </a:rPr>
              <a:t>Humpel</a:t>
            </a:r>
            <a:r>
              <a:rPr lang="en-US" sz="2100" b="1" dirty="0">
                <a:solidFill>
                  <a:srgbClr val="00B050"/>
                </a:solidFill>
              </a:rPr>
              <a:t> and </a:t>
            </a:r>
            <a:r>
              <a:rPr lang="en-US" sz="2100" b="1" dirty="0" err="1">
                <a:solidFill>
                  <a:srgbClr val="00B050"/>
                </a:solidFill>
              </a:rPr>
              <a:t>Caputi</a:t>
            </a:r>
            <a:r>
              <a:rPr lang="en-US" sz="2100" b="1" dirty="0">
                <a:solidFill>
                  <a:srgbClr val="00B050"/>
                </a:solidFill>
              </a:rPr>
              <a:t> (2010) present that the characteristics of new nurses working in mental health make them more likely to quit because nurses with less than two years nursing experience process a lack of emotional competency and reduced ability to cope with work related stress</a:t>
            </a:r>
            <a:r>
              <a:rPr lang="en-US" sz="2100" b="1" dirty="0" smtClean="0">
                <a:solidFill>
                  <a:srgbClr val="00B050"/>
                </a:solidFill>
              </a:rPr>
              <a:t>. </a:t>
            </a:r>
            <a:r>
              <a:rPr lang="en-US" sz="2100" b="1" dirty="0" smtClean="0">
                <a:solidFill>
                  <a:srgbClr val="0070C0"/>
                </a:solidFill>
              </a:rPr>
              <a:t>Therefore, it can be argued that more resource needs to go into supporting mentorship schemes if a shortage </a:t>
            </a:r>
            <a:r>
              <a:rPr lang="en-US" sz="2100" b="1" dirty="0">
                <a:solidFill>
                  <a:srgbClr val="0070C0"/>
                </a:solidFill>
              </a:rPr>
              <a:t>of nursing staff </a:t>
            </a:r>
            <a:r>
              <a:rPr lang="en-US" sz="2100" b="1" dirty="0" smtClean="0">
                <a:solidFill>
                  <a:srgbClr val="0070C0"/>
                </a:solidFill>
              </a:rPr>
              <a:t>within </a:t>
            </a:r>
            <a:r>
              <a:rPr lang="en-US" sz="2100" b="1" dirty="0">
                <a:solidFill>
                  <a:srgbClr val="0070C0"/>
                </a:solidFill>
              </a:rPr>
              <a:t>mental health is </a:t>
            </a:r>
            <a:r>
              <a:rPr lang="en-US" sz="2100" b="1" dirty="0" smtClean="0">
                <a:solidFill>
                  <a:srgbClr val="0070C0"/>
                </a:solidFill>
              </a:rPr>
              <a:t>to be avoided. Consequently, if </a:t>
            </a:r>
            <a:r>
              <a:rPr lang="en-US" sz="2100" b="1" dirty="0">
                <a:solidFill>
                  <a:srgbClr val="0070C0"/>
                </a:solidFill>
              </a:rPr>
              <a:t>health services continue to treat the same numbers of people with insufficient numbers of nurses, patient care will be </a:t>
            </a:r>
            <a:r>
              <a:rPr lang="en-US" sz="2100" b="1" dirty="0" smtClean="0">
                <a:solidFill>
                  <a:srgbClr val="0070C0"/>
                </a:solidFill>
              </a:rPr>
              <a:t>compromised.</a:t>
            </a:r>
            <a:endParaRPr lang="en-GB" sz="2100" b="1" dirty="0">
              <a:solidFill>
                <a:srgbClr val="0070C0"/>
              </a:solidFill>
            </a:endParaRPr>
          </a:p>
        </p:txBody>
      </p:sp>
      <p:sp>
        <p:nvSpPr>
          <p:cNvPr id="8" name="Rectangle 7"/>
          <p:cNvSpPr/>
          <p:nvPr/>
        </p:nvSpPr>
        <p:spPr>
          <a:xfrm>
            <a:off x="10488488" y="2134701"/>
            <a:ext cx="1584176" cy="298060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E</a:t>
            </a:r>
          </a:p>
        </p:txBody>
      </p:sp>
      <p:sp>
        <p:nvSpPr>
          <p:cNvPr id="9" name="Isosceles Triangle 8"/>
          <p:cNvSpPr/>
          <p:nvPr/>
        </p:nvSpPr>
        <p:spPr>
          <a:xfrm>
            <a:off x="10561712" y="4867422"/>
            <a:ext cx="1510952" cy="18576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a:t>
            </a:r>
          </a:p>
        </p:txBody>
      </p:sp>
      <p:sp>
        <p:nvSpPr>
          <p:cNvPr id="12" name="Flowchart: Merge 11"/>
          <p:cNvSpPr/>
          <p:nvPr/>
        </p:nvSpPr>
        <p:spPr>
          <a:xfrm>
            <a:off x="10488488" y="1200306"/>
            <a:ext cx="1476164" cy="1215586"/>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T</a:t>
            </a:r>
          </a:p>
        </p:txBody>
      </p:sp>
    </p:spTree>
    <p:extLst>
      <p:ext uri="{BB962C8B-B14F-4D97-AF65-F5344CB8AC3E}">
        <p14:creationId xmlns:p14="http://schemas.microsoft.com/office/powerpoint/2010/main" val="113920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D6AF1ACC-F33D-4E97-B4F7-70D0EDDAC91D}"/>
              </a:ext>
            </a:extLst>
          </p:cNvPr>
          <p:cNvSpPr>
            <a:spLocks noGrp="1"/>
          </p:cNvSpPr>
          <p:nvPr>
            <p:ph type="sldNum" sz="quarter" idx="12"/>
          </p:nvPr>
        </p:nvSpPr>
        <p:spPr/>
        <p:txBody>
          <a:bodyPr/>
          <a:lstStyle/>
          <a:p>
            <a:fld id="{EC9F4A4C-94F9-4EF1-93A5-0220BCBB354D}" type="slidenum">
              <a:rPr lang="en-GB" smtClean="0"/>
              <a:t>12</a:t>
            </a:fld>
            <a:endParaRPr lang="en-GB"/>
          </a:p>
        </p:txBody>
      </p:sp>
      <p:pic>
        <p:nvPicPr>
          <p:cNvPr id="4" name="Picture 3" descr="A close up of a logo&#10;&#10;Description generated with very high confidence">
            <a:extLst>
              <a:ext uri="{FF2B5EF4-FFF2-40B4-BE49-F238E27FC236}">
                <a16:creationId xmlns:a16="http://schemas.microsoft.com/office/drawing/2014/main" xmlns="" id="{7F729DA7-C5AF-4A16-BEFA-6D0BF46E1CA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062105" y="306455"/>
            <a:ext cx="3129895" cy="1786648"/>
          </a:xfrm>
          <a:prstGeom prst="rect">
            <a:avLst/>
          </a:prstGeom>
        </p:spPr>
      </p:pic>
      <p:graphicFrame>
        <p:nvGraphicFramePr>
          <p:cNvPr id="6" name="Diagram 5">
            <a:extLst>
              <a:ext uri="{FF2B5EF4-FFF2-40B4-BE49-F238E27FC236}">
                <a16:creationId xmlns:a16="http://schemas.microsoft.com/office/drawing/2014/main" xmlns="" id="{8141B27A-176D-4091-966B-4D75484781DD}"/>
              </a:ext>
            </a:extLst>
          </p:cNvPr>
          <p:cNvGraphicFramePr/>
          <p:nvPr>
            <p:extLst/>
          </p:nvPr>
        </p:nvGraphicFramePr>
        <p:xfrm>
          <a:off x="285508" y="2232266"/>
          <a:ext cx="5069711" cy="43500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Diagram 6">
            <a:extLst>
              <a:ext uri="{FF2B5EF4-FFF2-40B4-BE49-F238E27FC236}">
                <a16:creationId xmlns:a16="http://schemas.microsoft.com/office/drawing/2014/main" xmlns="" id="{BEC7FF3A-F8A5-4F7D-BDFB-E753CD6DE8FC}"/>
              </a:ext>
            </a:extLst>
          </p:cNvPr>
          <p:cNvGraphicFramePr/>
          <p:nvPr>
            <p:extLst/>
          </p:nvPr>
        </p:nvGraphicFramePr>
        <p:xfrm>
          <a:off x="6096000" y="2232266"/>
          <a:ext cx="5069711" cy="435004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 name="TextBox 7">
            <a:extLst>
              <a:ext uri="{FF2B5EF4-FFF2-40B4-BE49-F238E27FC236}">
                <a16:creationId xmlns:a16="http://schemas.microsoft.com/office/drawing/2014/main" xmlns="" id="{23B6A48A-0172-4AEC-81DC-AE992CEF2A69}"/>
              </a:ext>
            </a:extLst>
          </p:cNvPr>
          <p:cNvSpPr txBox="1"/>
          <p:nvPr/>
        </p:nvSpPr>
        <p:spPr>
          <a:xfrm>
            <a:off x="1190574" y="332618"/>
            <a:ext cx="6979534" cy="646331"/>
          </a:xfrm>
          <a:prstGeom prst="rect">
            <a:avLst/>
          </a:prstGeom>
          <a:noFill/>
        </p:spPr>
        <p:txBody>
          <a:bodyPr wrap="square" rtlCol="0">
            <a:spAutoFit/>
          </a:bodyPr>
          <a:lstStyle/>
          <a:p>
            <a:r>
              <a:rPr lang="en-GB" sz="3600" dirty="0">
                <a:latin typeface="Baxter Sans Core" panose="00000500000000000000" pitchFamily="50" charset="0"/>
              </a:rPr>
              <a:t>The academic writing cycle</a:t>
            </a:r>
          </a:p>
        </p:txBody>
      </p:sp>
      <p:sp>
        <p:nvSpPr>
          <p:cNvPr id="9" name="Arrow: Curved Down 8">
            <a:extLst>
              <a:ext uri="{FF2B5EF4-FFF2-40B4-BE49-F238E27FC236}">
                <a16:creationId xmlns:a16="http://schemas.microsoft.com/office/drawing/2014/main" xmlns="" id="{AE42D711-B47F-4B06-BFA5-F43574398CCB}"/>
              </a:ext>
            </a:extLst>
          </p:cNvPr>
          <p:cNvSpPr/>
          <p:nvPr/>
        </p:nvSpPr>
        <p:spPr>
          <a:xfrm>
            <a:off x="1863524" y="1145894"/>
            <a:ext cx="6377651" cy="1782501"/>
          </a:xfrm>
          <a:prstGeom prst="curvedDownArrow">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Curved Down 9">
            <a:extLst>
              <a:ext uri="{FF2B5EF4-FFF2-40B4-BE49-F238E27FC236}">
                <a16:creationId xmlns:a16="http://schemas.microsoft.com/office/drawing/2014/main" xmlns="" id="{C2451C91-925C-4A2C-8FDC-3031C02FC753}"/>
              </a:ext>
            </a:extLst>
          </p:cNvPr>
          <p:cNvSpPr/>
          <p:nvPr/>
        </p:nvSpPr>
        <p:spPr>
          <a:xfrm rot="1429514" flipH="1" flipV="1">
            <a:off x="3315607" y="4047516"/>
            <a:ext cx="4051638" cy="1197813"/>
          </a:xfrm>
          <a:prstGeom prst="curvedDownArrow">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13FDC"/>
              </a:solidFill>
            </a:endParaRPr>
          </a:p>
        </p:txBody>
      </p:sp>
      <p:pic>
        <p:nvPicPr>
          <p:cNvPr id="11" name="Picture 10" descr="A close up of a logo&#10;&#10;Description generated with very high confidence">
            <a:extLst>
              <a:ext uri="{FF2B5EF4-FFF2-40B4-BE49-F238E27FC236}">
                <a16:creationId xmlns:a16="http://schemas.microsoft.com/office/drawing/2014/main" xmlns="" id="{41376A36-E7D5-4150-B440-6FF6F5206A1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610600" y="306455"/>
            <a:ext cx="3129895" cy="1786648"/>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xmlns="" id="{FBA0EE62-2AE1-41C0-9D62-A25B71D4B3E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138496" y="333681"/>
            <a:ext cx="3129895" cy="1786648"/>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xmlns="" id="{E0B4473E-A88A-4DAA-BEB3-18768931A4E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497157" y="389118"/>
            <a:ext cx="3129895" cy="1786648"/>
          </a:xfrm>
          <a:prstGeom prst="rect">
            <a:avLst/>
          </a:prstGeom>
        </p:spPr>
      </p:pic>
      <p:sp>
        <p:nvSpPr>
          <p:cNvPr id="2" name="TextBox 1"/>
          <p:cNvSpPr txBox="1"/>
          <p:nvPr/>
        </p:nvSpPr>
        <p:spPr>
          <a:xfrm>
            <a:off x="4009870" y="5910799"/>
            <a:ext cx="3796082" cy="646331"/>
          </a:xfrm>
          <a:prstGeom prst="rect">
            <a:avLst/>
          </a:prstGeom>
          <a:noFill/>
        </p:spPr>
        <p:txBody>
          <a:bodyPr wrap="square" rtlCol="0">
            <a:spAutoFit/>
          </a:bodyPr>
          <a:lstStyle/>
          <a:p>
            <a:r>
              <a:rPr lang="en-GB" dirty="0" smtClean="0">
                <a:latin typeface="Baxter Sans Core" panose="00000500000000000000" pitchFamily="50" charset="0"/>
              </a:rPr>
              <a:t>For a useful writing planning tool, see </a:t>
            </a:r>
            <a:r>
              <a:rPr lang="en-GB" dirty="0" smtClean="0">
                <a:latin typeface="Baxter Sans Core" panose="00000500000000000000" pitchFamily="50" charset="0"/>
                <a:hlinkClick r:id="rId15"/>
              </a:rPr>
              <a:t>http</a:t>
            </a:r>
            <a:r>
              <a:rPr lang="en-GB" dirty="0">
                <a:latin typeface="Baxter Sans Core" panose="00000500000000000000" pitchFamily="50" charset="0"/>
                <a:hlinkClick r:id="rId15"/>
              </a:rPr>
              <a:t>://www.staffs.ac.uk/ask</a:t>
            </a:r>
            <a:r>
              <a:rPr lang="en-GB" dirty="0" smtClean="0">
                <a:latin typeface="Baxter Sans Core" panose="00000500000000000000" pitchFamily="50" charset="0"/>
                <a:hlinkClick r:id="rId15"/>
              </a:rPr>
              <a:t>/</a:t>
            </a:r>
            <a:r>
              <a:rPr lang="en-GB" dirty="0" smtClean="0">
                <a:latin typeface="Baxter Sans Core" panose="00000500000000000000" pitchFamily="50" charset="0"/>
              </a:rPr>
              <a:t> </a:t>
            </a:r>
            <a:endParaRPr lang="en-GB" dirty="0">
              <a:latin typeface="Baxter Sans Core" panose="00000500000000000000" pitchFamily="50" charset="0"/>
            </a:endParaRPr>
          </a:p>
        </p:txBody>
      </p:sp>
      <p:pic>
        <p:nvPicPr>
          <p:cNvPr id="5" name="Picture 4"/>
          <p:cNvPicPr>
            <a:picLocks noChangeAspect="1"/>
          </p:cNvPicPr>
          <p:nvPr/>
        </p:nvPicPr>
        <p:blipFill>
          <a:blip r:embed="rId16"/>
          <a:stretch>
            <a:fillRect/>
          </a:stretch>
        </p:blipFill>
        <p:spPr>
          <a:xfrm>
            <a:off x="4860115" y="2674019"/>
            <a:ext cx="1653024" cy="1190004"/>
          </a:xfrm>
          <a:prstGeom prst="rect">
            <a:avLst/>
          </a:prstGeom>
        </p:spPr>
      </p:pic>
      <p:sp>
        <p:nvSpPr>
          <p:cNvPr id="14" name="Footer Placeholder 13"/>
          <p:cNvSpPr>
            <a:spLocks noGrp="1"/>
          </p:cNvSpPr>
          <p:nvPr>
            <p:ph type="ftr" sz="quarter" idx="11"/>
          </p:nvPr>
        </p:nvSpPr>
        <p:spPr>
          <a:xfrm>
            <a:off x="-303606" y="6538912"/>
            <a:ext cx="4114800" cy="365125"/>
          </a:xfrm>
        </p:spPr>
        <p:txBody>
          <a:bodyPr/>
          <a:lstStyle/>
          <a:p>
            <a:r>
              <a:rPr lang="en-US" dirty="0" smtClean="0"/>
              <a:t>Academic Skills Centre. University of Dundee, 2018</a:t>
            </a:r>
            <a:endParaRPr lang="en-GB" dirty="0"/>
          </a:p>
        </p:txBody>
      </p:sp>
    </p:spTree>
    <p:extLst>
      <p:ext uri="{BB962C8B-B14F-4D97-AF65-F5344CB8AC3E}">
        <p14:creationId xmlns:p14="http://schemas.microsoft.com/office/powerpoint/2010/main" val="34097298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8)">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2)">
                                      <p:cBhvr>
                                        <p:cTn id="18" dur="1000"/>
                                        <p:tgtEl>
                                          <p:spTgt spid="9"/>
                                        </p:tgtEl>
                                      </p:cBhvr>
                                    </p:animEffect>
                                  </p:childTnLst>
                                </p:cTn>
                              </p:par>
                              <p:par>
                                <p:cTn id="19" presetID="21"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8)">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2)">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0-#ppt_w/2"/>
                                          </p:val>
                                        </p:tav>
                                        <p:tav tm="100000">
                                          <p:val>
                                            <p:strVal val="#ppt_x"/>
                                          </p:val>
                                        </p:tav>
                                      </p:tavLst>
                                    </p:anim>
                                    <p:anim calcmode="lin" valueType="num">
                                      <p:cBhvr additive="base">
                                        <p:cTn id="32" dur="20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2000" fill="hold"/>
                                        <p:tgtEl>
                                          <p:spTgt spid="13"/>
                                        </p:tgtEl>
                                        <p:attrNameLst>
                                          <p:attrName>ppt_x</p:attrName>
                                        </p:attrNameLst>
                                      </p:cBhvr>
                                      <p:tavLst>
                                        <p:tav tm="0">
                                          <p:val>
                                            <p:strVal val="0-#ppt_w/2"/>
                                          </p:val>
                                        </p:tav>
                                        <p:tav tm="100000">
                                          <p:val>
                                            <p:strVal val="#ppt_x"/>
                                          </p:val>
                                        </p:tav>
                                      </p:tavLst>
                                    </p:anim>
                                    <p:anim calcmode="lin" valueType="num">
                                      <p:cBhvr additive="base">
                                        <p:cTn id="37" dur="20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2000" fill="hold"/>
                                        <p:tgtEl>
                                          <p:spTgt spid="12"/>
                                        </p:tgtEl>
                                        <p:attrNameLst>
                                          <p:attrName>ppt_x</p:attrName>
                                        </p:attrNameLst>
                                      </p:cBhvr>
                                      <p:tavLst>
                                        <p:tav tm="0">
                                          <p:val>
                                            <p:strVal val="0-#ppt_w/2"/>
                                          </p:val>
                                        </p:tav>
                                        <p:tav tm="100000">
                                          <p:val>
                                            <p:strVal val="#ppt_x"/>
                                          </p:val>
                                        </p:tav>
                                      </p:tavLst>
                                    </p:anim>
                                    <p:anim calcmode="lin" valueType="num">
                                      <p:cBhvr additive="base">
                                        <p:cTn id="42"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P spid="9" grpId="0" animBg="1"/>
      <p:bldP spid="10"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altLang="en-US" dirty="0" smtClean="0"/>
              <a:t>Thank you, and…</a:t>
            </a:r>
          </a:p>
        </p:txBody>
      </p:sp>
      <p:sp>
        <p:nvSpPr>
          <p:cNvPr id="37891" name="Content Placeholder 2"/>
          <p:cNvSpPr>
            <a:spLocks noGrp="1"/>
          </p:cNvSpPr>
          <p:nvPr>
            <p:ph idx="1"/>
          </p:nvPr>
        </p:nvSpPr>
        <p:spPr>
          <a:xfrm>
            <a:off x="2346325" y="1846263"/>
            <a:ext cx="7543800" cy="3454400"/>
          </a:xfrm>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
        <p:nvSpPr>
          <p:cNvPr id="4" name="Footer Placeholder 3"/>
          <p:cNvSpPr>
            <a:spLocks noGrp="1"/>
          </p:cNvSpPr>
          <p:nvPr>
            <p:ph type="ftr" sz="quarter" idx="11"/>
          </p:nvPr>
        </p:nvSpPr>
        <p:spPr/>
        <p:txBody>
          <a:bodyPr/>
          <a:lstStyle/>
          <a:p>
            <a:pPr>
              <a:defRPr/>
            </a:pPr>
            <a:endParaRPr lang="en-GB" dirty="0"/>
          </a:p>
        </p:txBody>
      </p:sp>
      <p:pic>
        <p:nvPicPr>
          <p:cNvPr id="44037" name="Picture 4" descr="Screen Shot 2015-11-17 at 22.00.1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1989138"/>
            <a:ext cx="71294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Screen Shot 2015-11-17 at 22.02.3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4114" y="3141663"/>
            <a:ext cx="74882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35214" y="5443538"/>
            <a:ext cx="7488237" cy="830262"/>
          </a:xfrm>
          <a:prstGeom prst="rect">
            <a:avLst/>
          </a:prstGeom>
          <a:noFill/>
        </p:spPr>
        <p:txBody>
          <a:bodyPr>
            <a:spAutoFit/>
          </a:bodyPr>
          <a:lstStyle/>
          <a:p>
            <a:pPr>
              <a:defRPr/>
            </a:pPr>
            <a:r>
              <a:rPr lang="en-GB" sz="4800" dirty="0">
                <a:latin typeface="+mj-lt"/>
              </a:rPr>
              <a:t>…with your future studies</a:t>
            </a:r>
            <a:r>
              <a:rPr lang="en-GB" sz="4000" dirty="0">
                <a:latin typeface="+mj-lt"/>
              </a:rPr>
              <a:t>!</a:t>
            </a:r>
          </a:p>
        </p:txBody>
      </p:sp>
    </p:spTree>
    <p:extLst>
      <p:ext uri="{BB962C8B-B14F-4D97-AF65-F5344CB8AC3E}">
        <p14:creationId xmlns:p14="http://schemas.microsoft.com/office/powerpoint/2010/main" val="227288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16467" y="4128674"/>
            <a:ext cx="11159067" cy="612775"/>
          </a:xfrm>
        </p:spPr>
        <p:txBody>
          <a:bodyPr/>
          <a:lstStyle/>
          <a:p>
            <a:r>
              <a:rPr lang="en-GB" dirty="0"/>
              <a:t>dundee.ac.uk</a:t>
            </a:r>
          </a:p>
        </p:txBody>
      </p:sp>
    </p:spTree>
    <p:extLst>
      <p:ext uri="{BB962C8B-B14F-4D97-AF65-F5344CB8AC3E}">
        <p14:creationId xmlns:p14="http://schemas.microsoft.com/office/powerpoint/2010/main" val="372363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403" y="346297"/>
            <a:ext cx="7543800" cy="1126172"/>
          </a:xfrm>
        </p:spPr>
        <p:txBody>
          <a:bodyPr>
            <a:normAutofit/>
          </a:bodyPr>
          <a:lstStyle/>
          <a:p>
            <a:r>
              <a:rPr lang="en-GB" b="1" dirty="0" smtClean="0"/>
              <a:t>Academic Writing Conventions</a:t>
            </a:r>
            <a:endParaRPr lang="en-GB" b="1" dirty="0"/>
          </a:p>
        </p:txBody>
      </p:sp>
      <p:sp>
        <p:nvSpPr>
          <p:cNvPr id="6" name="Freeform 5"/>
          <p:cNvSpPr/>
          <p:nvPr/>
        </p:nvSpPr>
        <p:spPr>
          <a:xfrm>
            <a:off x="4718896" y="3509737"/>
            <a:ext cx="3000564" cy="2713203"/>
          </a:xfrm>
          <a:custGeom>
            <a:avLst/>
            <a:gdLst>
              <a:gd name="connsiteX0" fmla="*/ 0 w 2471965"/>
              <a:gd name="connsiteY0" fmla="*/ 1235983 h 2471965"/>
              <a:gd name="connsiteX1" fmla="*/ 1235983 w 2471965"/>
              <a:gd name="connsiteY1" fmla="*/ 0 h 2471965"/>
              <a:gd name="connsiteX2" fmla="*/ 2471966 w 2471965"/>
              <a:gd name="connsiteY2" fmla="*/ 1235983 h 2471965"/>
              <a:gd name="connsiteX3" fmla="*/ 1235983 w 2471965"/>
              <a:gd name="connsiteY3" fmla="*/ 2471966 h 2471965"/>
              <a:gd name="connsiteX4" fmla="*/ 0 w 2471965"/>
              <a:gd name="connsiteY4" fmla="*/ 1235983 h 247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965" h="2471965">
                <a:moveTo>
                  <a:pt x="0" y="1235983"/>
                </a:moveTo>
                <a:cubicBezTo>
                  <a:pt x="0" y="553368"/>
                  <a:pt x="553368" y="0"/>
                  <a:pt x="1235983" y="0"/>
                </a:cubicBezTo>
                <a:cubicBezTo>
                  <a:pt x="1918598" y="0"/>
                  <a:pt x="2471966" y="553368"/>
                  <a:pt x="2471966" y="1235983"/>
                </a:cubicBezTo>
                <a:cubicBezTo>
                  <a:pt x="2471966" y="1918598"/>
                  <a:pt x="1918598" y="2471966"/>
                  <a:pt x="1235983" y="2471966"/>
                </a:cubicBezTo>
                <a:cubicBezTo>
                  <a:pt x="553368" y="2471966"/>
                  <a:pt x="0" y="1918598"/>
                  <a:pt x="0" y="1235983"/>
                </a:cubicBezTo>
                <a:close/>
              </a:path>
            </a:pathLst>
          </a:custGeom>
          <a:solidFill>
            <a:srgbClr val="547EE8">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95031" tIns="395031" rIns="395031" bIns="395031" numCol="1" spcCol="1270" anchor="ctr" anchorCtr="0">
            <a:noAutofit/>
          </a:bodyPr>
          <a:lstStyle/>
          <a:p>
            <a:pPr algn="ctr" defTabSz="1155700">
              <a:lnSpc>
                <a:spcPct val="90000"/>
              </a:lnSpc>
              <a:spcBef>
                <a:spcPct val="0"/>
              </a:spcBef>
              <a:spcAft>
                <a:spcPct val="35000"/>
              </a:spcAft>
            </a:pPr>
            <a:r>
              <a:rPr lang="en-GB" sz="2600" dirty="0"/>
              <a:t>Academic Writing Conventions</a:t>
            </a:r>
          </a:p>
        </p:txBody>
      </p:sp>
      <p:sp>
        <p:nvSpPr>
          <p:cNvPr id="7" name="Freeform 6"/>
          <p:cNvSpPr/>
          <p:nvPr/>
        </p:nvSpPr>
        <p:spPr>
          <a:xfrm>
            <a:off x="5012739" y="1674156"/>
            <a:ext cx="2412877" cy="2353032"/>
          </a:xfrm>
          <a:custGeom>
            <a:avLst/>
            <a:gdLst>
              <a:gd name="connsiteX0" fmla="*/ 0 w 1918517"/>
              <a:gd name="connsiteY0" fmla="*/ 896817 h 1793633"/>
              <a:gd name="connsiteX1" fmla="*/ 959259 w 1918517"/>
              <a:gd name="connsiteY1" fmla="*/ 0 h 1793633"/>
              <a:gd name="connsiteX2" fmla="*/ 1918518 w 1918517"/>
              <a:gd name="connsiteY2" fmla="*/ 896817 h 1793633"/>
              <a:gd name="connsiteX3" fmla="*/ 959259 w 1918517"/>
              <a:gd name="connsiteY3" fmla="*/ 1793634 h 1793633"/>
              <a:gd name="connsiteX4" fmla="*/ 0 w 1918517"/>
              <a:gd name="connsiteY4" fmla="*/ 896817 h 179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517" h="1793633">
                <a:moveTo>
                  <a:pt x="0" y="896817"/>
                </a:moveTo>
                <a:cubicBezTo>
                  <a:pt x="0" y="401519"/>
                  <a:pt x="429475" y="0"/>
                  <a:pt x="959259" y="0"/>
                </a:cubicBezTo>
                <a:cubicBezTo>
                  <a:pt x="1489043" y="0"/>
                  <a:pt x="1918518" y="401519"/>
                  <a:pt x="1918518" y="896817"/>
                </a:cubicBezTo>
                <a:cubicBezTo>
                  <a:pt x="1918518" y="1392115"/>
                  <a:pt x="1489043" y="1793634"/>
                  <a:pt x="959259" y="1793634"/>
                </a:cubicBezTo>
                <a:cubicBezTo>
                  <a:pt x="429475" y="1793634"/>
                  <a:pt x="0" y="1392115"/>
                  <a:pt x="0" y="896817"/>
                </a:cubicBezTo>
                <a:close/>
              </a:path>
            </a:pathLst>
          </a:custGeom>
          <a:solidFill>
            <a:srgbClr val="FF000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305090" tIns="286801" rIns="305090" bIns="286801" numCol="1" spcCol="1270" anchor="ctr" anchorCtr="0">
            <a:noAutofit/>
          </a:bodyPr>
          <a:lstStyle/>
          <a:p>
            <a:pPr algn="ctr" defTabSz="844550">
              <a:lnSpc>
                <a:spcPct val="90000"/>
              </a:lnSpc>
              <a:spcBef>
                <a:spcPct val="0"/>
              </a:spcBef>
              <a:spcAft>
                <a:spcPct val="35000"/>
              </a:spcAft>
            </a:pPr>
            <a:r>
              <a:rPr lang="en-GB" sz="1900" dirty="0"/>
              <a:t>Presentation</a:t>
            </a:r>
          </a:p>
        </p:txBody>
      </p:sp>
      <p:sp>
        <p:nvSpPr>
          <p:cNvPr id="8" name="Freeform 7"/>
          <p:cNvSpPr/>
          <p:nvPr/>
        </p:nvSpPr>
        <p:spPr>
          <a:xfrm>
            <a:off x="7212479" y="3251011"/>
            <a:ext cx="2394822" cy="2379516"/>
          </a:xfrm>
          <a:custGeom>
            <a:avLst/>
            <a:gdLst>
              <a:gd name="connsiteX0" fmla="*/ 0 w 1769816"/>
              <a:gd name="connsiteY0" fmla="*/ 903918 h 1807835"/>
              <a:gd name="connsiteX1" fmla="*/ 884908 w 1769816"/>
              <a:gd name="connsiteY1" fmla="*/ 0 h 1807835"/>
              <a:gd name="connsiteX2" fmla="*/ 1769816 w 1769816"/>
              <a:gd name="connsiteY2" fmla="*/ 903918 h 1807835"/>
              <a:gd name="connsiteX3" fmla="*/ 884908 w 1769816"/>
              <a:gd name="connsiteY3" fmla="*/ 1807836 h 1807835"/>
              <a:gd name="connsiteX4" fmla="*/ 0 w 1769816"/>
              <a:gd name="connsiteY4" fmla="*/ 903918 h 180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816" h="1807835">
                <a:moveTo>
                  <a:pt x="0" y="903918"/>
                </a:moveTo>
                <a:cubicBezTo>
                  <a:pt x="0" y="404698"/>
                  <a:pt x="396187" y="0"/>
                  <a:pt x="884908" y="0"/>
                </a:cubicBezTo>
                <a:cubicBezTo>
                  <a:pt x="1373629" y="0"/>
                  <a:pt x="1769816" y="404698"/>
                  <a:pt x="1769816" y="903918"/>
                </a:cubicBezTo>
                <a:cubicBezTo>
                  <a:pt x="1769816" y="1403138"/>
                  <a:pt x="1373629" y="1807836"/>
                  <a:pt x="884908" y="1807836"/>
                </a:cubicBezTo>
                <a:cubicBezTo>
                  <a:pt x="396187" y="1807836"/>
                  <a:pt x="0" y="1403138"/>
                  <a:pt x="0" y="903918"/>
                </a:cubicBezTo>
                <a:close/>
              </a:path>
            </a:pathLst>
          </a:custGeom>
          <a:solidFill>
            <a:srgbClr val="FFFF0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283314" tIns="288881" rIns="283314" bIns="288881" numCol="1" spcCol="1270" anchor="ctr" anchorCtr="0">
            <a:noAutofit/>
          </a:bodyPr>
          <a:lstStyle/>
          <a:p>
            <a:pPr algn="ctr" defTabSz="844550">
              <a:lnSpc>
                <a:spcPct val="90000"/>
              </a:lnSpc>
              <a:spcBef>
                <a:spcPct val="0"/>
              </a:spcBef>
              <a:spcAft>
                <a:spcPct val="35000"/>
              </a:spcAft>
            </a:pPr>
            <a:r>
              <a:rPr lang="en-GB" sz="1900" dirty="0"/>
              <a:t>       Content            </a:t>
            </a:r>
          </a:p>
        </p:txBody>
      </p:sp>
      <p:sp>
        <p:nvSpPr>
          <p:cNvPr id="9" name="Freeform 8"/>
          <p:cNvSpPr/>
          <p:nvPr/>
        </p:nvSpPr>
        <p:spPr>
          <a:xfrm>
            <a:off x="2897871" y="3308050"/>
            <a:ext cx="2328005" cy="2435985"/>
          </a:xfrm>
          <a:custGeom>
            <a:avLst/>
            <a:gdLst>
              <a:gd name="connsiteX0" fmla="*/ 0 w 1773548"/>
              <a:gd name="connsiteY0" fmla="*/ 932154 h 1864307"/>
              <a:gd name="connsiteX1" fmla="*/ 886774 w 1773548"/>
              <a:gd name="connsiteY1" fmla="*/ 0 h 1864307"/>
              <a:gd name="connsiteX2" fmla="*/ 1773548 w 1773548"/>
              <a:gd name="connsiteY2" fmla="*/ 932154 h 1864307"/>
              <a:gd name="connsiteX3" fmla="*/ 886774 w 1773548"/>
              <a:gd name="connsiteY3" fmla="*/ 1864308 h 1864307"/>
              <a:gd name="connsiteX4" fmla="*/ 0 w 1773548"/>
              <a:gd name="connsiteY4" fmla="*/ 932154 h 186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48" h="1864307">
                <a:moveTo>
                  <a:pt x="0" y="932154"/>
                </a:moveTo>
                <a:cubicBezTo>
                  <a:pt x="0" y="417340"/>
                  <a:pt x="397022" y="0"/>
                  <a:pt x="886774" y="0"/>
                </a:cubicBezTo>
                <a:cubicBezTo>
                  <a:pt x="1376526" y="0"/>
                  <a:pt x="1773548" y="417340"/>
                  <a:pt x="1773548" y="932154"/>
                </a:cubicBezTo>
                <a:cubicBezTo>
                  <a:pt x="1773548" y="1446968"/>
                  <a:pt x="1376526" y="1864308"/>
                  <a:pt x="886774" y="1864308"/>
                </a:cubicBezTo>
                <a:cubicBezTo>
                  <a:pt x="397022" y="1864308"/>
                  <a:pt x="0" y="1446968"/>
                  <a:pt x="0" y="932154"/>
                </a:cubicBezTo>
                <a:close/>
              </a:path>
            </a:pathLst>
          </a:custGeom>
          <a:solidFill>
            <a:srgbClr val="00B05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283860" tIns="297151" rIns="283860" bIns="297151" numCol="1" spcCol="1270" anchor="ctr" anchorCtr="0">
            <a:noAutofit/>
          </a:bodyPr>
          <a:lstStyle/>
          <a:p>
            <a:pPr algn="ctr" defTabSz="844550">
              <a:lnSpc>
                <a:spcPct val="90000"/>
              </a:lnSpc>
              <a:spcBef>
                <a:spcPct val="0"/>
              </a:spcBef>
              <a:spcAft>
                <a:spcPct val="35000"/>
              </a:spcAft>
            </a:pPr>
            <a:r>
              <a:rPr lang="en-GB" sz="1900" dirty="0"/>
              <a:t>Structure</a:t>
            </a: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spTree>
    <p:extLst>
      <p:ext uri="{BB962C8B-B14F-4D97-AF65-F5344CB8AC3E}">
        <p14:creationId xmlns:p14="http://schemas.microsoft.com/office/powerpoint/2010/main" val="290095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403" y="374903"/>
            <a:ext cx="9706549" cy="1055311"/>
          </a:xfrm>
        </p:spPr>
        <p:txBody>
          <a:bodyPr>
            <a:normAutofit/>
          </a:bodyPr>
          <a:lstStyle/>
          <a:p>
            <a:r>
              <a:rPr lang="en-GB" sz="4000" b="1" dirty="0"/>
              <a:t>What do we mean by presentation?</a:t>
            </a:r>
          </a:p>
        </p:txBody>
      </p:sp>
      <p:sp>
        <p:nvSpPr>
          <p:cNvPr id="3" name="Content Placeholder 2"/>
          <p:cNvSpPr>
            <a:spLocks noGrp="1"/>
          </p:cNvSpPr>
          <p:nvPr>
            <p:ph idx="1"/>
          </p:nvPr>
        </p:nvSpPr>
        <p:spPr>
          <a:xfrm>
            <a:off x="991673" y="1593852"/>
            <a:ext cx="10683862" cy="4497856"/>
          </a:xfrm>
        </p:spPr>
        <p:txBody>
          <a:bodyPr>
            <a:normAutofit/>
          </a:bodyPr>
          <a:lstStyle/>
          <a:p>
            <a:pPr marL="114300"/>
            <a:r>
              <a:rPr lang="en-GB" sz="2200" b="1" dirty="0"/>
              <a:t>Good presentation is:</a:t>
            </a:r>
          </a:p>
          <a:p>
            <a:pPr marL="457200" indent="-342900">
              <a:buFont typeface="Wingdings" panose="05000000000000000000" pitchFamily="2" charset="2"/>
              <a:buChar char="ü"/>
            </a:pPr>
            <a:r>
              <a:rPr lang="en-GB" sz="2200" dirty="0"/>
              <a:t> font style, size, spacing and page numbering</a:t>
            </a:r>
          </a:p>
          <a:p>
            <a:pPr marL="114300"/>
            <a:endParaRPr lang="en-GB" sz="900" dirty="0"/>
          </a:p>
          <a:p>
            <a:pPr marL="114300"/>
            <a:r>
              <a:rPr lang="en-GB" sz="2200" i="1" dirty="0"/>
              <a:t>(But it’s MORE THAN just that!)</a:t>
            </a:r>
          </a:p>
          <a:p>
            <a:pPr marL="114300"/>
            <a:endParaRPr lang="en-GB" sz="900" dirty="0"/>
          </a:p>
          <a:p>
            <a:pPr marL="114300"/>
            <a:r>
              <a:rPr lang="en-GB" sz="2200" b="1" dirty="0"/>
              <a:t>Good presentation includes paying attention to:</a:t>
            </a:r>
          </a:p>
          <a:p>
            <a:pPr marL="457200" indent="-342900">
              <a:buFont typeface="Wingdings" panose="05000000000000000000" pitchFamily="2" charset="2"/>
              <a:buChar char="ü"/>
            </a:pPr>
            <a:r>
              <a:rPr lang="en-GB" sz="2200" dirty="0"/>
              <a:t>Spelling</a:t>
            </a:r>
          </a:p>
          <a:p>
            <a:pPr marL="457200" indent="-342900">
              <a:buFont typeface="Wingdings" panose="05000000000000000000" pitchFamily="2" charset="2"/>
              <a:buChar char="ü"/>
            </a:pPr>
            <a:r>
              <a:rPr lang="en-GB" sz="2200" dirty="0"/>
              <a:t>Grammar</a:t>
            </a:r>
          </a:p>
          <a:p>
            <a:pPr marL="457200" indent="-342900">
              <a:buFont typeface="Wingdings" panose="05000000000000000000" pitchFamily="2" charset="2"/>
              <a:buChar char="ü"/>
            </a:pPr>
            <a:r>
              <a:rPr lang="en-GB" sz="2200" dirty="0"/>
              <a:t>Punctuation</a:t>
            </a:r>
          </a:p>
          <a:p>
            <a:pPr marL="457200" indent="-342900">
              <a:buFont typeface="Wingdings" panose="05000000000000000000" pitchFamily="2" charset="2"/>
              <a:buChar char="ü"/>
            </a:pPr>
            <a:r>
              <a:rPr lang="en-GB" sz="2200" dirty="0"/>
              <a:t>Syntax</a:t>
            </a:r>
          </a:p>
          <a:p>
            <a:pPr marL="457200" indent="-342900">
              <a:buFont typeface="Wingdings" panose="05000000000000000000" pitchFamily="2" charset="2"/>
              <a:buChar char="ü"/>
            </a:pPr>
            <a:r>
              <a:rPr lang="en-GB" sz="2200" dirty="0"/>
              <a:t>Register</a:t>
            </a:r>
            <a:r>
              <a:rPr lang="en-GB" dirty="0"/>
              <a:t>	</a:t>
            </a:r>
            <a:r>
              <a:rPr lang="en-GB" dirty="0" smtClean="0"/>
              <a:t>	</a:t>
            </a:r>
            <a:endParaRPr lang="en-GB" sz="22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6" name="Picture 5"/>
          <p:cNvPicPr>
            <a:picLocks noChangeAspect="1"/>
          </p:cNvPicPr>
          <p:nvPr/>
        </p:nvPicPr>
        <p:blipFill>
          <a:blip r:embed="rId3"/>
          <a:stretch>
            <a:fillRect/>
          </a:stretch>
        </p:blipFill>
        <p:spPr>
          <a:xfrm>
            <a:off x="7684714" y="1593852"/>
            <a:ext cx="3892080" cy="4059974"/>
          </a:xfrm>
          <a:prstGeom prst="rect">
            <a:avLst/>
          </a:prstGeom>
        </p:spPr>
      </p:pic>
      <p:sp>
        <p:nvSpPr>
          <p:cNvPr id="7" name="TextBox 6"/>
          <p:cNvSpPr txBox="1"/>
          <p:nvPr/>
        </p:nvSpPr>
        <p:spPr>
          <a:xfrm>
            <a:off x="8603088" y="5584718"/>
            <a:ext cx="3284112" cy="246221"/>
          </a:xfrm>
          <a:prstGeom prst="rect">
            <a:avLst/>
          </a:prstGeom>
          <a:noFill/>
        </p:spPr>
        <p:txBody>
          <a:bodyPr wrap="square" rtlCol="0">
            <a:spAutoFit/>
          </a:bodyPr>
          <a:lstStyle/>
          <a:p>
            <a:r>
              <a:rPr lang="en-GB" sz="1000" dirty="0"/>
              <a:t>https://www.pexels.com/search/typewriter/</a:t>
            </a:r>
          </a:p>
        </p:txBody>
      </p:sp>
    </p:spTree>
    <p:extLst>
      <p:ext uri="{BB962C8B-B14F-4D97-AF65-F5344CB8AC3E}">
        <p14:creationId xmlns:p14="http://schemas.microsoft.com/office/powerpoint/2010/main" val="64385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522" y="170695"/>
            <a:ext cx="7543800" cy="550106"/>
          </a:xfrm>
        </p:spPr>
        <p:txBody>
          <a:bodyPr>
            <a:normAutofit fontScale="90000"/>
          </a:bodyPr>
          <a:lstStyle/>
          <a:p>
            <a:pPr algn="ctr"/>
            <a:r>
              <a:rPr lang="en-GB" sz="3600" b="1" dirty="0" smtClean="0"/>
              <a:t>Presentation</a:t>
            </a:r>
            <a:endParaRPr lang="en-GB" sz="3600" b="1" dirty="0"/>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8648" y="836712"/>
            <a:ext cx="8152112" cy="54380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spTree>
    <p:extLst>
      <p:ext uri="{BB962C8B-B14F-4D97-AF65-F5344CB8AC3E}">
        <p14:creationId xmlns:p14="http://schemas.microsoft.com/office/powerpoint/2010/main" val="312291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4410"/>
            <a:ext cx="10515600" cy="1325563"/>
          </a:xfrm>
        </p:spPr>
        <p:txBody>
          <a:bodyPr/>
          <a:lstStyle/>
          <a:p>
            <a:pPr algn="ctr"/>
            <a:r>
              <a:rPr lang="en-GB" b="1" dirty="0"/>
              <a:t>Essay Structure</a:t>
            </a:r>
            <a:br>
              <a:rPr lang="en-GB" b="1" dirty="0"/>
            </a:br>
            <a:r>
              <a:rPr lang="en-GB" b="1" dirty="0"/>
              <a:t>‘The Sweetie Wrapper’</a:t>
            </a:r>
          </a:p>
        </p:txBody>
      </p:sp>
      <p:pic>
        <p:nvPicPr>
          <p:cNvPr id="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8772" y="2003481"/>
            <a:ext cx="8660525" cy="4871545"/>
          </a:xfrm>
        </p:spPr>
      </p:pic>
      <p:grpSp>
        <p:nvGrpSpPr>
          <p:cNvPr id="8" name="Group 7">
            <a:extLst>
              <a:ext uri="{FF2B5EF4-FFF2-40B4-BE49-F238E27FC236}">
                <a16:creationId xmlns="" xmlns:a16="http://schemas.microsoft.com/office/drawing/2014/main" id="{CE17307B-8275-43B8-8F45-F7501C04CF3D}"/>
              </a:ext>
            </a:extLst>
          </p:cNvPr>
          <p:cNvGrpSpPr/>
          <p:nvPr/>
        </p:nvGrpSpPr>
        <p:grpSpPr>
          <a:xfrm>
            <a:off x="0" y="0"/>
            <a:ext cx="3578772" cy="6858000"/>
            <a:chOff x="0" y="0"/>
            <a:chExt cx="3578772" cy="6858000"/>
          </a:xfrm>
        </p:grpSpPr>
        <p:sp>
          <p:nvSpPr>
            <p:cNvPr id="7" name="Rectangle 6">
              <a:extLst>
                <a:ext uri="{FF2B5EF4-FFF2-40B4-BE49-F238E27FC236}">
                  <a16:creationId xmlns="" xmlns:a16="http://schemas.microsoft.com/office/drawing/2014/main" id="{D920A1AD-C449-4492-8E6A-66C87F21CE5C}"/>
                </a:ext>
              </a:extLst>
            </p:cNvPr>
            <p:cNvSpPr/>
            <p:nvPr/>
          </p:nvSpPr>
          <p:spPr>
            <a:xfrm>
              <a:off x="0" y="0"/>
              <a:ext cx="3578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rot="5400000">
              <a:off x="-154012" y="2590863"/>
              <a:ext cx="4381500" cy="2299721"/>
            </a:xfrm>
            <a:prstGeom prst="rect">
              <a:avLst/>
            </a:prstGeom>
          </p:spPr>
        </p:pic>
      </p:grpSp>
      <p:sp>
        <p:nvSpPr>
          <p:cNvPr id="3" name="Slide Number Placeholder 2"/>
          <p:cNvSpPr>
            <a:spLocks noGrp="1"/>
          </p:cNvSpPr>
          <p:nvPr>
            <p:ph type="sldNum" sz="quarter" idx="12"/>
          </p:nvPr>
        </p:nvSpPr>
        <p:spPr/>
        <p:txBody>
          <a:bodyPr/>
          <a:lstStyle/>
          <a:p>
            <a:fld id="{EC9F4A4C-94F9-4EF1-93A5-0220BCBB354D}" type="slidenum">
              <a:rPr lang="en-GB" smtClean="0"/>
              <a:t>5</a:t>
            </a:fld>
            <a:endParaRPr lang="en-GB"/>
          </a:p>
        </p:txBody>
      </p:sp>
      <p:sp>
        <p:nvSpPr>
          <p:cNvPr id="4" name="Footer Placeholder 3"/>
          <p:cNvSpPr>
            <a:spLocks noGrp="1"/>
          </p:cNvSpPr>
          <p:nvPr>
            <p:ph type="ftr" sz="quarter" idx="11"/>
          </p:nvPr>
        </p:nvSpPr>
        <p:spPr>
          <a:xfrm>
            <a:off x="4299714" y="6538912"/>
            <a:ext cx="4114800" cy="365125"/>
          </a:xfrm>
        </p:spPr>
        <p:txBody>
          <a:bodyPr/>
          <a:lstStyle/>
          <a:p>
            <a:r>
              <a:rPr lang="en-US" dirty="0" smtClean="0"/>
              <a:t>Academic Skills Centre. University of Dundee, 2018</a:t>
            </a:r>
            <a:endParaRPr lang="en-GB" dirty="0"/>
          </a:p>
        </p:txBody>
      </p:sp>
    </p:spTree>
    <p:extLst>
      <p:ext uri="{BB962C8B-B14F-4D97-AF65-F5344CB8AC3E}">
        <p14:creationId xmlns:p14="http://schemas.microsoft.com/office/powerpoint/2010/main" val="376554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4" name="Rectangle 12"/>
          <p:cNvSpPr>
            <a:spLocks noChangeArrowheads="1"/>
          </p:cNvSpPr>
          <p:nvPr/>
        </p:nvSpPr>
        <p:spPr bwMode="auto">
          <a:xfrm>
            <a:off x="3210258" y="4209004"/>
            <a:ext cx="2286000" cy="38586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dirty="0">
                <a:latin typeface="Arial Narrow" pitchFamily="34" charset="0"/>
                <a:cs typeface="Arial" charset="0"/>
              </a:rPr>
              <a:t>Section </a:t>
            </a:r>
            <a:r>
              <a:rPr lang="en-GB" altLang="en-US" sz="2400" dirty="0" smtClean="0">
                <a:latin typeface="Arial Narrow" pitchFamily="34" charset="0"/>
                <a:cs typeface="Arial" charset="0"/>
              </a:rPr>
              <a:t>3, </a:t>
            </a:r>
            <a:r>
              <a:rPr lang="en-GB" altLang="en-US" sz="2400" dirty="0" err="1" smtClean="0">
                <a:latin typeface="Arial Narrow" pitchFamily="34" charset="0"/>
                <a:cs typeface="Arial" charset="0"/>
              </a:rPr>
              <a:t>etc</a:t>
            </a:r>
            <a:r>
              <a:rPr lang="en-GB" altLang="en-US" sz="2400" dirty="0" smtClean="0">
                <a:latin typeface="Arial Narrow" pitchFamily="34" charset="0"/>
                <a:cs typeface="Arial" charset="0"/>
              </a:rPr>
              <a:t>…</a:t>
            </a:r>
            <a:endParaRPr lang="en-US" altLang="en-US" sz="2400" dirty="0">
              <a:latin typeface="Arial Narrow" pitchFamily="34" charset="0"/>
              <a:cs typeface="Arial" charset="0"/>
            </a:endParaRPr>
          </a:p>
        </p:txBody>
      </p:sp>
      <p:sp>
        <p:nvSpPr>
          <p:cNvPr id="38922" name="Rectangle 10"/>
          <p:cNvSpPr>
            <a:spLocks noChangeArrowheads="1"/>
          </p:cNvSpPr>
          <p:nvPr/>
        </p:nvSpPr>
        <p:spPr bwMode="auto">
          <a:xfrm>
            <a:off x="3235327" y="3116806"/>
            <a:ext cx="2286000" cy="3979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dirty="0">
                <a:latin typeface="Arial Narrow" pitchFamily="34" charset="0"/>
                <a:cs typeface="Arial" charset="0"/>
              </a:rPr>
              <a:t>Section </a:t>
            </a:r>
            <a:r>
              <a:rPr lang="en-GB" altLang="en-US" sz="2400" dirty="0" smtClean="0">
                <a:latin typeface="Arial Narrow" pitchFamily="34" charset="0"/>
                <a:cs typeface="Arial" charset="0"/>
              </a:rPr>
              <a:t>1…</a:t>
            </a:r>
            <a:endParaRPr lang="en-US" altLang="en-US" sz="2400" dirty="0">
              <a:latin typeface="Arial Narrow" pitchFamily="34" charset="0"/>
              <a:cs typeface="Arial" charset="0"/>
            </a:endParaRPr>
          </a:p>
        </p:txBody>
      </p:sp>
      <p:sp>
        <p:nvSpPr>
          <p:cNvPr id="23555" name="Rectangle 2"/>
          <p:cNvSpPr>
            <a:spLocks noGrp="1" noChangeArrowheads="1"/>
          </p:cNvSpPr>
          <p:nvPr>
            <p:ph type="title"/>
          </p:nvPr>
        </p:nvSpPr>
        <p:spPr>
          <a:xfrm>
            <a:off x="2133600" y="325656"/>
            <a:ext cx="7543800" cy="680876"/>
          </a:xfrm>
        </p:spPr>
        <p:txBody>
          <a:bodyPr/>
          <a:lstStyle/>
          <a:p>
            <a:pPr algn="ctr"/>
            <a:r>
              <a:rPr lang="en-GB" altLang="en-US" sz="3400" b="1" dirty="0"/>
              <a:t>The ‘Sweetie Wrapper’ unwrapped</a:t>
            </a:r>
          </a:p>
        </p:txBody>
      </p:sp>
      <p:sp>
        <p:nvSpPr>
          <p:cNvPr id="23556" name="Rectangle 3"/>
          <p:cNvSpPr>
            <a:spLocks noGrp="1" noChangeArrowheads="1"/>
          </p:cNvSpPr>
          <p:nvPr>
            <p:ph sz="half" idx="1"/>
          </p:nvPr>
        </p:nvSpPr>
        <p:spPr>
          <a:xfrm>
            <a:off x="533400" y="2179541"/>
            <a:ext cx="5063283" cy="4373649"/>
          </a:xfrm>
          <a:prstGeom prst="rect">
            <a:avLst/>
          </a:prstGeom>
        </p:spPr>
        <p:txBody>
          <a:bodyPr>
            <a:normAutofit fontScale="92500" lnSpcReduction="20000"/>
          </a:bodyPr>
          <a:lstStyle/>
          <a:p>
            <a:pPr>
              <a:lnSpc>
                <a:spcPct val="80000"/>
              </a:lnSpc>
              <a:buFont typeface="Wingdings" pitchFamily="2" charset="2"/>
              <a:buNone/>
            </a:pPr>
            <a:r>
              <a:rPr lang="en-GB" altLang="en-US" sz="3300" b="1" dirty="0"/>
              <a:t>Introduction</a:t>
            </a:r>
          </a:p>
          <a:p>
            <a:pPr>
              <a:lnSpc>
                <a:spcPct val="80000"/>
              </a:lnSpc>
              <a:buFont typeface="Wingdings" pitchFamily="2" charset="2"/>
              <a:buNone/>
            </a:pPr>
            <a:endParaRPr lang="en-GB" altLang="en-US" sz="2400" dirty="0"/>
          </a:p>
          <a:p>
            <a:pPr>
              <a:lnSpc>
                <a:spcPct val="80000"/>
              </a:lnSpc>
              <a:buFont typeface="Wingdings" pitchFamily="2" charset="2"/>
              <a:buNone/>
            </a:pPr>
            <a:endParaRPr lang="en-GB" altLang="en-US" sz="2400" dirty="0"/>
          </a:p>
          <a:p>
            <a:pPr>
              <a:lnSpc>
                <a:spcPct val="80000"/>
              </a:lnSpc>
              <a:buFont typeface="Wingdings" pitchFamily="2" charset="2"/>
              <a:buNone/>
            </a:pPr>
            <a:endParaRPr lang="en-GB" altLang="en-US" sz="3300" b="1" dirty="0"/>
          </a:p>
          <a:p>
            <a:pPr>
              <a:lnSpc>
                <a:spcPct val="80000"/>
              </a:lnSpc>
              <a:buFont typeface="Wingdings" pitchFamily="2" charset="2"/>
              <a:buNone/>
            </a:pPr>
            <a:r>
              <a:rPr lang="en-GB" altLang="en-US" sz="3300" b="1" dirty="0"/>
              <a:t>Main Body</a:t>
            </a:r>
          </a:p>
          <a:p>
            <a:pPr>
              <a:lnSpc>
                <a:spcPct val="80000"/>
              </a:lnSpc>
              <a:buFont typeface="Wingdings" pitchFamily="2" charset="2"/>
              <a:buNone/>
            </a:pPr>
            <a:endParaRPr lang="en-GB" altLang="en-US" sz="2400" dirty="0"/>
          </a:p>
          <a:p>
            <a:pPr>
              <a:lnSpc>
                <a:spcPct val="80000"/>
              </a:lnSpc>
              <a:buFont typeface="Wingdings" pitchFamily="2" charset="2"/>
              <a:buNone/>
            </a:pPr>
            <a:endParaRPr lang="en-GB" altLang="en-US" sz="1600" b="1" dirty="0"/>
          </a:p>
          <a:p>
            <a:pPr>
              <a:lnSpc>
                <a:spcPct val="80000"/>
              </a:lnSpc>
              <a:buFont typeface="Wingdings" pitchFamily="2" charset="2"/>
              <a:buNone/>
            </a:pPr>
            <a:endParaRPr lang="en-GB" altLang="en-US" sz="1600" b="1" dirty="0"/>
          </a:p>
          <a:p>
            <a:pPr>
              <a:lnSpc>
                <a:spcPct val="80000"/>
              </a:lnSpc>
              <a:buFont typeface="Wingdings" pitchFamily="2" charset="2"/>
              <a:buNone/>
            </a:pPr>
            <a:endParaRPr lang="en-GB" altLang="en-US" sz="1600" b="1" dirty="0"/>
          </a:p>
          <a:p>
            <a:pPr>
              <a:lnSpc>
                <a:spcPct val="80000"/>
              </a:lnSpc>
              <a:buFont typeface="Wingdings" pitchFamily="2" charset="2"/>
              <a:buNone/>
            </a:pPr>
            <a:endParaRPr lang="en-GB" altLang="en-US" sz="1600" b="1" dirty="0" smtClean="0"/>
          </a:p>
          <a:p>
            <a:pPr>
              <a:lnSpc>
                <a:spcPct val="80000"/>
              </a:lnSpc>
              <a:buFont typeface="Wingdings" pitchFamily="2" charset="2"/>
              <a:buNone/>
            </a:pPr>
            <a:endParaRPr lang="en-GB" altLang="en-US" sz="3300" b="1" dirty="0" smtClean="0"/>
          </a:p>
          <a:p>
            <a:pPr>
              <a:lnSpc>
                <a:spcPct val="80000"/>
              </a:lnSpc>
              <a:buFont typeface="Wingdings" pitchFamily="2" charset="2"/>
              <a:buNone/>
            </a:pPr>
            <a:r>
              <a:rPr lang="en-GB" altLang="en-US" sz="3300" b="1" dirty="0" smtClean="0"/>
              <a:t>Conclusion</a:t>
            </a:r>
            <a:endParaRPr lang="en-US" altLang="en-US" sz="3300" b="1" dirty="0"/>
          </a:p>
        </p:txBody>
      </p:sp>
      <p:sp>
        <p:nvSpPr>
          <p:cNvPr id="23557" name="Rectangle 4"/>
          <p:cNvSpPr>
            <a:spLocks noGrp="1" noChangeArrowheads="1"/>
          </p:cNvSpPr>
          <p:nvPr>
            <p:ph sz="half" idx="2"/>
          </p:nvPr>
        </p:nvSpPr>
        <p:spPr>
          <a:xfrm>
            <a:off x="6742043" y="5040731"/>
            <a:ext cx="4648199" cy="476501"/>
          </a:xfrm>
          <a:prstGeom prst="rect">
            <a:avLst/>
          </a:prstGeom>
        </p:spPr>
        <p:txBody>
          <a:bodyPr>
            <a:normAutofit fontScale="92500" lnSpcReduction="20000"/>
          </a:bodyPr>
          <a:lstStyle/>
          <a:p>
            <a:pPr>
              <a:lnSpc>
                <a:spcPct val="80000"/>
              </a:lnSpc>
              <a:buNone/>
            </a:pPr>
            <a:r>
              <a:rPr lang="en-GB" altLang="en-US" sz="2600" dirty="0"/>
              <a:t>Return to intention</a:t>
            </a:r>
          </a:p>
          <a:p>
            <a:pPr>
              <a:lnSpc>
                <a:spcPct val="80000"/>
              </a:lnSpc>
              <a:buFont typeface="Wingdings" pitchFamily="2" charset="2"/>
              <a:buNone/>
            </a:pPr>
            <a:endParaRPr lang="en-GB" altLang="en-US" dirty="0"/>
          </a:p>
        </p:txBody>
      </p:sp>
      <p:sp>
        <p:nvSpPr>
          <p:cNvPr id="38918" name="AutoShape 6"/>
          <p:cNvSpPr>
            <a:spLocks noChangeArrowheads="1"/>
          </p:cNvSpPr>
          <p:nvPr/>
        </p:nvSpPr>
        <p:spPr bwMode="auto">
          <a:xfrm>
            <a:off x="3129168" y="4556069"/>
            <a:ext cx="2467515" cy="1684936"/>
          </a:xfrm>
          <a:prstGeom prst="triangle">
            <a:avLst>
              <a:gd name="adj" fmla="val 50000"/>
            </a:avLst>
          </a:prstGeom>
          <a:solidFill>
            <a:schemeClr val="tx2"/>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Verdana" pitchFamily="34" charset="0"/>
            </a:endParaRPr>
          </a:p>
        </p:txBody>
      </p:sp>
      <p:sp>
        <p:nvSpPr>
          <p:cNvPr id="38919" name="AutoShape 7"/>
          <p:cNvSpPr>
            <a:spLocks noChangeArrowheads="1"/>
          </p:cNvSpPr>
          <p:nvPr/>
        </p:nvSpPr>
        <p:spPr bwMode="auto">
          <a:xfrm flipV="1">
            <a:off x="3185543" y="1848552"/>
            <a:ext cx="2386425" cy="1344806"/>
          </a:xfrm>
          <a:prstGeom prst="triangle">
            <a:avLst>
              <a:gd name="adj" fmla="val 50000"/>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a:solidFill>
                <a:srgbClr val="CC99FF"/>
              </a:solidFill>
              <a:latin typeface="Tahoma" pitchFamily="34" charset="0"/>
              <a:cs typeface="Arial" charset="0"/>
            </a:endParaRPr>
          </a:p>
        </p:txBody>
      </p:sp>
      <p:sp>
        <p:nvSpPr>
          <p:cNvPr id="38920" name="Line 8"/>
          <p:cNvSpPr>
            <a:spLocks noChangeShapeType="1"/>
          </p:cNvSpPr>
          <p:nvPr/>
        </p:nvSpPr>
        <p:spPr bwMode="auto">
          <a:xfrm>
            <a:off x="3583459" y="2285999"/>
            <a:ext cx="1598141" cy="1"/>
          </a:xfrm>
          <a:prstGeom prst="line">
            <a:avLst/>
          </a:prstGeom>
          <a:noFill/>
          <a:ln w="19050">
            <a:solidFill>
              <a:schemeClr val="bg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21" name="Line 9"/>
          <p:cNvSpPr>
            <a:spLocks noChangeShapeType="1"/>
          </p:cNvSpPr>
          <p:nvPr/>
        </p:nvSpPr>
        <p:spPr bwMode="auto">
          <a:xfrm flipV="1">
            <a:off x="3863752" y="2706046"/>
            <a:ext cx="1013048" cy="0"/>
          </a:xfrm>
          <a:prstGeom prst="line">
            <a:avLst/>
          </a:prstGeom>
          <a:noFill/>
          <a:ln w="19050">
            <a:solidFill>
              <a:schemeClr val="bg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23" name="Rectangle 11"/>
          <p:cNvSpPr>
            <a:spLocks noChangeArrowheads="1"/>
          </p:cNvSpPr>
          <p:nvPr/>
        </p:nvSpPr>
        <p:spPr bwMode="auto">
          <a:xfrm>
            <a:off x="3235327" y="3675605"/>
            <a:ext cx="2286000" cy="38586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dirty="0">
                <a:latin typeface="Arial Narrow" pitchFamily="34" charset="0"/>
                <a:cs typeface="Arial" charset="0"/>
              </a:rPr>
              <a:t>Section </a:t>
            </a:r>
            <a:r>
              <a:rPr lang="en-GB" altLang="en-US" sz="2400" dirty="0" smtClean="0">
                <a:latin typeface="Arial Narrow" pitchFamily="34" charset="0"/>
                <a:cs typeface="Arial" charset="0"/>
              </a:rPr>
              <a:t>2…</a:t>
            </a:r>
            <a:endParaRPr lang="en-US" altLang="en-US" sz="2400" dirty="0">
              <a:latin typeface="Arial Narrow" pitchFamily="34" charset="0"/>
              <a:cs typeface="Arial" charset="0"/>
            </a:endParaRPr>
          </a:p>
        </p:txBody>
      </p:sp>
      <p:sp>
        <p:nvSpPr>
          <p:cNvPr id="38925" name="Line 13"/>
          <p:cNvSpPr>
            <a:spLocks noChangeShapeType="1"/>
          </p:cNvSpPr>
          <p:nvPr/>
        </p:nvSpPr>
        <p:spPr bwMode="auto">
          <a:xfrm>
            <a:off x="3744097" y="5371994"/>
            <a:ext cx="1235675" cy="0"/>
          </a:xfrm>
          <a:prstGeom prst="line">
            <a:avLst/>
          </a:prstGeom>
          <a:noFill/>
          <a:ln w="19050">
            <a:solidFill>
              <a:schemeClr val="bg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26" name="Line 14"/>
          <p:cNvSpPr>
            <a:spLocks noChangeShapeType="1"/>
          </p:cNvSpPr>
          <p:nvPr/>
        </p:nvSpPr>
        <p:spPr bwMode="auto">
          <a:xfrm>
            <a:off x="3353075" y="5933630"/>
            <a:ext cx="2050504" cy="6322"/>
          </a:xfrm>
          <a:prstGeom prst="line">
            <a:avLst/>
          </a:prstGeom>
          <a:noFill/>
          <a:ln w="19050">
            <a:solidFill>
              <a:schemeClr val="bg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27" name="Line 15"/>
          <p:cNvSpPr>
            <a:spLocks noChangeShapeType="1"/>
          </p:cNvSpPr>
          <p:nvPr/>
        </p:nvSpPr>
        <p:spPr bwMode="auto">
          <a:xfrm flipH="1" flipV="1">
            <a:off x="5344984" y="2133599"/>
            <a:ext cx="976773" cy="5287"/>
          </a:xfrm>
          <a:prstGeom prst="line">
            <a:avLst/>
          </a:prstGeom>
          <a:noFill/>
          <a:ln w="38100">
            <a:solidFill>
              <a:srgbClr val="F13FDC"/>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28" name="Line 16"/>
          <p:cNvSpPr>
            <a:spLocks noChangeShapeType="1"/>
          </p:cNvSpPr>
          <p:nvPr/>
        </p:nvSpPr>
        <p:spPr bwMode="auto">
          <a:xfrm flipH="1" flipV="1">
            <a:off x="5041900" y="2514600"/>
            <a:ext cx="1267158" cy="12996"/>
          </a:xfrm>
          <a:prstGeom prst="line">
            <a:avLst/>
          </a:prstGeom>
          <a:noFill/>
          <a:ln w="38100">
            <a:solidFill>
              <a:srgbClr val="F13FDC"/>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29" name="Line 17"/>
          <p:cNvSpPr>
            <a:spLocks noChangeShapeType="1"/>
          </p:cNvSpPr>
          <p:nvPr/>
        </p:nvSpPr>
        <p:spPr bwMode="auto">
          <a:xfrm flipH="1" flipV="1">
            <a:off x="4848068" y="2894538"/>
            <a:ext cx="1447800" cy="0"/>
          </a:xfrm>
          <a:prstGeom prst="line">
            <a:avLst/>
          </a:prstGeom>
          <a:noFill/>
          <a:ln w="38100">
            <a:solidFill>
              <a:srgbClr val="F13FDC"/>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34" name="Line 22"/>
          <p:cNvSpPr>
            <a:spLocks noChangeShapeType="1"/>
          </p:cNvSpPr>
          <p:nvPr/>
        </p:nvSpPr>
        <p:spPr bwMode="auto">
          <a:xfrm flipH="1">
            <a:off x="4876799" y="5104648"/>
            <a:ext cx="1627090" cy="750"/>
          </a:xfrm>
          <a:prstGeom prst="line">
            <a:avLst/>
          </a:prstGeom>
          <a:noFill/>
          <a:ln w="31750">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35" name="Line 23"/>
          <p:cNvSpPr>
            <a:spLocks noChangeShapeType="1"/>
          </p:cNvSpPr>
          <p:nvPr/>
        </p:nvSpPr>
        <p:spPr bwMode="auto">
          <a:xfrm flipH="1">
            <a:off x="5105397" y="5507100"/>
            <a:ext cx="1373776" cy="10132"/>
          </a:xfrm>
          <a:prstGeom prst="line">
            <a:avLst/>
          </a:prstGeom>
          <a:noFill/>
          <a:ln w="31750">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36" name="Line 24"/>
          <p:cNvSpPr>
            <a:spLocks noChangeShapeType="1"/>
          </p:cNvSpPr>
          <p:nvPr/>
        </p:nvSpPr>
        <p:spPr bwMode="auto">
          <a:xfrm flipH="1">
            <a:off x="5572457" y="6004554"/>
            <a:ext cx="891157" cy="16734"/>
          </a:xfrm>
          <a:prstGeom prst="line">
            <a:avLst/>
          </a:prstGeom>
          <a:noFill/>
          <a:ln w="31750">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 name="Curved Left Arrow 2"/>
          <p:cNvSpPr/>
          <p:nvPr/>
        </p:nvSpPr>
        <p:spPr>
          <a:xfrm>
            <a:off x="5631576" y="3337670"/>
            <a:ext cx="3810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Curved Left Arrow 3"/>
          <p:cNvSpPr/>
          <p:nvPr/>
        </p:nvSpPr>
        <p:spPr>
          <a:xfrm>
            <a:off x="5705750" y="3971284"/>
            <a:ext cx="3429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a:extLst>
              <a:ext uri="{FF2B5EF4-FFF2-40B4-BE49-F238E27FC236}">
                <a16:creationId xmlns="" xmlns:a16="http://schemas.microsoft.com/office/drawing/2014/main" id="{CDD93B0B-E4C5-4D2F-80A2-641BE12C5626}"/>
              </a:ext>
            </a:extLst>
          </p:cNvPr>
          <p:cNvSpPr txBox="1"/>
          <p:nvPr/>
        </p:nvSpPr>
        <p:spPr>
          <a:xfrm>
            <a:off x="6463614" y="1800128"/>
            <a:ext cx="2280672" cy="812530"/>
          </a:xfrm>
          <a:prstGeom prst="rect">
            <a:avLst/>
          </a:prstGeom>
          <a:noFill/>
        </p:spPr>
        <p:txBody>
          <a:bodyPr wrap="square" rtlCol="0">
            <a:spAutoFit/>
          </a:bodyPr>
          <a:lstStyle/>
          <a:p>
            <a:pPr>
              <a:lnSpc>
                <a:spcPct val="120000"/>
              </a:lnSpc>
              <a:buFont typeface="Wingdings" pitchFamily="2" charset="2"/>
              <a:buNone/>
            </a:pPr>
            <a:r>
              <a:rPr lang="en-GB" altLang="en-US" sz="2400" dirty="0"/>
              <a:t>Context</a:t>
            </a:r>
          </a:p>
          <a:p>
            <a:endParaRPr lang="en-GB" dirty="0"/>
          </a:p>
        </p:txBody>
      </p:sp>
      <p:sp>
        <p:nvSpPr>
          <p:cNvPr id="7" name="TextBox 6">
            <a:extLst>
              <a:ext uri="{FF2B5EF4-FFF2-40B4-BE49-F238E27FC236}">
                <a16:creationId xmlns="" xmlns:a16="http://schemas.microsoft.com/office/drawing/2014/main" id="{ADCEEA23-0CCD-4449-BC27-A404E29A994F}"/>
              </a:ext>
            </a:extLst>
          </p:cNvPr>
          <p:cNvSpPr txBox="1"/>
          <p:nvPr/>
        </p:nvSpPr>
        <p:spPr>
          <a:xfrm>
            <a:off x="6463614" y="2306492"/>
            <a:ext cx="4648199" cy="387798"/>
          </a:xfrm>
          <a:prstGeom prst="rect">
            <a:avLst/>
          </a:prstGeom>
          <a:noFill/>
        </p:spPr>
        <p:txBody>
          <a:bodyPr wrap="square" rtlCol="0">
            <a:spAutoFit/>
          </a:bodyPr>
          <a:lstStyle/>
          <a:p>
            <a:pPr>
              <a:lnSpc>
                <a:spcPct val="80000"/>
              </a:lnSpc>
              <a:buFont typeface="Wingdings" pitchFamily="2" charset="2"/>
              <a:buNone/>
            </a:pPr>
            <a:r>
              <a:rPr lang="en-GB" altLang="en-US" sz="2400" dirty="0"/>
              <a:t>Key ideas / Statement of intent</a:t>
            </a:r>
            <a:endParaRPr lang="en-GB" sz="2400" dirty="0"/>
          </a:p>
        </p:txBody>
      </p:sp>
      <p:sp>
        <p:nvSpPr>
          <p:cNvPr id="32" name="TextBox 31">
            <a:extLst>
              <a:ext uri="{FF2B5EF4-FFF2-40B4-BE49-F238E27FC236}">
                <a16:creationId xmlns="" xmlns:a16="http://schemas.microsoft.com/office/drawing/2014/main" id="{9AA6A9E0-98B9-4D28-BD9F-1AE51E6D07E6}"/>
              </a:ext>
            </a:extLst>
          </p:cNvPr>
          <p:cNvSpPr txBox="1"/>
          <p:nvPr/>
        </p:nvSpPr>
        <p:spPr>
          <a:xfrm>
            <a:off x="6438899" y="2696185"/>
            <a:ext cx="1782604" cy="412421"/>
          </a:xfrm>
          <a:prstGeom prst="rect">
            <a:avLst/>
          </a:prstGeom>
          <a:noFill/>
        </p:spPr>
        <p:txBody>
          <a:bodyPr wrap="none" rtlCol="0">
            <a:spAutoFit/>
          </a:bodyPr>
          <a:lstStyle/>
          <a:p>
            <a:pPr>
              <a:lnSpc>
                <a:spcPct val="80000"/>
              </a:lnSpc>
              <a:buFont typeface="Wingdings" pitchFamily="2" charset="2"/>
              <a:buNone/>
            </a:pPr>
            <a:r>
              <a:rPr lang="en-GB" altLang="en-US" sz="2400" dirty="0"/>
              <a:t>‘Signposting</a:t>
            </a:r>
            <a:r>
              <a:rPr lang="en-GB" altLang="en-US" sz="2600" dirty="0"/>
              <a:t>’</a:t>
            </a:r>
            <a:endParaRPr lang="en-GB" sz="2600" dirty="0"/>
          </a:p>
        </p:txBody>
      </p:sp>
      <p:sp>
        <p:nvSpPr>
          <p:cNvPr id="8" name="TextBox 7">
            <a:extLst>
              <a:ext uri="{FF2B5EF4-FFF2-40B4-BE49-F238E27FC236}">
                <a16:creationId xmlns="" xmlns:a16="http://schemas.microsoft.com/office/drawing/2014/main" id="{92E62A3E-F806-4571-936C-F72D3796221D}"/>
              </a:ext>
            </a:extLst>
          </p:cNvPr>
          <p:cNvSpPr txBox="1"/>
          <p:nvPr/>
        </p:nvSpPr>
        <p:spPr>
          <a:xfrm>
            <a:off x="6742043" y="5342060"/>
            <a:ext cx="3516668" cy="387798"/>
          </a:xfrm>
          <a:prstGeom prst="rect">
            <a:avLst/>
          </a:prstGeom>
          <a:noFill/>
        </p:spPr>
        <p:txBody>
          <a:bodyPr wrap="none" rtlCol="0">
            <a:spAutoFit/>
          </a:bodyPr>
          <a:lstStyle/>
          <a:p>
            <a:pPr>
              <a:lnSpc>
                <a:spcPct val="80000"/>
              </a:lnSpc>
              <a:spcBef>
                <a:spcPct val="10000"/>
              </a:spcBef>
              <a:buFont typeface="Wingdings" pitchFamily="2" charset="2"/>
              <a:buNone/>
            </a:pPr>
            <a:r>
              <a:rPr lang="en-GB" altLang="en-US" sz="2400" dirty="0" smtClean="0"/>
              <a:t>Summarise critical analysis</a:t>
            </a:r>
            <a:endParaRPr lang="en-GB" altLang="en-US" sz="2400" dirty="0"/>
          </a:p>
        </p:txBody>
      </p:sp>
      <p:sp>
        <p:nvSpPr>
          <p:cNvPr id="9" name="TextBox 8">
            <a:extLst>
              <a:ext uri="{FF2B5EF4-FFF2-40B4-BE49-F238E27FC236}">
                <a16:creationId xmlns="" xmlns:a16="http://schemas.microsoft.com/office/drawing/2014/main" id="{2FA2109F-E465-4177-9C22-52D93D034F91}"/>
              </a:ext>
            </a:extLst>
          </p:cNvPr>
          <p:cNvSpPr txBox="1"/>
          <p:nvPr/>
        </p:nvSpPr>
        <p:spPr>
          <a:xfrm>
            <a:off x="6766759" y="5717269"/>
            <a:ext cx="2930867" cy="664797"/>
          </a:xfrm>
          <a:prstGeom prst="rect">
            <a:avLst/>
          </a:prstGeom>
          <a:noFill/>
        </p:spPr>
        <p:txBody>
          <a:bodyPr wrap="none" rtlCol="0">
            <a:spAutoFit/>
          </a:bodyPr>
          <a:lstStyle/>
          <a:p>
            <a:pPr>
              <a:lnSpc>
                <a:spcPct val="80000"/>
              </a:lnSpc>
              <a:spcBef>
                <a:spcPct val="10000"/>
              </a:spcBef>
              <a:buFont typeface="Wingdings" pitchFamily="2" charset="2"/>
              <a:buNone/>
            </a:pPr>
            <a:r>
              <a:rPr lang="en-GB" altLang="en-US" sz="2400" dirty="0"/>
              <a:t>Place in wider context</a:t>
            </a:r>
          </a:p>
          <a:p>
            <a:endParaRPr lang="en-GB" dirty="0"/>
          </a:p>
        </p:txBody>
      </p:sp>
      <p:sp>
        <p:nvSpPr>
          <p:cNvPr id="5" name="Slide Number Placeholder 4"/>
          <p:cNvSpPr>
            <a:spLocks noGrp="1"/>
          </p:cNvSpPr>
          <p:nvPr>
            <p:ph type="sldNum" sz="quarter" idx="12"/>
          </p:nvPr>
        </p:nvSpPr>
        <p:spPr/>
        <p:txBody>
          <a:bodyPr/>
          <a:lstStyle/>
          <a:p>
            <a:fld id="{EC9F4A4C-94F9-4EF1-93A5-0220BCBB354D}" type="slidenum">
              <a:rPr lang="en-GB" smtClean="0"/>
              <a:t>6</a:t>
            </a:fld>
            <a:endParaRPr lang="en-GB"/>
          </a:p>
        </p:txBody>
      </p:sp>
      <p:sp>
        <p:nvSpPr>
          <p:cNvPr id="10" name="Footer Placeholder 9"/>
          <p:cNvSpPr>
            <a:spLocks noGrp="1"/>
          </p:cNvSpPr>
          <p:nvPr>
            <p:ph type="ftr" sz="quarter" idx="11"/>
          </p:nvPr>
        </p:nvSpPr>
        <p:spPr/>
        <p:txBody>
          <a:bodyPr/>
          <a:lstStyle/>
          <a:p>
            <a:r>
              <a:rPr lang="en-US" smtClean="0"/>
              <a:t>Academic Skills Centre. University of Dundee, 2018</a:t>
            </a:r>
            <a:endParaRPr lang="en-GB"/>
          </a:p>
        </p:txBody>
      </p:sp>
      <p:sp>
        <p:nvSpPr>
          <p:cNvPr id="13" name="Double Brace 12"/>
          <p:cNvSpPr/>
          <p:nvPr/>
        </p:nvSpPr>
        <p:spPr>
          <a:xfrm>
            <a:off x="6368947" y="3192133"/>
            <a:ext cx="4367018" cy="1303569"/>
          </a:xfrm>
          <a:prstGeom prst="bracePair">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6820914" y="3239150"/>
            <a:ext cx="4766186" cy="1323439"/>
          </a:xfrm>
          <a:prstGeom prst="rect">
            <a:avLst/>
          </a:prstGeom>
          <a:noFill/>
        </p:spPr>
        <p:txBody>
          <a:bodyPr wrap="square" rtlCol="0">
            <a:spAutoFit/>
          </a:bodyPr>
          <a:lstStyle/>
          <a:p>
            <a:r>
              <a:rPr lang="en-GB" sz="2000" i="1" dirty="0" smtClean="0"/>
              <a:t>Main body must have:</a:t>
            </a:r>
          </a:p>
          <a:p>
            <a:pPr marL="285750" indent="-285750">
              <a:buFont typeface="Arial" panose="020B0604020202020204" pitchFamily="34" charset="0"/>
              <a:buChar char="•"/>
            </a:pPr>
            <a:r>
              <a:rPr lang="en-GB" sz="2000" i="1" dirty="0" smtClean="0"/>
              <a:t>Proper paragraphs</a:t>
            </a:r>
          </a:p>
          <a:p>
            <a:pPr marL="285750" indent="-285750">
              <a:buFont typeface="Arial" panose="020B0604020202020204" pitchFamily="34" charset="0"/>
              <a:buChar char="•"/>
            </a:pPr>
            <a:r>
              <a:rPr lang="en-GB" sz="2000" i="1" dirty="0" smtClean="0"/>
              <a:t>Sense of ‘flow’/logical structure</a:t>
            </a:r>
          </a:p>
          <a:p>
            <a:pPr marL="285750" indent="-285750">
              <a:buFont typeface="Arial" panose="020B0604020202020204" pitchFamily="34" charset="0"/>
              <a:buChar char="•"/>
            </a:pPr>
            <a:r>
              <a:rPr lang="en-GB" sz="2000" i="1" dirty="0" smtClean="0"/>
              <a:t>‘Critical analysis’</a:t>
            </a:r>
          </a:p>
        </p:txBody>
      </p:sp>
    </p:spTree>
    <p:custDataLst>
      <p:tags r:id="rId1"/>
    </p:custDataLst>
    <p:extLst>
      <p:ext uri="{BB962C8B-B14F-4D97-AF65-F5344CB8AC3E}">
        <p14:creationId xmlns:p14="http://schemas.microsoft.com/office/powerpoint/2010/main" val="400688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0"/>
            <a:ext cx="7543800" cy="1342196"/>
          </a:xfrm>
        </p:spPr>
        <p:txBody>
          <a:bodyPr/>
          <a:lstStyle/>
          <a:p>
            <a:pPr algn="ctr"/>
            <a:endParaRPr lang="en-GB" i="1" dirty="0"/>
          </a:p>
        </p:txBody>
      </p:sp>
      <p:sp>
        <p:nvSpPr>
          <p:cNvPr id="3" name="Content Placeholder 2"/>
          <p:cNvSpPr>
            <a:spLocks noGrp="1"/>
          </p:cNvSpPr>
          <p:nvPr>
            <p:ph sz="half" idx="1"/>
          </p:nvPr>
        </p:nvSpPr>
        <p:spPr>
          <a:xfrm>
            <a:off x="1942563" y="2684392"/>
            <a:ext cx="8306873" cy="3884495"/>
          </a:xfrm>
        </p:spPr>
        <p:txBody>
          <a:bodyPr>
            <a:normAutofit fontScale="47500" lnSpcReduction="20000"/>
          </a:bodyPr>
          <a:lstStyle/>
          <a:p>
            <a:endParaRPr lang="en-GB" sz="3600" b="1" i="1" dirty="0"/>
          </a:p>
          <a:p>
            <a:pPr algn="ctr">
              <a:lnSpc>
                <a:spcPct val="120000"/>
              </a:lnSpc>
            </a:pPr>
            <a:r>
              <a:rPr lang="en-GB" sz="8000" b="1" dirty="0">
                <a:latin typeface="Candara"/>
                <a:cs typeface="Candara"/>
              </a:rPr>
              <a:t>“Not enough critical analysis…”</a:t>
            </a:r>
          </a:p>
          <a:p>
            <a:pPr algn="ctr">
              <a:lnSpc>
                <a:spcPct val="120000"/>
              </a:lnSpc>
            </a:pPr>
            <a:r>
              <a:rPr lang="en-GB" sz="8000" b="1" dirty="0">
                <a:latin typeface="Candara"/>
                <a:cs typeface="Candara"/>
              </a:rPr>
              <a:t>“Lacking in depth”</a:t>
            </a:r>
          </a:p>
          <a:p>
            <a:pPr algn="ctr">
              <a:lnSpc>
                <a:spcPct val="120000"/>
              </a:lnSpc>
            </a:pPr>
            <a:r>
              <a:rPr lang="en-GB" sz="8000" b="1" dirty="0">
                <a:latin typeface="Candara"/>
                <a:cs typeface="Candara"/>
              </a:rPr>
              <a:t>“Too descriptive”</a:t>
            </a:r>
          </a:p>
          <a:p>
            <a:pPr algn="ctr"/>
            <a:endParaRPr lang="en-GB" sz="8000" dirty="0">
              <a:latin typeface="Candara"/>
              <a:cs typeface="Candara"/>
            </a:endParaRPr>
          </a:p>
          <a:p>
            <a:pPr marL="0" indent="0" algn="ctr">
              <a:buNone/>
            </a:pPr>
            <a:r>
              <a:rPr lang="en-GB" sz="8000" i="1" dirty="0">
                <a:latin typeface="Candara"/>
                <a:cs typeface="Candara"/>
              </a:rPr>
              <a:t>But what do they mean?</a:t>
            </a: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6" name="Picture 5" descr="Screen Shot 2015-10-29 at 21.45.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11" y="105824"/>
            <a:ext cx="12192000" cy="2472744"/>
          </a:xfrm>
          <a:prstGeom prst="rect">
            <a:avLst/>
          </a:prstGeom>
        </p:spPr>
      </p:pic>
    </p:spTree>
    <p:extLst>
      <p:ext uri="{BB962C8B-B14F-4D97-AF65-F5344CB8AC3E}">
        <p14:creationId xmlns:p14="http://schemas.microsoft.com/office/powerpoint/2010/main" val="133851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4" y="53077"/>
            <a:ext cx="10083875" cy="1034818"/>
          </a:xfrm>
        </p:spPr>
        <p:txBody>
          <a:bodyPr>
            <a:normAutofit/>
          </a:bodyPr>
          <a:lstStyle/>
          <a:p>
            <a:r>
              <a:rPr lang="en-GB" sz="4000" b="1" dirty="0" smtClean="0"/>
              <a:t>Content: How </a:t>
            </a:r>
            <a:r>
              <a:rPr lang="en-GB" sz="4000" b="1" dirty="0"/>
              <a:t>to </a:t>
            </a:r>
            <a:r>
              <a:rPr lang="en-GB" sz="4000" b="1" dirty="0" smtClean="0"/>
              <a:t>bring </a:t>
            </a:r>
            <a:r>
              <a:rPr lang="en-GB" sz="4000" b="1" dirty="0"/>
              <a:t>criticality into your </a:t>
            </a:r>
            <a:r>
              <a:rPr lang="en-GB" sz="4000" b="1" dirty="0" smtClean="0"/>
              <a:t>writing</a:t>
            </a:r>
            <a:endParaRPr lang="en-GB" sz="4000" b="1" dirty="0"/>
          </a:p>
        </p:txBody>
      </p:sp>
      <p:pic>
        <p:nvPicPr>
          <p:cNvPr id="1026" name="Picture 2" descr="Image result for blooms taxonomy cognitive doma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0568" y="2460644"/>
            <a:ext cx="4085320" cy="32635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96635" y="1996606"/>
            <a:ext cx="4757389" cy="738664"/>
          </a:xfrm>
          <a:prstGeom prst="rect">
            <a:avLst/>
          </a:prstGeom>
          <a:noFill/>
        </p:spPr>
        <p:txBody>
          <a:bodyPr wrap="square" rtlCol="0">
            <a:spAutoFit/>
          </a:bodyPr>
          <a:lstStyle/>
          <a:p>
            <a:r>
              <a:rPr lang="en-GB" sz="2100" b="1" dirty="0">
                <a:latin typeface="+mj-lt"/>
              </a:rPr>
              <a:t>Bloom’s Taxonomy of the Cognitive Domain</a:t>
            </a:r>
          </a:p>
        </p:txBody>
      </p:sp>
      <p:sp>
        <p:nvSpPr>
          <p:cNvPr id="5" name="TextBox 4"/>
          <p:cNvSpPr txBox="1"/>
          <p:nvPr/>
        </p:nvSpPr>
        <p:spPr>
          <a:xfrm>
            <a:off x="540914" y="5662438"/>
            <a:ext cx="8639408" cy="507831"/>
          </a:xfrm>
          <a:prstGeom prst="rect">
            <a:avLst/>
          </a:prstGeom>
          <a:noFill/>
        </p:spPr>
        <p:txBody>
          <a:bodyPr wrap="square" rtlCol="0">
            <a:spAutoFit/>
          </a:bodyPr>
          <a:lstStyle/>
          <a:p>
            <a:r>
              <a:rPr lang="en-GB" sz="900" dirty="0"/>
              <a:t>See: </a:t>
            </a:r>
            <a:r>
              <a:rPr lang="en-GB" sz="900" dirty="0" err="1"/>
              <a:t>Granello</a:t>
            </a:r>
            <a:r>
              <a:rPr lang="en-GB" sz="900" dirty="0"/>
              <a:t>, D.H. (2001) Promoting Cognitive Complexity in Graduate Written Work: Using Bloom’s Taxonomy as a Pedagogical Tool to Improve Literature Reviews. </a:t>
            </a:r>
            <a:r>
              <a:rPr lang="en-GB" sz="900" i="1" dirty="0" err="1"/>
              <a:t>Counselor</a:t>
            </a:r>
            <a:r>
              <a:rPr lang="en-GB" sz="900" i="1" dirty="0"/>
              <a:t> Education and Supervision. </a:t>
            </a:r>
            <a:r>
              <a:rPr lang="en-GB" sz="900" dirty="0"/>
              <a:t>40 (4) Available </a:t>
            </a:r>
            <a:r>
              <a:rPr lang="en-GB" sz="900" dirty="0" err="1"/>
              <a:t>at:http</a:t>
            </a:r>
            <a:r>
              <a:rPr lang="en-GB" sz="900" dirty="0"/>
              <a:t>://onlinelibrary.wiley.com/</a:t>
            </a:r>
            <a:r>
              <a:rPr lang="en-GB" sz="900" dirty="0" err="1"/>
              <a:t>doi</a:t>
            </a:r>
            <a:r>
              <a:rPr lang="en-GB" sz="900" dirty="0"/>
              <a:t>/10.1002/j.1556-6978.2001.tb01261.x/</a:t>
            </a:r>
            <a:r>
              <a:rPr lang="en-GB" sz="900" dirty="0" err="1"/>
              <a:t>epdf</a:t>
            </a:r>
            <a:endParaRPr lang="en-GB" sz="900" dirty="0"/>
          </a:p>
          <a:p>
            <a:endParaRPr lang="en-GB" sz="900" dirty="0"/>
          </a:p>
        </p:txBody>
      </p:sp>
      <p:sp>
        <p:nvSpPr>
          <p:cNvPr id="6" name="TextBox 5"/>
          <p:cNvSpPr txBox="1"/>
          <p:nvPr/>
        </p:nvSpPr>
        <p:spPr>
          <a:xfrm>
            <a:off x="5588621" y="5241431"/>
            <a:ext cx="4290431" cy="288541"/>
          </a:xfrm>
          <a:prstGeom prst="rect">
            <a:avLst/>
          </a:prstGeom>
          <a:noFill/>
        </p:spPr>
        <p:txBody>
          <a:bodyPr wrap="square" rtlCol="0">
            <a:spAutoFit/>
          </a:bodyPr>
          <a:lstStyle/>
          <a:p>
            <a:r>
              <a:rPr lang="en-GB" sz="1275" dirty="0"/>
              <a:t>To relay specific facts, terms, concepts, principles or theories</a:t>
            </a:r>
          </a:p>
        </p:txBody>
      </p:sp>
      <p:sp>
        <p:nvSpPr>
          <p:cNvPr id="7" name="TextBox 6"/>
          <p:cNvSpPr txBox="1"/>
          <p:nvPr/>
        </p:nvSpPr>
        <p:spPr>
          <a:xfrm>
            <a:off x="5254083" y="4712555"/>
            <a:ext cx="5118410" cy="484748"/>
          </a:xfrm>
          <a:prstGeom prst="rect">
            <a:avLst/>
          </a:prstGeom>
          <a:noFill/>
        </p:spPr>
        <p:txBody>
          <a:bodyPr wrap="square" rtlCol="0">
            <a:spAutoFit/>
          </a:bodyPr>
          <a:lstStyle/>
          <a:p>
            <a:r>
              <a:rPr lang="en-GB" sz="1275" dirty="0"/>
              <a:t>To show understanding, interpretation, comparison, contrast or explanation</a:t>
            </a:r>
          </a:p>
        </p:txBody>
      </p:sp>
      <p:sp>
        <p:nvSpPr>
          <p:cNvPr id="8" name="TextBox 7"/>
          <p:cNvSpPr txBox="1"/>
          <p:nvPr/>
        </p:nvSpPr>
        <p:spPr>
          <a:xfrm>
            <a:off x="4978091" y="4219343"/>
            <a:ext cx="5494763" cy="484748"/>
          </a:xfrm>
          <a:prstGeom prst="rect">
            <a:avLst/>
          </a:prstGeom>
          <a:noFill/>
        </p:spPr>
        <p:txBody>
          <a:bodyPr wrap="square" rtlCol="0">
            <a:spAutoFit/>
          </a:bodyPr>
          <a:lstStyle/>
          <a:p>
            <a:r>
              <a:rPr lang="en-GB" sz="1275" dirty="0"/>
              <a:t>To demonstrate application of knowledge to new situations and solving problems</a:t>
            </a:r>
          </a:p>
        </p:txBody>
      </p:sp>
      <p:sp>
        <p:nvSpPr>
          <p:cNvPr id="9" name="TextBox 8"/>
          <p:cNvSpPr txBox="1"/>
          <p:nvPr/>
        </p:nvSpPr>
        <p:spPr>
          <a:xfrm>
            <a:off x="4706977" y="3690469"/>
            <a:ext cx="5523339" cy="288541"/>
          </a:xfrm>
          <a:prstGeom prst="rect">
            <a:avLst/>
          </a:prstGeom>
          <a:noFill/>
        </p:spPr>
        <p:txBody>
          <a:bodyPr wrap="square" rtlCol="0">
            <a:spAutoFit/>
          </a:bodyPr>
          <a:lstStyle/>
          <a:p>
            <a:r>
              <a:rPr lang="en-GB" sz="1275" dirty="0"/>
              <a:t>To demonstrate an argument, theory or principle into component parts</a:t>
            </a:r>
          </a:p>
        </p:txBody>
      </p:sp>
      <p:sp>
        <p:nvSpPr>
          <p:cNvPr id="10" name="TextBox 9"/>
          <p:cNvSpPr txBox="1"/>
          <p:nvPr/>
        </p:nvSpPr>
        <p:spPr>
          <a:xfrm>
            <a:off x="4442833" y="3257322"/>
            <a:ext cx="5929661" cy="288541"/>
          </a:xfrm>
          <a:prstGeom prst="rect">
            <a:avLst/>
          </a:prstGeom>
          <a:noFill/>
        </p:spPr>
        <p:txBody>
          <a:bodyPr wrap="square" rtlCol="0">
            <a:spAutoFit/>
          </a:bodyPr>
          <a:lstStyle/>
          <a:p>
            <a:r>
              <a:rPr lang="en-GB" sz="1275" dirty="0"/>
              <a:t>To combine and/or integrate ideas to form a new whole</a:t>
            </a:r>
          </a:p>
        </p:txBody>
      </p:sp>
      <p:sp>
        <p:nvSpPr>
          <p:cNvPr id="11" name="TextBox 10"/>
          <p:cNvSpPr txBox="1"/>
          <p:nvPr/>
        </p:nvSpPr>
        <p:spPr>
          <a:xfrm>
            <a:off x="4125023" y="2788259"/>
            <a:ext cx="6105293" cy="288541"/>
          </a:xfrm>
          <a:prstGeom prst="rect">
            <a:avLst/>
          </a:prstGeom>
          <a:noFill/>
        </p:spPr>
        <p:txBody>
          <a:bodyPr wrap="square" rtlCol="0">
            <a:spAutoFit/>
          </a:bodyPr>
          <a:lstStyle/>
          <a:p>
            <a:r>
              <a:rPr lang="en-GB" sz="1275" dirty="0"/>
              <a:t>To draw synthesised conclusions logically based on objective evaluations  </a:t>
            </a:r>
          </a:p>
        </p:txBody>
      </p:sp>
      <p:sp>
        <p:nvSpPr>
          <p:cNvPr id="14" name="Right Arrow 13"/>
          <p:cNvSpPr/>
          <p:nvPr/>
        </p:nvSpPr>
        <p:spPr>
          <a:xfrm rot="18176713">
            <a:off x="1319166" y="4493433"/>
            <a:ext cx="1441832" cy="424015"/>
          </a:xfrm>
          <a:prstGeom prst="rightArrow">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Lower Level</a:t>
            </a:r>
          </a:p>
        </p:txBody>
      </p:sp>
      <p:sp>
        <p:nvSpPr>
          <p:cNvPr id="16" name="Right Arrow 15"/>
          <p:cNvSpPr/>
          <p:nvPr/>
        </p:nvSpPr>
        <p:spPr>
          <a:xfrm rot="18176713">
            <a:off x="2075536" y="3047775"/>
            <a:ext cx="1681146" cy="424015"/>
          </a:xfrm>
          <a:prstGeom prst="rightArrow">
            <a:avLst/>
          </a:prstGeom>
          <a:gradFill flip="none" rotWithShape="1">
            <a:gsLst>
              <a:gs pos="93860">
                <a:schemeClr val="tx2"/>
              </a:gs>
              <a:gs pos="26000">
                <a:srgbClr val="5E7B95"/>
              </a:gs>
              <a:gs pos="66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Higher Level</a:t>
            </a:r>
          </a:p>
        </p:txBody>
      </p:sp>
      <p:sp>
        <p:nvSpPr>
          <p:cNvPr id="3" name="Slide Number Placeholder 2"/>
          <p:cNvSpPr>
            <a:spLocks noGrp="1"/>
          </p:cNvSpPr>
          <p:nvPr>
            <p:ph type="sldNum" sz="quarter" idx="12"/>
          </p:nvPr>
        </p:nvSpPr>
        <p:spPr/>
        <p:txBody>
          <a:bodyPr/>
          <a:lstStyle/>
          <a:p>
            <a:fld id="{11637417-678A-43B7-83CA-7AE5DB56F142}" type="slidenum">
              <a:rPr lang="en-GB" smtClean="0"/>
              <a:t>8</a:t>
            </a:fld>
            <a:endParaRPr lang="en-GB"/>
          </a:p>
        </p:txBody>
      </p:sp>
      <p:pic>
        <p:nvPicPr>
          <p:cNvPr id="12" name="Picture 11"/>
          <p:cNvPicPr>
            <a:picLocks noChangeAspect="1"/>
          </p:cNvPicPr>
          <p:nvPr/>
        </p:nvPicPr>
        <p:blipFill>
          <a:blip r:embed="rId4"/>
          <a:stretch>
            <a:fillRect/>
          </a:stretch>
        </p:blipFill>
        <p:spPr>
          <a:xfrm>
            <a:off x="540914" y="888567"/>
            <a:ext cx="10453401" cy="4724235"/>
          </a:xfrm>
          <a:prstGeom prst="rect">
            <a:avLst/>
          </a:prstGeom>
        </p:spPr>
      </p:pic>
    </p:spTree>
    <p:extLst>
      <p:ext uri="{BB962C8B-B14F-4D97-AF65-F5344CB8AC3E}">
        <p14:creationId xmlns:p14="http://schemas.microsoft.com/office/powerpoint/2010/main" val="39760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516467" y="374903"/>
            <a:ext cx="10529485" cy="1166744"/>
          </a:xfrm>
        </p:spPr>
        <p:txBody>
          <a:bodyPr>
            <a:normAutofit fontScale="90000"/>
          </a:bodyPr>
          <a:lstStyle/>
          <a:p>
            <a:r>
              <a:rPr lang="en-GB" sz="4000" b="1" dirty="0"/>
              <a:t>Content: How to bring criticality into your </a:t>
            </a:r>
            <a:r>
              <a:rPr lang="en-GB" sz="4000" b="1" dirty="0" smtClean="0"/>
              <a:t>writing</a:t>
            </a:r>
            <a:br>
              <a:rPr lang="en-GB" sz="4000" b="1" dirty="0" smtClean="0"/>
            </a:br>
            <a:r>
              <a:rPr lang="en-GB" altLang="en-US" sz="4000" dirty="0"/>
              <a:t/>
            </a:r>
            <a:br>
              <a:rPr lang="en-GB" altLang="en-US" sz="4000" dirty="0"/>
            </a:br>
            <a:r>
              <a:rPr lang="en-GB" altLang="en-US" sz="4000" i="1" dirty="0" smtClean="0"/>
              <a:t>Paragraph structure</a:t>
            </a:r>
          </a:p>
        </p:txBody>
      </p:sp>
      <p:sp>
        <p:nvSpPr>
          <p:cNvPr id="31748" name="Rectangle 3"/>
          <p:cNvSpPr>
            <a:spLocks noGrp="1" noChangeArrowheads="1"/>
          </p:cNvSpPr>
          <p:nvPr>
            <p:ph idx="1"/>
          </p:nvPr>
        </p:nvSpPr>
        <p:spPr>
          <a:xfrm>
            <a:off x="1339403" y="1541647"/>
            <a:ext cx="2550016" cy="4537182"/>
          </a:xfrm>
        </p:spPr>
        <p:txBody>
          <a:bodyPr>
            <a:normAutofit fontScale="92500" lnSpcReduction="20000"/>
          </a:bodyPr>
          <a:lstStyle/>
          <a:p>
            <a:endParaRPr lang="en-GB" altLang="en-US" dirty="0"/>
          </a:p>
          <a:p>
            <a:endParaRPr lang="en-GB" altLang="en-US" sz="5400" b="1" dirty="0">
              <a:solidFill>
                <a:schemeClr val="accent2"/>
              </a:solidFill>
            </a:endParaRPr>
          </a:p>
          <a:p>
            <a:r>
              <a:rPr lang="en-GB" altLang="en-US" sz="6000" b="1" dirty="0" smtClean="0">
                <a:solidFill>
                  <a:srgbClr val="FF0000"/>
                </a:solidFill>
              </a:rPr>
              <a:t>T</a:t>
            </a:r>
            <a:r>
              <a:rPr lang="en-GB" altLang="en-US" sz="3600" b="1" dirty="0" smtClean="0"/>
              <a:t>OPIC</a:t>
            </a:r>
          </a:p>
          <a:p>
            <a:endParaRPr lang="en-GB" altLang="en-US" sz="3600" b="1" dirty="0" smtClean="0"/>
          </a:p>
          <a:p>
            <a:r>
              <a:rPr lang="en-GB" altLang="en-US" sz="6500" b="1" dirty="0" smtClean="0">
                <a:solidFill>
                  <a:srgbClr val="008000"/>
                </a:solidFill>
              </a:rPr>
              <a:t>E</a:t>
            </a:r>
            <a:r>
              <a:rPr lang="en-GB" altLang="en-US" sz="3600" b="1" dirty="0" smtClean="0"/>
              <a:t>VIDENCE</a:t>
            </a:r>
          </a:p>
          <a:p>
            <a:endParaRPr lang="en-GB" altLang="en-US" sz="3600" b="1" dirty="0" smtClean="0"/>
          </a:p>
          <a:p>
            <a:r>
              <a:rPr lang="en-GB" altLang="en-US" sz="6500" b="1" dirty="0">
                <a:solidFill>
                  <a:srgbClr val="0070C0"/>
                </a:solidFill>
              </a:rPr>
              <a:t>A</a:t>
            </a:r>
            <a:r>
              <a:rPr lang="en-GB" altLang="en-US" sz="3600" b="1" dirty="0" smtClean="0"/>
              <a:t>NALYSIS</a:t>
            </a:r>
            <a:endParaRPr lang="en-GB" altLang="en-US" sz="3600" b="1" dirty="0" smtClean="0">
              <a:solidFill>
                <a:schemeClr val="accent2"/>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CASTLE. University of Dundee, 2017</a:t>
            </a:r>
            <a:endParaRPr lang="en-GB">
              <a:solidFill>
                <a:prstClr val="white">
                  <a:tint val="75000"/>
                </a:prstClr>
              </a:solidFill>
            </a:endParaRPr>
          </a:p>
        </p:txBody>
      </p:sp>
      <p:sp>
        <p:nvSpPr>
          <p:cNvPr id="2" name="TextBox 1"/>
          <p:cNvSpPr txBox="1"/>
          <p:nvPr/>
        </p:nvSpPr>
        <p:spPr>
          <a:xfrm>
            <a:off x="3978165" y="2754924"/>
            <a:ext cx="6415085" cy="584775"/>
          </a:xfrm>
          <a:prstGeom prst="rect">
            <a:avLst/>
          </a:prstGeom>
          <a:noFill/>
        </p:spPr>
        <p:txBody>
          <a:bodyPr wrap="square" rtlCol="0">
            <a:spAutoFit/>
          </a:bodyPr>
          <a:lstStyle/>
          <a:p>
            <a:r>
              <a:rPr lang="en-GB" sz="3200" dirty="0"/>
              <a:t>Introduce the topic of the paragraph</a:t>
            </a:r>
          </a:p>
        </p:txBody>
      </p:sp>
      <p:sp>
        <p:nvSpPr>
          <p:cNvPr id="3" name="TextBox 2"/>
          <p:cNvSpPr txBox="1"/>
          <p:nvPr/>
        </p:nvSpPr>
        <p:spPr>
          <a:xfrm>
            <a:off x="3978164" y="3981647"/>
            <a:ext cx="6196145" cy="584775"/>
          </a:xfrm>
          <a:prstGeom prst="rect">
            <a:avLst/>
          </a:prstGeom>
          <a:noFill/>
        </p:spPr>
        <p:txBody>
          <a:bodyPr wrap="square" rtlCol="0">
            <a:spAutoFit/>
          </a:bodyPr>
          <a:lstStyle/>
          <a:p>
            <a:r>
              <a:rPr lang="en-GB" sz="3200" dirty="0"/>
              <a:t>Draw upon relevant literature</a:t>
            </a:r>
          </a:p>
        </p:txBody>
      </p:sp>
      <p:sp>
        <p:nvSpPr>
          <p:cNvPr id="5" name="TextBox 4"/>
          <p:cNvSpPr txBox="1"/>
          <p:nvPr/>
        </p:nvSpPr>
        <p:spPr>
          <a:xfrm>
            <a:off x="3978164" y="5246456"/>
            <a:ext cx="4457498" cy="584775"/>
          </a:xfrm>
          <a:prstGeom prst="rect">
            <a:avLst/>
          </a:prstGeom>
          <a:noFill/>
        </p:spPr>
        <p:txBody>
          <a:bodyPr wrap="square" rtlCol="0">
            <a:spAutoFit/>
          </a:bodyPr>
          <a:lstStyle/>
          <a:p>
            <a:r>
              <a:rPr lang="en-GB" sz="3200" dirty="0"/>
              <a:t>Explain its significance</a:t>
            </a:r>
          </a:p>
        </p:txBody>
      </p:sp>
      <p:pic>
        <p:nvPicPr>
          <p:cNvPr id="4098" name="Picture 2" descr="Image result for cup of t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60" y="-3881259"/>
            <a:ext cx="2558093" cy="17047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up of te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2519" y="1045674"/>
            <a:ext cx="2174521" cy="144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8">
                                            <p:txEl>
                                              <p:pRg st="2" end="2"/>
                                            </p:txEl>
                                          </p:spTgt>
                                        </p:tgtEl>
                                        <p:attrNameLst>
                                          <p:attrName>style.visibility</p:attrName>
                                        </p:attrNameLst>
                                      </p:cBhvr>
                                      <p:to>
                                        <p:strVal val="visible"/>
                                      </p:to>
                                    </p:set>
                                    <p:animEffect transition="in" filter="fade">
                                      <p:cBhvr>
                                        <p:cTn id="7" dur="500"/>
                                        <p:tgtEl>
                                          <p:spTgt spid="3174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8">
                                            <p:txEl>
                                              <p:pRg st="4" end="4"/>
                                            </p:txEl>
                                          </p:spTgt>
                                        </p:tgtEl>
                                        <p:attrNameLst>
                                          <p:attrName>style.visibility</p:attrName>
                                        </p:attrNameLst>
                                      </p:cBhvr>
                                      <p:to>
                                        <p:strVal val="visible"/>
                                      </p:to>
                                    </p:set>
                                    <p:animEffect transition="in" filter="fade">
                                      <p:cBhvr>
                                        <p:cTn id="10" dur="500"/>
                                        <p:tgtEl>
                                          <p:spTgt spid="31748">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748">
                                            <p:txEl>
                                              <p:pRg st="6" end="6"/>
                                            </p:txEl>
                                          </p:spTgt>
                                        </p:tgtEl>
                                        <p:attrNameLst>
                                          <p:attrName>style.visibility</p:attrName>
                                        </p:attrNameLst>
                                      </p:cBhvr>
                                      <p:to>
                                        <p:strVal val="visible"/>
                                      </p:to>
                                    </p:set>
                                    <p:animEffect transition="in" filter="fade">
                                      <p:cBhvr>
                                        <p:cTn id="13" dur="500"/>
                                        <p:tgtEl>
                                          <p:spTgt spid="31748">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TotalTime>
  <Words>2849</Words>
  <Application>Microsoft Office PowerPoint</Application>
  <PresentationFormat>Widescreen</PresentationFormat>
  <Paragraphs>264</Paragraphs>
  <Slides>14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MS PGothic</vt:lpstr>
      <vt:lpstr>Arial</vt:lpstr>
      <vt:lpstr>Arial Narrow</vt:lpstr>
      <vt:lpstr>Baxter Sans Core</vt:lpstr>
      <vt:lpstr>Calibri</vt:lpstr>
      <vt:lpstr>Calibri Light</vt:lpstr>
      <vt:lpstr>Candara</vt:lpstr>
      <vt:lpstr>Tahoma</vt:lpstr>
      <vt:lpstr>Verdana</vt:lpstr>
      <vt:lpstr>Wingdings</vt:lpstr>
      <vt:lpstr>Office Theme</vt:lpstr>
      <vt:lpstr>SWAP East – Access to Nursing 2018/19 Study Skills: Preparing for University  Quick Guide to Essay Writing</vt:lpstr>
      <vt:lpstr>Academic Writing Conventions</vt:lpstr>
      <vt:lpstr>What do we mean by presentation?</vt:lpstr>
      <vt:lpstr>Presentation</vt:lpstr>
      <vt:lpstr>Essay Structure ‘The Sweetie Wrapper’</vt:lpstr>
      <vt:lpstr>The ‘Sweetie Wrapper’ unwrapped</vt:lpstr>
      <vt:lpstr>PowerPoint Presentation</vt:lpstr>
      <vt:lpstr>Content: How to bring criticality into your writing</vt:lpstr>
      <vt:lpstr>Content: How to bring criticality into your writing  Paragraph structure</vt:lpstr>
      <vt:lpstr>‘Discuss the shortage of nursing staff within mental health and its impact on patient care’  (What’s missing from this sample paragraph from the main body?)</vt:lpstr>
      <vt:lpstr>Discuss the shortage of nursing staff within mental health and its impact on patient care’</vt:lpstr>
      <vt:lpstr>PowerPoint Presentation</vt:lpstr>
      <vt:lpstr>Thank you, and…</vt:lpstr>
      <vt:lpstr>PowerPoint Presentation</vt:lpstr>
    </vt:vector>
  </TitlesOfParts>
  <Company>University of Dundee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Whitehead</dc:creator>
  <cp:lastModifiedBy>Amanda Whitehead</cp:lastModifiedBy>
  <cp:revision>15</cp:revision>
  <dcterms:created xsi:type="dcterms:W3CDTF">2017-11-08T16:32:27Z</dcterms:created>
  <dcterms:modified xsi:type="dcterms:W3CDTF">2018-11-15T15:07:35Z</dcterms:modified>
</cp:coreProperties>
</file>