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3" r:id="rId8"/>
    <p:sldId id="261" r:id="rId9"/>
    <p:sldId id="262" r:id="rId10"/>
    <p:sldId id="266" r:id="rId11"/>
    <p:sldId id="267" r:id="rId12"/>
    <p:sldId id="268" r:id="rId13"/>
    <p:sldId id="269" r:id="rId14"/>
    <p:sldId id="270" r:id="rId15"/>
    <p:sldId id="271"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32"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057FD-228E-421A-81CF-DC9133D5AD5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6A3BA49-B761-4DE2-9318-571B932E25D1}">
      <dgm:prSet phldrT="[Text]"/>
      <dgm:spPr/>
      <dgm:t>
        <a:bodyPr/>
        <a:lstStyle/>
        <a:p>
          <a:r>
            <a:rPr lang="en-US" dirty="0" smtClean="0"/>
            <a:t>Garlic Producer</a:t>
          </a:r>
          <a:endParaRPr lang="en-US" dirty="0"/>
        </a:p>
      </dgm:t>
    </dgm:pt>
    <dgm:pt modelId="{D8183FF2-74A6-46F6-8848-3A57771235A1}" type="parTrans" cxnId="{C1AB8835-648B-4C46-905D-C7883CCB953A}">
      <dgm:prSet/>
      <dgm:spPr/>
      <dgm:t>
        <a:bodyPr/>
        <a:lstStyle/>
        <a:p>
          <a:endParaRPr lang="en-US"/>
        </a:p>
      </dgm:t>
    </dgm:pt>
    <dgm:pt modelId="{D7830395-54BE-416F-A02A-DBDF1E62695E}" type="sibTrans" cxnId="{C1AB8835-648B-4C46-905D-C7883CCB953A}">
      <dgm:prSet/>
      <dgm:spPr/>
      <dgm:t>
        <a:bodyPr/>
        <a:lstStyle/>
        <a:p>
          <a:endParaRPr lang="en-US"/>
        </a:p>
      </dgm:t>
    </dgm:pt>
    <dgm:pt modelId="{FB9C3917-8720-4522-9393-F132CADFB2AC}">
      <dgm:prSet phldrT="[Text]" custT="1"/>
      <dgm:spPr/>
      <dgm:t>
        <a:bodyPr/>
        <a:lstStyle/>
        <a:p>
          <a:r>
            <a:rPr lang="en-US" sz="2400" dirty="0" smtClean="0"/>
            <a:t>Wants to sell garlic?</a:t>
          </a:r>
          <a:endParaRPr lang="en-US" sz="2400" dirty="0"/>
        </a:p>
      </dgm:t>
    </dgm:pt>
    <dgm:pt modelId="{5CCFCDD5-D23D-4B8F-9A20-42F574D81C45}" type="parTrans" cxnId="{AA14B70D-90B4-4C1A-81F3-41F3463E0319}">
      <dgm:prSet/>
      <dgm:spPr/>
      <dgm:t>
        <a:bodyPr/>
        <a:lstStyle/>
        <a:p>
          <a:endParaRPr lang="en-US"/>
        </a:p>
      </dgm:t>
    </dgm:pt>
    <dgm:pt modelId="{24C30277-19D0-4FA1-89B0-5A5CBEB001F4}" type="sibTrans" cxnId="{AA14B70D-90B4-4C1A-81F3-41F3463E0319}">
      <dgm:prSet/>
      <dgm:spPr/>
      <dgm:t>
        <a:bodyPr/>
        <a:lstStyle/>
        <a:p>
          <a:endParaRPr lang="en-US"/>
        </a:p>
      </dgm:t>
    </dgm:pt>
    <dgm:pt modelId="{321184CC-2A1B-4883-BA35-30DABB07ED36}">
      <dgm:prSet phldrT="[Text]"/>
      <dgm:spPr/>
      <dgm:t>
        <a:bodyPr/>
        <a:lstStyle/>
        <a:p>
          <a:r>
            <a:rPr lang="en-US" dirty="0" smtClean="0"/>
            <a:t>Scottish Government</a:t>
          </a:r>
          <a:endParaRPr lang="en-US" dirty="0"/>
        </a:p>
      </dgm:t>
    </dgm:pt>
    <dgm:pt modelId="{7864A8B7-12E2-45BF-800D-7C981CE5468F}" type="parTrans" cxnId="{F467FB5B-5EFA-4550-909E-27F8BF17BC59}">
      <dgm:prSet/>
      <dgm:spPr/>
      <dgm:t>
        <a:bodyPr/>
        <a:lstStyle/>
        <a:p>
          <a:endParaRPr lang="en-US"/>
        </a:p>
      </dgm:t>
    </dgm:pt>
    <dgm:pt modelId="{D460A82A-5E49-420A-AC1F-78DC4B9ECA75}" type="sibTrans" cxnId="{F467FB5B-5EFA-4550-909E-27F8BF17BC59}">
      <dgm:prSet/>
      <dgm:spPr/>
      <dgm:t>
        <a:bodyPr/>
        <a:lstStyle/>
        <a:p>
          <a:endParaRPr lang="en-US"/>
        </a:p>
      </dgm:t>
    </dgm:pt>
    <dgm:pt modelId="{D5FC49BC-22E9-4471-BB43-18B0959CAC76}">
      <dgm:prSet phldrT="[Text]" custT="1"/>
      <dgm:spPr/>
      <dgm:t>
        <a:bodyPr/>
        <a:lstStyle/>
        <a:p>
          <a:r>
            <a:rPr lang="en-US" sz="2400" dirty="0" smtClean="0"/>
            <a:t>Wants to support Scottish garlic sellers?</a:t>
          </a:r>
          <a:endParaRPr lang="en-US" sz="2400" dirty="0"/>
        </a:p>
      </dgm:t>
    </dgm:pt>
    <dgm:pt modelId="{DB8AFD13-2ED6-47C6-BCD6-57C8DEEC6949}" type="parTrans" cxnId="{F7D97E58-CF3A-4042-9AB2-A9C46C4824DB}">
      <dgm:prSet/>
      <dgm:spPr/>
      <dgm:t>
        <a:bodyPr/>
        <a:lstStyle/>
        <a:p>
          <a:endParaRPr lang="en-US"/>
        </a:p>
      </dgm:t>
    </dgm:pt>
    <dgm:pt modelId="{A5F37A01-076A-4F53-BAD0-C95377044BFF}" type="sibTrans" cxnId="{F7D97E58-CF3A-4042-9AB2-A9C46C4824DB}">
      <dgm:prSet/>
      <dgm:spPr/>
      <dgm:t>
        <a:bodyPr/>
        <a:lstStyle/>
        <a:p>
          <a:endParaRPr lang="en-US"/>
        </a:p>
      </dgm:t>
    </dgm:pt>
    <dgm:pt modelId="{46A19A47-9312-4D02-9F4C-75DB6690F9BD}">
      <dgm:prSet phldrT="[Text]"/>
      <dgm:spPr/>
      <dgm:t>
        <a:bodyPr/>
        <a:lstStyle/>
        <a:p>
          <a:r>
            <a:rPr lang="en-US" dirty="0" smtClean="0"/>
            <a:t>Nutritionist</a:t>
          </a:r>
          <a:endParaRPr lang="en-US" dirty="0"/>
        </a:p>
      </dgm:t>
    </dgm:pt>
    <dgm:pt modelId="{2A2A1FA4-7199-4E65-B964-F7E082F61D32}" type="parTrans" cxnId="{DF758393-B958-477D-B938-212BD88B505C}">
      <dgm:prSet/>
      <dgm:spPr/>
      <dgm:t>
        <a:bodyPr/>
        <a:lstStyle/>
        <a:p>
          <a:endParaRPr lang="en-US"/>
        </a:p>
      </dgm:t>
    </dgm:pt>
    <dgm:pt modelId="{B45760BD-5678-431C-922F-FB2F1E9A8843}" type="sibTrans" cxnId="{DF758393-B958-477D-B938-212BD88B505C}">
      <dgm:prSet/>
      <dgm:spPr/>
      <dgm:t>
        <a:bodyPr/>
        <a:lstStyle/>
        <a:p>
          <a:endParaRPr lang="en-US"/>
        </a:p>
      </dgm:t>
    </dgm:pt>
    <dgm:pt modelId="{200416C3-C015-4433-BA41-501368049EAF}">
      <dgm:prSet phldrT="[Text]"/>
      <dgm:spPr/>
      <dgm:t>
        <a:bodyPr/>
        <a:lstStyle/>
        <a:p>
          <a:r>
            <a:rPr lang="en-US" dirty="0" smtClean="0"/>
            <a:t>Wants to provide balanced advice based on research?				</a:t>
          </a:r>
          <a:endParaRPr lang="en-US" dirty="0"/>
        </a:p>
      </dgm:t>
    </dgm:pt>
    <dgm:pt modelId="{C8DE7ED4-C41D-47B5-9AD4-21613FC16E27}" type="parTrans" cxnId="{CCEF862A-172D-4370-A67C-749574D0AA71}">
      <dgm:prSet/>
      <dgm:spPr/>
      <dgm:t>
        <a:bodyPr/>
        <a:lstStyle/>
        <a:p>
          <a:endParaRPr lang="en-US"/>
        </a:p>
      </dgm:t>
    </dgm:pt>
    <dgm:pt modelId="{8A4C82A1-89FC-47B1-ACC9-216A7127AE16}" type="sibTrans" cxnId="{CCEF862A-172D-4370-A67C-749574D0AA71}">
      <dgm:prSet/>
      <dgm:spPr/>
      <dgm:t>
        <a:bodyPr/>
        <a:lstStyle/>
        <a:p>
          <a:endParaRPr lang="en-US"/>
        </a:p>
      </dgm:t>
    </dgm:pt>
    <dgm:pt modelId="{D7623C20-50CA-4342-90FF-8D13CC784DC8}">
      <dgm:prSet/>
      <dgm:spPr/>
      <dgm:t>
        <a:bodyPr/>
        <a:lstStyle/>
        <a:p>
          <a:r>
            <a:rPr lang="en-US" dirty="0" smtClean="0"/>
            <a:t>Granny</a:t>
          </a:r>
          <a:endParaRPr lang="en-US" dirty="0"/>
        </a:p>
      </dgm:t>
    </dgm:pt>
    <dgm:pt modelId="{2415027D-D614-4C0D-AAF0-FA65C3019705}" type="parTrans" cxnId="{55E53F98-3F10-460A-A9A6-1F4B13DA74DE}">
      <dgm:prSet/>
      <dgm:spPr/>
      <dgm:t>
        <a:bodyPr/>
        <a:lstStyle/>
        <a:p>
          <a:endParaRPr lang="en-US"/>
        </a:p>
      </dgm:t>
    </dgm:pt>
    <dgm:pt modelId="{9AEA16B1-C20C-473F-8723-3757516123F5}" type="sibTrans" cxnId="{55E53F98-3F10-460A-A9A6-1F4B13DA74DE}">
      <dgm:prSet/>
      <dgm:spPr/>
      <dgm:t>
        <a:bodyPr/>
        <a:lstStyle/>
        <a:p>
          <a:endParaRPr lang="en-US"/>
        </a:p>
      </dgm:t>
    </dgm:pt>
    <dgm:pt modelId="{3DCF9B30-A5D5-4D61-A8EB-8354AF4B80F3}">
      <dgm:prSet custT="1"/>
      <dgm:spPr/>
      <dgm:t>
        <a:bodyPr/>
        <a:lstStyle/>
        <a:p>
          <a:r>
            <a:rPr lang="en-US" sz="2400" dirty="0" smtClean="0"/>
            <a:t>Wants you to get better!</a:t>
          </a:r>
          <a:endParaRPr lang="en-US" sz="2400" dirty="0"/>
        </a:p>
      </dgm:t>
    </dgm:pt>
    <dgm:pt modelId="{1691D6D6-B465-4031-B8FB-124FC8301185}" type="parTrans" cxnId="{A41C210C-6FE1-4714-82B9-01DB62E0AE03}">
      <dgm:prSet/>
      <dgm:spPr/>
      <dgm:t>
        <a:bodyPr/>
        <a:lstStyle/>
        <a:p>
          <a:endParaRPr lang="en-US"/>
        </a:p>
      </dgm:t>
    </dgm:pt>
    <dgm:pt modelId="{FD8BBB80-A259-4A9D-AC8B-4F8D1934402A}" type="sibTrans" cxnId="{A41C210C-6FE1-4714-82B9-01DB62E0AE03}">
      <dgm:prSet/>
      <dgm:spPr/>
      <dgm:t>
        <a:bodyPr/>
        <a:lstStyle/>
        <a:p>
          <a:endParaRPr lang="en-US"/>
        </a:p>
      </dgm:t>
    </dgm:pt>
    <dgm:pt modelId="{ED3E6A5C-9B81-442E-92F7-B3F57B1963C3}" type="pres">
      <dgm:prSet presAssocID="{6FA057FD-228E-421A-81CF-DC9133D5AD55}" presName="Name0" presStyleCnt="0">
        <dgm:presLayoutVars>
          <dgm:dir/>
          <dgm:animLvl val="lvl"/>
          <dgm:resizeHandles val="exact"/>
        </dgm:presLayoutVars>
      </dgm:prSet>
      <dgm:spPr/>
      <dgm:t>
        <a:bodyPr/>
        <a:lstStyle/>
        <a:p>
          <a:endParaRPr lang="en-US"/>
        </a:p>
      </dgm:t>
    </dgm:pt>
    <dgm:pt modelId="{95A7906A-1761-4DB7-8834-1E57F61860AD}" type="pres">
      <dgm:prSet presAssocID="{96A3BA49-B761-4DE2-9318-571B932E25D1}" presName="linNode" presStyleCnt="0"/>
      <dgm:spPr/>
    </dgm:pt>
    <dgm:pt modelId="{A28560D2-107C-4ABE-A24B-3BFC7DC547FC}" type="pres">
      <dgm:prSet presAssocID="{96A3BA49-B761-4DE2-9318-571B932E25D1}" presName="parentText" presStyleLbl="node1" presStyleIdx="0" presStyleCnt="4">
        <dgm:presLayoutVars>
          <dgm:chMax val="1"/>
          <dgm:bulletEnabled val="1"/>
        </dgm:presLayoutVars>
      </dgm:prSet>
      <dgm:spPr/>
      <dgm:t>
        <a:bodyPr/>
        <a:lstStyle/>
        <a:p>
          <a:endParaRPr lang="en-US"/>
        </a:p>
      </dgm:t>
    </dgm:pt>
    <dgm:pt modelId="{D0DE229D-353A-4214-A70F-ED8AADB7847A}" type="pres">
      <dgm:prSet presAssocID="{96A3BA49-B761-4DE2-9318-571B932E25D1}" presName="descendantText" presStyleLbl="alignAccFollowNode1" presStyleIdx="0" presStyleCnt="4">
        <dgm:presLayoutVars>
          <dgm:bulletEnabled val="1"/>
        </dgm:presLayoutVars>
      </dgm:prSet>
      <dgm:spPr/>
      <dgm:t>
        <a:bodyPr/>
        <a:lstStyle/>
        <a:p>
          <a:endParaRPr lang="en-US"/>
        </a:p>
      </dgm:t>
    </dgm:pt>
    <dgm:pt modelId="{EC287417-A504-4E69-AFFB-18BBEFCF2064}" type="pres">
      <dgm:prSet presAssocID="{D7830395-54BE-416F-A02A-DBDF1E62695E}" presName="sp" presStyleCnt="0"/>
      <dgm:spPr/>
    </dgm:pt>
    <dgm:pt modelId="{663822C3-94B1-43A1-A70F-DE7B91F38F7B}" type="pres">
      <dgm:prSet presAssocID="{321184CC-2A1B-4883-BA35-30DABB07ED36}" presName="linNode" presStyleCnt="0"/>
      <dgm:spPr/>
    </dgm:pt>
    <dgm:pt modelId="{457C2F04-776A-4078-B973-D150501F78BF}" type="pres">
      <dgm:prSet presAssocID="{321184CC-2A1B-4883-BA35-30DABB07ED36}" presName="parentText" presStyleLbl="node1" presStyleIdx="1" presStyleCnt="4">
        <dgm:presLayoutVars>
          <dgm:chMax val="1"/>
          <dgm:bulletEnabled val="1"/>
        </dgm:presLayoutVars>
      </dgm:prSet>
      <dgm:spPr/>
      <dgm:t>
        <a:bodyPr/>
        <a:lstStyle/>
        <a:p>
          <a:endParaRPr lang="en-US"/>
        </a:p>
      </dgm:t>
    </dgm:pt>
    <dgm:pt modelId="{45ED742A-792A-43EF-AFB3-64649BCC7A7D}" type="pres">
      <dgm:prSet presAssocID="{321184CC-2A1B-4883-BA35-30DABB07ED36}" presName="descendantText" presStyleLbl="alignAccFollowNode1" presStyleIdx="1" presStyleCnt="4">
        <dgm:presLayoutVars>
          <dgm:bulletEnabled val="1"/>
        </dgm:presLayoutVars>
      </dgm:prSet>
      <dgm:spPr/>
      <dgm:t>
        <a:bodyPr/>
        <a:lstStyle/>
        <a:p>
          <a:endParaRPr lang="en-US"/>
        </a:p>
      </dgm:t>
    </dgm:pt>
    <dgm:pt modelId="{85148013-417A-41EF-B80C-64E336CB5BF2}" type="pres">
      <dgm:prSet presAssocID="{D460A82A-5E49-420A-AC1F-78DC4B9ECA75}" presName="sp" presStyleCnt="0"/>
      <dgm:spPr/>
    </dgm:pt>
    <dgm:pt modelId="{36AB8D3F-D294-4392-B0BC-8059AD06AAC3}" type="pres">
      <dgm:prSet presAssocID="{46A19A47-9312-4D02-9F4C-75DB6690F9BD}" presName="linNode" presStyleCnt="0"/>
      <dgm:spPr/>
    </dgm:pt>
    <dgm:pt modelId="{8B3B67CB-8D12-4DCE-90E2-AD0E5F4E88F0}" type="pres">
      <dgm:prSet presAssocID="{46A19A47-9312-4D02-9F4C-75DB6690F9BD}" presName="parentText" presStyleLbl="node1" presStyleIdx="2" presStyleCnt="4">
        <dgm:presLayoutVars>
          <dgm:chMax val="1"/>
          <dgm:bulletEnabled val="1"/>
        </dgm:presLayoutVars>
      </dgm:prSet>
      <dgm:spPr/>
      <dgm:t>
        <a:bodyPr/>
        <a:lstStyle/>
        <a:p>
          <a:endParaRPr lang="en-US"/>
        </a:p>
      </dgm:t>
    </dgm:pt>
    <dgm:pt modelId="{8CB13CE7-4D37-4FE4-A215-C2CF79BE4555}" type="pres">
      <dgm:prSet presAssocID="{46A19A47-9312-4D02-9F4C-75DB6690F9BD}" presName="descendantText" presStyleLbl="alignAccFollowNode1" presStyleIdx="2" presStyleCnt="4">
        <dgm:presLayoutVars>
          <dgm:bulletEnabled val="1"/>
        </dgm:presLayoutVars>
      </dgm:prSet>
      <dgm:spPr/>
      <dgm:t>
        <a:bodyPr/>
        <a:lstStyle/>
        <a:p>
          <a:endParaRPr lang="en-US"/>
        </a:p>
      </dgm:t>
    </dgm:pt>
    <dgm:pt modelId="{C9B4352E-2FF4-48CB-85AD-CD9307A42191}" type="pres">
      <dgm:prSet presAssocID="{B45760BD-5678-431C-922F-FB2F1E9A8843}" presName="sp" presStyleCnt="0"/>
      <dgm:spPr/>
    </dgm:pt>
    <dgm:pt modelId="{E2CD24C7-DAE9-402E-BB70-0BFB323D68D3}" type="pres">
      <dgm:prSet presAssocID="{D7623C20-50CA-4342-90FF-8D13CC784DC8}" presName="linNode" presStyleCnt="0"/>
      <dgm:spPr/>
    </dgm:pt>
    <dgm:pt modelId="{397D1EAE-C367-4516-9926-513D80BFBB63}" type="pres">
      <dgm:prSet presAssocID="{D7623C20-50CA-4342-90FF-8D13CC784DC8}" presName="parentText" presStyleLbl="node1" presStyleIdx="3" presStyleCnt="4">
        <dgm:presLayoutVars>
          <dgm:chMax val="1"/>
          <dgm:bulletEnabled val="1"/>
        </dgm:presLayoutVars>
      </dgm:prSet>
      <dgm:spPr/>
      <dgm:t>
        <a:bodyPr/>
        <a:lstStyle/>
        <a:p>
          <a:endParaRPr lang="en-US"/>
        </a:p>
      </dgm:t>
    </dgm:pt>
    <dgm:pt modelId="{82C29977-0516-4992-AB10-316CCE3D2636}" type="pres">
      <dgm:prSet presAssocID="{D7623C20-50CA-4342-90FF-8D13CC784DC8}" presName="descendantText" presStyleLbl="alignAccFollowNode1" presStyleIdx="3" presStyleCnt="4">
        <dgm:presLayoutVars>
          <dgm:bulletEnabled val="1"/>
        </dgm:presLayoutVars>
      </dgm:prSet>
      <dgm:spPr/>
      <dgm:t>
        <a:bodyPr/>
        <a:lstStyle/>
        <a:p>
          <a:endParaRPr lang="en-US"/>
        </a:p>
      </dgm:t>
    </dgm:pt>
  </dgm:ptLst>
  <dgm:cxnLst>
    <dgm:cxn modelId="{B7B7458B-01A2-4530-B6D4-056352ECB152}" type="presOf" srcId="{96A3BA49-B761-4DE2-9318-571B932E25D1}" destId="{A28560D2-107C-4ABE-A24B-3BFC7DC547FC}" srcOrd="0" destOrd="0" presId="urn:microsoft.com/office/officeart/2005/8/layout/vList5"/>
    <dgm:cxn modelId="{CCEF862A-172D-4370-A67C-749574D0AA71}" srcId="{46A19A47-9312-4D02-9F4C-75DB6690F9BD}" destId="{200416C3-C015-4433-BA41-501368049EAF}" srcOrd="0" destOrd="0" parTransId="{C8DE7ED4-C41D-47B5-9AD4-21613FC16E27}" sibTransId="{8A4C82A1-89FC-47B1-ACC9-216A7127AE16}"/>
    <dgm:cxn modelId="{1CBF81EB-D290-429F-A85C-3D3331EFC3D5}" type="presOf" srcId="{D7623C20-50CA-4342-90FF-8D13CC784DC8}" destId="{397D1EAE-C367-4516-9926-513D80BFBB63}" srcOrd="0" destOrd="0" presId="urn:microsoft.com/office/officeart/2005/8/layout/vList5"/>
    <dgm:cxn modelId="{AA14B70D-90B4-4C1A-81F3-41F3463E0319}" srcId="{96A3BA49-B761-4DE2-9318-571B932E25D1}" destId="{FB9C3917-8720-4522-9393-F132CADFB2AC}" srcOrd="0" destOrd="0" parTransId="{5CCFCDD5-D23D-4B8F-9A20-42F574D81C45}" sibTransId="{24C30277-19D0-4FA1-89B0-5A5CBEB001F4}"/>
    <dgm:cxn modelId="{55E53F98-3F10-460A-A9A6-1F4B13DA74DE}" srcId="{6FA057FD-228E-421A-81CF-DC9133D5AD55}" destId="{D7623C20-50CA-4342-90FF-8D13CC784DC8}" srcOrd="3" destOrd="0" parTransId="{2415027D-D614-4C0D-AAF0-FA65C3019705}" sibTransId="{9AEA16B1-C20C-473F-8723-3757516123F5}"/>
    <dgm:cxn modelId="{E76DE69D-8845-49D5-8D3B-9EB1DBF5918C}" type="presOf" srcId="{FB9C3917-8720-4522-9393-F132CADFB2AC}" destId="{D0DE229D-353A-4214-A70F-ED8AADB7847A}" srcOrd="0" destOrd="0" presId="urn:microsoft.com/office/officeart/2005/8/layout/vList5"/>
    <dgm:cxn modelId="{6B310651-A4DC-4FBC-8C26-E3A9F07F26A4}" type="presOf" srcId="{3DCF9B30-A5D5-4D61-A8EB-8354AF4B80F3}" destId="{82C29977-0516-4992-AB10-316CCE3D2636}" srcOrd="0" destOrd="0" presId="urn:microsoft.com/office/officeart/2005/8/layout/vList5"/>
    <dgm:cxn modelId="{F7D97E58-CF3A-4042-9AB2-A9C46C4824DB}" srcId="{321184CC-2A1B-4883-BA35-30DABB07ED36}" destId="{D5FC49BC-22E9-4471-BB43-18B0959CAC76}" srcOrd="0" destOrd="0" parTransId="{DB8AFD13-2ED6-47C6-BCD6-57C8DEEC6949}" sibTransId="{A5F37A01-076A-4F53-BAD0-C95377044BFF}"/>
    <dgm:cxn modelId="{5E5E2C37-CE7B-45E6-B13F-E1698F8B5BA4}" type="presOf" srcId="{200416C3-C015-4433-BA41-501368049EAF}" destId="{8CB13CE7-4D37-4FE4-A215-C2CF79BE4555}" srcOrd="0" destOrd="0" presId="urn:microsoft.com/office/officeart/2005/8/layout/vList5"/>
    <dgm:cxn modelId="{1E7AD673-9607-4F0A-82A5-9BC150BB78DB}" type="presOf" srcId="{6FA057FD-228E-421A-81CF-DC9133D5AD55}" destId="{ED3E6A5C-9B81-442E-92F7-B3F57B1963C3}" srcOrd="0" destOrd="0" presId="urn:microsoft.com/office/officeart/2005/8/layout/vList5"/>
    <dgm:cxn modelId="{9446D569-8F79-46FA-A024-8BFC29E627E5}" type="presOf" srcId="{46A19A47-9312-4D02-9F4C-75DB6690F9BD}" destId="{8B3B67CB-8D12-4DCE-90E2-AD0E5F4E88F0}" srcOrd="0" destOrd="0" presId="urn:microsoft.com/office/officeart/2005/8/layout/vList5"/>
    <dgm:cxn modelId="{79211351-CED2-4FB3-9C0A-E719F05A61B1}" type="presOf" srcId="{D5FC49BC-22E9-4471-BB43-18B0959CAC76}" destId="{45ED742A-792A-43EF-AFB3-64649BCC7A7D}" srcOrd="0" destOrd="0" presId="urn:microsoft.com/office/officeart/2005/8/layout/vList5"/>
    <dgm:cxn modelId="{F467FB5B-5EFA-4550-909E-27F8BF17BC59}" srcId="{6FA057FD-228E-421A-81CF-DC9133D5AD55}" destId="{321184CC-2A1B-4883-BA35-30DABB07ED36}" srcOrd="1" destOrd="0" parTransId="{7864A8B7-12E2-45BF-800D-7C981CE5468F}" sibTransId="{D460A82A-5E49-420A-AC1F-78DC4B9ECA75}"/>
    <dgm:cxn modelId="{DF758393-B958-477D-B938-212BD88B505C}" srcId="{6FA057FD-228E-421A-81CF-DC9133D5AD55}" destId="{46A19A47-9312-4D02-9F4C-75DB6690F9BD}" srcOrd="2" destOrd="0" parTransId="{2A2A1FA4-7199-4E65-B964-F7E082F61D32}" sibTransId="{B45760BD-5678-431C-922F-FB2F1E9A8843}"/>
    <dgm:cxn modelId="{A41C210C-6FE1-4714-82B9-01DB62E0AE03}" srcId="{D7623C20-50CA-4342-90FF-8D13CC784DC8}" destId="{3DCF9B30-A5D5-4D61-A8EB-8354AF4B80F3}" srcOrd="0" destOrd="0" parTransId="{1691D6D6-B465-4031-B8FB-124FC8301185}" sibTransId="{FD8BBB80-A259-4A9D-AC8B-4F8D1934402A}"/>
    <dgm:cxn modelId="{B5995059-BFBC-4A6C-A0B4-3FEB8DB47994}" type="presOf" srcId="{321184CC-2A1B-4883-BA35-30DABB07ED36}" destId="{457C2F04-776A-4078-B973-D150501F78BF}" srcOrd="0" destOrd="0" presId="urn:microsoft.com/office/officeart/2005/8/layout/vList5"/>
    <dgm:cxn modelId="{C1AB8835-648B-4C46-905D-C7883CCB953A}" srcId="{6FA057FD-228E-421A-81CF-DC9133D5AD55}" destId="{96A3BA49-B761-4DE2-9318-571B932E25D1}" srcOrd="0" destOrd="0" parTransId="{D8183FF2-74A6-46F6-8848-3A57771235A1}" sibTransId="{D7830395-54BE-416F-A02A-DBDF1E62695E}"/>
    <dgm:cxn modelId="{E426A13C-B191-4761-A308-298187888DD5}" type="presParOf" srcId="{ED3E6A5C-9B81-442E-92F7-B3F57B1963C3}" destId="{95A7906A-1761-4DB7-8834-1E57F61860AD}" srcOrd="0" destOrd="0" presId="urn:microsoft.com/office/officeart/2005/8/layout/vList5"/>
    <dgm:cxn modelId="{91D50D4B-6C5B-47FE-8334-3E5AA8FFC8DA}" type="presParOf" srcId="{95A7906A-1761-4DB7-8834-1E57F61860AD}" destId="{A28560D2-107C-4ABE-A24B-3BFC7DC547FC}" srcOrd="0" destOrd="0" presId="urn:microsoft.com/office/officeart/2005/8/layout/vList5"/>
    <dgm:cxn modelId="{2CED77E5-0722-4D7D-88F7-86F12963F694}" type="presParOf" srcId="{95A7906A-1761-4DB7-8834-1E57F61860AD}" destId="{D0DE229D-353A-4214-A70F-ED8AADB7847A}" srcOrd="1" destOrd="0" presId="urn:microsoft.com/office/officeart/2005/8/layout/vList5"/>
    <dgm:cxn modelId="{721D25A2-7AE9-4048-A740-3CF1A1214903}" type="presParOf" srcId="{ED3E6A5C-9B81-442E-92F7-B3F57B1963C3}" destId="{EC287417-A504-4E69-AFFB-18BBEFCF2064}" srcOrd="1" destOrd="0" presId="urn:microsoft.com/office/officeart/2005/8/layout/vList5"/>
    <dgm:cxn modelId="{2B33FC63-A5AF-45D3-AA02-80969950445A}" type="presParOf" srcId="{ED3E6A5C-9B81-442E-92F7-B3F57B1963C3}" destId="{663822C3-94B1-43A1-A70F-DE7B91F38F7B}" srcOrd="2" destOrd="0" presId="urn:microsoft.com/office/officeart/2005/8/layout/vList5"/>
    <dgm:cxn modelId="{F0176623-ECB6-42CE-9706-795328C683B1}" type="presParOf" srcId="{663822C3-94B1-43A1-A70F-DE7B91F38F7B}" destId="{457C2F04-776A-4078-B973-D150501F78BF}" srcOrd="0" destOrd="0" presId="urn:microsoft.com/office/officeart/2005/8/layout/vList5"/>
    <dgm:cxn modelId="{297219D1-C7E2-48D3-888A-93F335C8BA5A}" type="presParOf" srcId="{663822C3-94B1-43A1-A70F-DE7B91F38F7B}" destId="{45ED742A-792A-43EF-AFB3-64649BCC7A7D}" srcOrd="1" destOrd="0" presId="urn:microsoft.com/office/officeart/2005/8/layout/vList5"/>
    <dgm:cxn modelId="{9CED3F62-B8C8-48D2-8E8C-206A570191FF}" type="presParOf" srcId="{ED3E6A5C-9B81-442E-92F7-B3F57B1963C3}" destId="{85148013-417A-41EF-B80C-64E336CB5BF2}" srcOrd="3" destOrd="0" presId="urn:microsoft.com/office/officeart/2005/8/layout/vList5"/>
    <dgm:cxn modelId="{08067979-9E63-4F17-9A66-9F240DA4FA49}" type="presParOf" srcId="{ED3E6A5C-9B81-442E-92F7-B3F57B1963C3}" destId="{36AB8D3F-D294-4392-B0BC-8059AD06AAC3}" srcOrd="4" destOrd="0" presId="urn:microsoft.com/office/officeart/2005/8/layout/vList5"/>
    <dgm:cxn modelId="{3B1B066F-CBE4-46F2-9B53-31E2D011BF39}" type="presParOf" srcId="{36AB8D3F-D294-4392-B0BC-8059AD06AAC3}" destId="{8B3B67CB-8D12-4DCE-90E2-AD0E5F4E88F0}" srcOrd="0" destOrd="0" presId="urn:microsoft.com/office/officeart/2005/8/layout/vList5"/>
    <dgm:cxn modelId="{2A964E9B-80D3-4FF1-9223-F6D11E783085}" type="presParOf" srcId="{36AB8D3F-D294-4392-B0BC-8059AD06AAC3}" destId="{8CB13CE7-4D37-4FE4-A215-C2CF79BE4555}" srcOrd="1" destOrd="0" presId="urn:microsoft.com/office/officeart/2005/8/layout/vList5"/>
    <dgm:cxn modelId="{F71272F1-1E4A-414A-9C4B-9630BA09A9F6}" type="presParOf" srcId="{ED3E6A5C-9B81-442E-92F7-B3F57B1963C3}" destId="{C9B4352E-2FF4-48CB-85AD-CD9307A42191}" srcOrd="5" destOrd="0" presId="urn:microsoft.com/office/officeart/2005/8/layout/vList5"/>
    <dgm:cxn modelId="{0AE9D381-2488-4560-9B1E-F4CF97C41A7A}" type="presParOf" srcId="{ED3E6A5C-9B81-442E-92F7-B3F57B1963C3}" destId="{E2CD24C7-DAE9-402E-BB70-0BFB323D68D3}" srcOrd="6" destOrd="0" presId="urn:microsoft.com/office/officeart/2005/8/layout/vList5"/>
    <dgm:cxn modelId="{6F7C72A2-FE52-410E-8E2F-53945941AC16}" type="presParOf" srcId="{E2CD24C7-DAE9-402E-BB70-0BFB323D68D3}" destId="{397D1EAE-C367-4516-9926-513D80BFBB63}" srcOrd="0" destOrd="0" presId="urn:microsoft.com/office/officeart/2005/8/layout/vList5"/>
    <dgm:cxn modelId="{E549AC33-9C83-40F1-AF41-7B36C05499E3}" type="presParOf" srcId="{E2CD24C7-DAE9-402E-BB70-0BFB323D68D3}" destId="{82C29977-0516-4992-AB10-316CCE3D26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E229D-353A-4214-A70F-ED8AADB7847A}">
      <dsp:nvSpPr>
        <dsp:cNvPr id="0" name=""/>
        <dsp:cNvSpPr/>
      </dsp:nvSpPr>
      <dsp:spPr>
        <a:xfrm rot="5400000">
          <a:off x="5039179" y="-1988599"/>
          <a:ext cx="975720"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Wants to sell garlic?</a:t>
          </a:r>
          <a:endParaRPr lang="en-US" sz="2400" kern="1200" dirty="0"/>
        </a:p>
      </dsp:txBody>
      <dsp:txXfrm rot="-5400000">
        <a:off x="2926080" y="172131"/>
        <a:ext cx="5154289" cy="880458"/>
      </dsp:txXfrm>
    </dsp:sp>
    <dsp:sp modelId="{A28560D2-107C-4ABE-A24B-3BFC7DC547FC}">
      <dsp:nvSpPr>
        <dsp:cNvPr id="0" name=""/>
        <dsp:cNvSpPr/>
      </dsp:nvSpPr>
      <dsp:spPr>
        <a:xfrm>
          <a:off x="0" y="2535"/>
          <a:ext cx="2926080" cy="1219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Garlic Producer</a:t>
          </a:r>
          <a:endParaRPr lang="en-US" sz="3400" kern="1200" dirty="0"/>
        </a:p>
      </dsp:txBody>
      <dsp:txXfrm>
        <a:off x="59538" y="62073"/>
        <a:ext cx="2807004" cy="1100574"/>
      </dsp:txXfrm>
    </dsp:sp>
    <dsp:sp modelId="{45ED742A-792A-43EF-AFB3-64649BCC7A7D}">
      <dsp:nvSpPr>
        <dsp:cNvPr id="0" name=""/>
        <dsp:cNvSpPr/>
      </dsp:nvSpPr>
      <dsp:spPr>
        <a:xfrm rot="5400000">
          <a:off x="5039179" y="-707966"/>
          <a:ext cx="975720"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Wants to support Scottish garlic sellers?</a:t>
          </a:r>
          <a:endParaRPr lang="en-US" sz="2400" kern="1200" dirty="0"/>
        </a:p>
      </dsp:txBody>
      <dsp:txXfrm rot="-5400000">
        <a:off x="2926080" y="1452764"/>
        <a:ext cx="5154289" cy="880458"/>
      </dsp:txXfrm>
    </dsp:sp>
    <dsp:sp modelId="{457C2F04-776A-4078-B973-D150501F78BF}">
      <dsp:nvSpPr>
        <dsp:cNvPr id="0" name=""/>
        <dsp:cNvSpPr/>
      </dsp:nvSpPr>
      <dsp:spPr>
        <a:xfrm>
          <a:off x="0" y="1283168"/>
          <a:ext cx="2926080" cy="1219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Scottish Government</a:t>
          </a:r>
          <a:endParaRPr lang="en-US" sz="3400" kern="1200" dirty="0"/>
        </a:p>
      </dsp:txBody>
      <dsp:txXfrm>
        <a:off x="59538" y="1342706"/>
        <a:ext cx="2807004" cy="1100574"/>
      </dsp:txXfrm>
    </dsp:sp>
    <dsp:sp modelId="{8CB13CE7-4D37-4FE4-A215-C2CF79BE4555}">
      <dsp:nvSpPr>
        <dsp:cNvPr id="0" name=""/>
        <dsp:cNvSpPr/>
      </dsp:nvSpPr>
      <dsp:spPr>
        <a:xfrm rot="5400000">
          <a:off x="5039179" y="572666"/>
          <a:ext cx="975720"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Wants to provide balanced advice based on research?				</a:t>
          </a:r>
          <a:endParaRPr lang="en-US" sz="2200" kern="1200" dirty="0"/>
        </a:p>
      </dsp:txBody>
      <dsp:txXfrm rot="-5400000">
        <a:off x="2926080" y="2733397"/>
        <a:ext cx="5154289" cy="880458"/>
      </dsp:txXfrm>
    </dsp:sp>
    <dsp:sp modelId="{8B3B67CB-8D12-4DCE-90E2-AD0E5F4E88F0}">
      <dsp:nvSpPr>
        <dsp:cNvPr id="0" name=""/>
        <dsp:cNvSpPr/>
      </dsp:nvSpPr>
      <dsp:spPr>
        <a:xfrm>
          <a:off x="0" y="2563801"/>
          <a:ext cx="2926080" cy="1219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Nutritionist</a:t>
          </a:r>
          <a:endParaRPr lang="en-US" sz="3400" kern="1200" dirty="0"/>
        </a:p>
      </dsp:txBody>
      <dsp:txXfrm>
        <a:off x="59538" y="2623339"/>
        <a:ext cx="2807004" cy="1100574"/>
      </dsp:txXfrm>
    </dsp:sp>
    <dsp:sp modelId="{82C29977-0516-4992-AB10-316CCE3D2636}">
      <dsp:nvSpPr>
        <dsp:cNvPr id="0" name=""/>
        <dsp:cNvSpPr/>
      </dsp:nvSpPr>
      <dsp:spPr>
        <a:xfrm rot="5400000">
          <a:off x="5039179" y="1853299"/>
          <a:ext cx="975720" cy="52019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Wants you to get better!</a:t>
          </a:r>
          <a:endParaRPr lang="en-US" sz="2400" kern="1200" dirty="0"/>
        </a:p>
      </dsp:txBody>
      <dsp:txXfrm rot="-5400000">
        <a:off x="2926080" y="4014030"/>
        <a:ext cx="5154289" cy="880458"/>
      </dsp:txXfrm>
    </dsp:sp>
    <dsp:sp modelId="{397D1EAE-C367-4516-9926-513D80BFBB63}">
      <dsp:nvSpPr>
        <dsp:cNvPr id="0" name=""/>
        <dsp:cNvSpPr/>
      </dsp:nvSpPr>
      <dsp:spPr>
        <a:xfrm>
          <a:off x="0" y="3844433"/>
          <a:ext cx="2926080" cy="12196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Granny</a:t>
          </a:r>
          <a:endParaRPr lang="en-US" sz="3400" kern="1200" dirty="0"/>
        </a:p>
      </dsp:txBody>
      <dsp:txXfrm>
        <a:off x="59538" y="3903971"/>
        <a:ext cx="2807004" cy="11005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900209-F982-4220-8FEB-F480E09E30B0}"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10552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900209-F982-4220-8FEB-F480E09E30B0}"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28697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900209-F982-4220-8FEB-F480E09E30B0}"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385781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038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900209-F982-4220-8FEB-F480E09E30B0}"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67211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900209-F982-4220-8FEB-F480E09E30B0}"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176622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900209-F982-4220-8FEB-F480E09E30B0}"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39197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900209-F982-4220-8FEB-F480E09E30B0}" type="datetimeFigureOut">
              <a:rPr lang="en-GB" smtClean="0"/>
              <a:t>05/12/2018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181703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900209-F982-4220-8FEB-F480E09E30B0}" type="datetimeFigureOut">
              <a:rPr lang="en-GB" smtClean="0"/>
              <a:t>05/12/2018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264918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00209-F982-4220-8FEB-F480E09E30B0}" type="datetimeFigureOut">
              <a:rPr lang="en-GB" smtClean="0"/>
              <a:t>05/12/2018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22704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900209-F982-4220-8FEB-F480E09E30B0}"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61152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900209-F982-4220-8FEB-F480E09E30B0}"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502720-87EA-4FED-87E8-354A61006902}" type="slidenum">
              <a:rPr lang="en-GB" smtClean="0"/>
              <a:t>‹#›</a:t>
            </a:fld>
            <a:endParaRPr lang="en-GB"/>
          </a:p>
        </p:txBody>
      </p:sp>
    </p:spTree>
    <p:extLst>
      <p:ext uri="{BB962C8B-B14F-4D97-AF65-F5344CB8AC3E}">
        <p14:creationId xmlns:p14="http://schemas.microsoft.com/office/powerpoint/2010/main" val="275615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00209-F982-4220-8FEB-F480E09E30B0}" type="datetimeFigureOut">
              <a:rPr lang="en-GB" smtClean="0"/>
              <a:t>05/12/2018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02720-87EA-4FED-87E8-354A61006902}" type="slidenum">
              <a:rPr lang="en-GB" smtClean="0"/>
              <a:t>‹#›</a:t>
            </a:fld>
            <a:endParaRPr lang="en-GB"/>
          </a:p>
        </p:txBody>
      </p:sp>
    </p:spTree>
    <p:extLst>
      <p:ext uri="{BB962C8B-B14F-4D97-AF65-F5344CB8AC3E}">
        <p14:creationId xmlns:p14="http://schemas.microsoft.com/office/powerpoint/2010/main" val="218211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hyperlink" Target="http://www.qmu.ac.uk/els" TargetMode="Externa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hyperlink" Target="https://www2.open.ac.uk/students/skillsforstudy/booklets.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9600" b="1" dirty="0" smtClean="0"/>
              <a:t>Critical Thinking</a:t>
            </a:r>
            <a:endParaRPr lang="en-GB" sz="9600" b="1" dirty="0"/>
          </a:p>
        </p:txBody>
      </p:sp>
      <p:sp>
        <p:nvSpPr>
          <p:cNvPr id="3" name="Subtitle 2"/>
          <p:cNvSpPr>
            <a:spLocks noGrp="1"/>
          </p:cNvSpPr>
          <p:nvPr>
            <p:ph type="subTitle" idx="1"/>
          </p:nvPr>
        </p:nvSpPr>
        <p:spPr/>
        <p:txBody>
          <a:bodyPr>
            <a:normAutofit lnSpcReduction="10000"/>
          </a:bodyPr>
          <a:lstStyle/>
          <a:p>
            <a:r>
              <a:rPr lang="en-GB" sz="3200" dirty="0" smtClean="0"/>
              <a:t>Clare Brown</a:t>
            </a:r>
          </a:p>
          <a:p>
            <a:r>
              <a:rPr lang="en-GB" sz="3200" dirty="0" smtClean="0"/>
              <a:t>Effective Learning Adviser</a:t>
            </a:r>
          </a:p>
          <a:p>
            <a:r>
              <a:rPr lang="en-GB" sz="3200" dirty="0" smtClean="0"/>
              <a:t>Queen Margaret University, Edinburgh</a:t>
            </a:r>
          </a:p>
          <a:p>
            <a:endParaRPr lang="en-GB" dirty="0"/>
          </a:p>
        </p:txBody>
      </p:sp>
    </p:spTree>
    <p:extLst>
      <p:ext uri="{BB962C8B-B14F-4D97-AF65-F5344CB8AC3E}">
        <p14:creationId xmlns:p14="http://schemas.microsoft.com/office/powerpoint/2010/main" val="229450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9218"/>
          </a:xfrm>
          <a:noFill/>
        </p:spPr>
        <p:txBody>
          <a:bodyPr/>
          <a:lstStyle/>
          <a:p>
            <a:pPr algn="ctr"/>
            <a:r>
              <a:rPr lang="en-GB" b="1" dirty="0" smtClean="0"/>
              <a:t>Does the reasoning make sense?</a:t>
            </a:r>
            <a:endParaRPr lang="en-GB" b="1" dirty="0"/>
          </a:p>
        </p:txBody>
      </p:sp>
      <p:sp>
        <p:nvSpPr>
          <p:cNvPr id="6" name="TextBox 5"/>
          <p:cNvSpPr txBox="1"/>
          <p:nvPr/>
        </p:nvSpPr>
        <p:spPr>
          <a:xfrm>
            <a:off x="1009312" y="2093036"/>
            <a:ext cx="10173375" cy="1477328"/>
          </a:xfrm>
          <a:prstGeom prst="rect">
            <a:avLst/>
          </a:prstGeom>
          <a:noFill/>
        </p:spPr>
        <p:txBody>
          <a:bodyPr wrap="square" rtlCol="0">
            <a:spAutoFit/>
          </a:bodyPr>
          <a:lstStyle/>
          <a:p>
            <a:r>
              <a:rPr lang="en-GB" sz="3600" dirty="0"/>
              <a:t>Between November and February the rates of people wearing boots </a:t>
            </a:r>
            <a:r>
              <a:rPr lang="en-GB" sz="3600" dirty="0" smtClean="0"/>
              <a:t>and </a:t>
            </a:r>
            <a:r>
              <a:rPr lang="en-GB" sz="3600" dirty="0"/>
              <a:t>consuming hot drinks increase.</a:t>
            </a:r>
          </a:p>
          <a:p>
            <a:endParaRPr lang="en-GB" dirty="0"/>
          </a:p>
        </p:txBody>
      </p:sp>
      <p:pic>
        <p:nvPicPr>
          <p:cNvPr id="7" name="Picture 6"/>
          <p:cNvPicPr>
            <a:picLocks noChangeAspect="1"/>
          </p:cNvPicPr>
          <p:nvPr/>
        </p:nvPicPr>
        <p:blipFill>
          <a:blip r:embed="rId3"/>
          <a:stretch>
            <a:fillRect/>
          </a:stretch>
        </p:blipFill>
        <p:spPr>
          <a:xfrm>
            <a:off x="8606474" y="3817779"/>
            <a:ext cx="2448875" cy="2603970"/>
          </a:xfrm>
          <a:prstGeom prst="rect">
            <a:avLst/>
          </a:prstGeom>
        </p:spPr>
      </p:pic>
      <p:pic>
        <p:nvPicPr>
          <p:cNvPr id="8" name="Picture 7"/>
          <p:cNvPicPr>
            <a:picLocks noChangeAspect="1"/>
          </p:cNvPicPr>
          <p:nvPr/>
        </p:nvPicPr>
        <p:blipFill>
          <a:blip r:embed="rId4"/>
          <a:stretch>
            <a:fillRect/>
          </a:stretch>
        </p:blipFill>
        <p:spPr>
          <a:xfrm>
            <a:off x="603250" y="3570364"/>
            <a:ext cx="3098800" cy="3098800"/>
          </a:xfrm>
          <a:prstGeom prst="rect">
            <a:avLst/>
          </a:prstGeom>
        </p:spPr>
      </p:pic>
    </p:spTree>
    <p:custDataLst>
      <p:tags r:id="rId1"/>
    </p:custDataLst>
    <p:extLst>
      <p:ext uri="{BB962C8B-B14F-4D97-AF65-F5344CB8AC3E}">
        <p14:creationId xmlns:p14="http://schemas.microsoft.com/office/powerpoint/2010/main" val="34835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9218"/>
          </a:xfrm>
          <a:noFill/>
        </p:spPr>
        <p:txBody>
          <a:bodyPr/>
          <a:lstStyle/>
          <a:p>
            <a:pPr algn="ctr"/>
            <a:r>
              <a:rPr lang="en-GB" b="1" dirty="0" smtClean="0"/>
              <a:t>Does the reasoning make sense?</a:t>
            </a:r>
            <a:endParaRPr lang="en-GB" b="1" dirty="0"/>
          </a:p>
        </p:txBody>
      </p:sp>
      <p:sp>
        <p:nvSpPr>
          <p:cNvPr id="6" name="TextBox 5"/>
          <p:cNvSpPr txBox="1"/>
          <p:nvPr/>
        </p:nvSpPr>
        <p:spPr>
          <a:xfrm>
            <a:off x="1546056" y="1262807"/>
            <a:ext cx="9099887" cy="1354217"/>
          </a:xfrm>
          <a:prstGeom prst="rect">
            <a:avLst/>
          </a:prstGeom>
          <a:noFill/>
        </p:spPr>
        <p:txBody>
          <a:bodyPr wrap="square" rtlCol="0">
            <a:spAutoFit/>
          </a:bodyPr>
          <a:lstStyle/>
          <a:p>
            <a:pPr algn="ctr"/>
            <a:r>
              <a:rPr lang="en-GB" sz="2800" dirty="0"/>
              <a:t>Between November and February the rates of people wearing boots </a:t>
            </a:r>
            <a:r>
              <a:rPr lang="en-GB" sz="2800" dirty="0" smtClean="0"/>
              <a:t>and </a:t>
            </a:r>
            <a:r>
              <a:rPr lang="en-GB" sz="2800" dirty="0"/>
              <a:t>consuming hot drinks increase</a:t>
            </a:r>
            <a:r>
              <a:rPr lang="en-GB" sz="3600" dirty="0"/>
              <a:t>.</a:t>
            </a:r>
          </a:p>
          <a:p>
            <a:pPr algn="ctr"/>
            <a:endParaRPr lang="en-GB" dirty="0"/>
          </a:p>
        </p:txBody>
      </p:sp>
      <p:pic>
        <p:nvPicPr>
          <p:cNvPr id="7" name="Picture 6"/>
          <p:cNvPicPr>
            <a:picLocks noChangeAspect="1"/>
          </p:cNvPicPr>
          <p:nvPr/>
        </p:nvPicPr>
        <p:blipFill>
          <a:blip r:embed="rId3"/>
          <a:stretch>
            <a:fillRect/>
          </a:stretch>
        </p:blipFill>
        <p:spPr>
          <a:xfrm>
            <a:off x="8644574" y="4051300"/>
            <a:ext cx="2448875" cy="2603970"/>
          </a:xfrm>
          <a:prstGeom prst="rect">
            <a:avLst/>
          </a:prstGeom>
        </p:spPr>
      </p:pic>
      <p:pic>
        <p:nvPicPr>
          <p:cNvPr id="8" name="Picture 7"/>
          <p:cNvPicPr>
            <a:picLocks noChangeAspect="1"/>
          </p:cNvPicPr>
          <p:nvPr/>
        </p:nvPicPr>
        <p:blipFill>
          <a:blip r:embed="rId4"/>
          <a:stretch>
            <a:fillRect/>
          </a:stretch>
        </p:blipFill>
        <p:spPr>
          <a:xfrm>
            <a:off x="603250" y="4051300"/>
            <a:ext cx="2617864" cy="2617864"/>
          </a:xfrm>
          <a:prstGeom prst="rect">
            <a:avLst/>
          </a:prstGeom>
        </p:spPr>
      </p:pic>
      <p:sp>
        <p:nvSpPr>
          <p:cNvPr id="3" name="Rectangle 2"/>
          <p:cNvSpPr/>
          <p:nvPr/>
        </p:nvSpPr>
        <p:spPr>
          <a:xfrm>
            <a:off x="1444458" y="2565099"/>
            <a:ext cx="9909342" cy="1938992"/>
          </a:xfrm>
          <a:prstGeom prst="rect">
            <a:avLst/>
          </a:prstGeom>
        </p:spPr>
        <p:txBody>
          <a:bodyPr wrap="square">
            <a:spAutoFit/>
          </a:bodyPr>
          <a:lstStyle/>
          <a:p>
            <a:r>
              <a:rPr lang="en-GB" sz="2800" dirty="0">
                <a:solidFill>
                  <a:srgbClr val="FF0000"/>
                </a:solidFill>
              </a:rPr>
              <a:t>X The wearing of boots causes people to consume more hot </a:t>
            </a:r>
            <a:r>
              <a:rPr lang="en-GB" sz="2800" dirty="0" smtClean="0">
                <a:solidFill>
                  <a:srgbClr val="FF0000"/>
                </a:solidFill>
              </a:rPr>
              <a:t>drinks.</a:t>
            </a:r>
            <a:endParaRPr lang="en-GB" sz="2800" dirty="0">
              <a:solidFill>
                <a:srgbClr val="FF0000"/>
              </a:solidFill>
            </a:endParaRPr>
          </a:p>
          <a:p>
            <a:endParaRPr lang="en-GB" sz="2800" dirty="0" smtClean="0"/>
          </a:p>
          <a:p>
            <a:r>
              <a:rPr lang="en-GB" sz="2800" dirty="0" smtClean="0">
                <a:solidFill>
                  <a:srgbClr val="FF0000"/>
                </a:solidFill>
              </a:rPr>
              <a:t>X Consuming </a:t>
            </a:r>
            <a:r>
              <a:rPr lang="en-GB" sz="2800" dirty="0">
                <a:solidFill>
                  <a:srgbClr val="FF0000"/>
                </a:solidFill>
              </a:rPr>
              <a:t>hot drinks causes people to wear </a:t>
            </a:r>
            <a:r>
              <a:rPr lang="en-GB" sz="2800" dirty="0" smtClean="0">
                <a:solidFill>
                  <a:srgbClr val="FF0000"/>
                </a:solidFill>
              </a:rPr>
              <a:t>boots.</a:t>
            </a:r>
            <a:endParaRPr lang="en-GB" sz="2800" dirty="0">
              <a:solidFill>
                <a:srgbClr val="FF0000"/>
              </a:solidFill>
            </a:endParaRPr>
          </a:p>
          <a:p>
            <a:r>
              <a:rPr lang="en-GB" dirty="0"/>
              <a:t>	</a:t>
            </a:r>
          </a:p>
          <a:p>
            <a:r>
              <a:rPr lang="en-GB" dirty="0"/>
              <a:t>	</a:t>
            </a:r>
          </a:p>
        </p:txBody>
      </p:sp>
      <p:sp>
        <p:nvSpPr>
          <p:cNvPr id="4" name="TextBox 3"/>
          <p:cNvSpPr txBox="1"/>
          <p:nvPr/>
        </p:nvSpPr>
        <p:spPr>
          <a:xfrm>
            <a:off x="3334303" y="4556016"/>
            <a:ext cx="5022297" cy="1846659"/>
          </a:xfrm>
          <a:prstGeom prst="rect">
            <a:avLst/>
          </a:prstGeom>
          <a:noFill/>
        </p:spPr>
        <p:txBody>
          <a:bodyPr wrap="square" rtlCol="0">
            <a:spAutoFit/>
          </a:bodyPr>
          <a:lstStyle/>
          <a:p>
            <a:pPr algn="ctr"/>
            <a:r>
              <a:rPr lang="en-GB" sz="2400" dirty="0"/>
              <a:t>There is a third factor, the cold weather between November and February, which causes these events to occur independently.</a:t>
            </a:r>
          </a:p>
          <a:p>
            <a:endParaRPr lang="en-GB" dirty="0"/>
          </a:p>
        </p:txBody>
      </p:sp>
    </p:spTree>
    <p:custDataLst>
      <p:tags r:id="rId1"/>
    </p:custDataLst>
    <p:extLst>
      <p:ext uri="{BB962C8B-B14F-4D97-AF65-F5344CB8AC3E}">
        <p14:creationId xmlns:p14="http://schemas.microsoft.com/office/powerpoint/2010/main" val="36838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9218"/>
          </a:xfrm>
          <a:noFill/>
        </p:spPr>
        <p:txBody>
          <a:bodyPr>
            <a:normAutofit/>
          </a:bodyPr>
          <a:lstStyle/>
          <a:p>
            <a:pPr algn="ctr"/>
            <a:r>
              <a:rPr lang="en-GB" sz="5400" b="1" dirty="0" smtClean="0"/>
              <a:t>What would you ask?</a:t>
            </a:r>
            <a:endParaRPr lang="en-GB" sz="5400" b="1" dirty="0"/>
          </a:p>
        </p:txBody>
      </p:sp>
      <p:sp>
        <p:nvSpPr>
          <p:cNvPr id="9" name="Rounded Rectangular Callout 8"/>
          <p:cNvSpPr/>
          <p:nvPr/>
        </p:nvSpPr>
        <p:spPr>
          <a:xfrm>
            <a:off x="1861457" y="1672772"/>
            <a:ext cx="8928100" cy="3898900"/>
          </a:xfrm>
          <a:prstGeom prst="wedgeRoundRect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“In </a:t>
            </a:r>
            <a:r>
              <a:rPr lang="en-GB" sz="3600" dirty="0">
                <a:solidFill>
                  <a:schemeClr val="tx1"/>
                </a:solidFill>
              </a:rPr>
              <a:t>the reading test, the five children who were taught to read using phonics performed better overall than the five children taught using the whole word method.  This shows that the phonics method is a better choice for schools</a:t>
            </a:r>
            <a:r>
              <a:rPr lang="en-GB" sz="3600" dirty="0" smtClean="0">
                <a:solidFill>
                  <a:schemeClr val="tx1"/>
                </a:solidFill>
              </a:rPr>
              <a:t>.”</a:t>
            </a:r>
            <a:endParaRPr lang="en-GB" sz="3600" dirty="0">
              <a:solidFill>
                <a:schemeClr val="tx1"/>
              </a:solidFill>
            </a:endParaRPr>
          </a:p>
        </p:txBody>
      </p:sp>
    </p:spTree>
    <p:custDataLst>
      <p:tags r:id="rId1"/>
    </p:custDataLst>
    <p:extLst>
      <p:ext uri="{BB962C8B-B14F-4D97-AF65-F5344CB8AC3E}">
        <p14:creationId xmlns:p14="http://schemas.microsoft.com/office/powerpoint/2010/main" val="320996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GB" sz="5400" b="1" dirty="0" smtClean="0"/>
              <a:t>What would you ask?</a:t>
            </a:r>
            <a:endParaRPr lang="en-GB" sz="5400" b="1" dirty="0"/>
          </a:p>
        </p:txBody>
      </p:sp>
      <p:sp>
        <p:nvSpPr>
          <p:cNvPr id="4" name="Content Placeholder 3"/>
          <p:cNvSpPr>
            <a:spLocks noGrp="1"/>
          </p:cNvSpPr>
          <p:nvPr>
            <p:ph sz="half" idx="1"/>
          </p:nvPr>
        </p:nvSpPr>
        <p:spPr/>
        <p:txBody>
          <a:bodyPr/>
          <a:lstStyle/>
          <a:p>
            <a:pPr marL="342900" lvl="0" indent="-342900">
              <a:lnSpc>
                <a:spcPct val="150000"/>
              </a:lnSpc>
            </a:pPr>
            <a:r>
              <a:rPr lang="en-GB" sz="3200" dirty="0"/>
              <a:t>Sample size?</a:t>
            </a:r>
          </a:p>
          <a:p>
            <a:pPr marL="342900" lvl="0" indent="-342900">
              <a:lnSpc>
                <a:spcPct val="100000"/>
              </a:lnSpc>
            </a:pPr>
            <a:r>
              <a:rPr lang="en-GB" sz="3200" dirty="0"/>
              <a:t>What does ‘performed better overall’ signify?   </a:t>
            </a:r>
          </a:p>
          <a:p>
            <a:pPr marL="342900" lvl="0" indent="-342900">
              <a:lnSpc>
                <a:spcPct val="100000"/>
              </a:lnSpc>
            </a:pPr>
            <a:r>
              <a:rPr lang="en-GB" sz="3200" dirty="0"/>
              <a:t>If repeated, would same results occur?</a:t>
            </a:r>
          </a:p>
          <a:p>
            <a:pPr marL="342900" lvl="0" indent="-342900">
              <a:lnSpc>
                <a:spcPct val="150000"/>
              </a:lnSpc>
            </a:pPr>
            <a:r>
              <a:rPr lang="en-GB" sz="3200" dirty="0"/>
              <a:t>Unintentional bias in test?</a:t>
            </a:r>
          </a:p>
          <a:p>
            <a:endParaRPr lang="en-GB" dirty="0"/>
          </a:p>
        </p:txBody>
      </p:sp>
      <p:sp>
        <p:nvSpPr>
          <p:cNvPr id="5" name="Content Placeholder 4"/>
          <p:cNvSpPr>
            <a:spLocks noGrp="1"/>
          </p:cNvSpPr>
          <p:nvPr>
            <p:ph sz="half" idx="2"/>
          </p:nvPr>
        </p:nvSpPr>
        <p:spPr/>
        <p:txBody>
          <a:bodyPr/>
          <a:lstStyle/>
          <a:p>
            <a:pPr marL="342900" lvl="0" indent="-342900">
              <a:lnSpc>
                <a:spcPct val="150000"/>
              </a:lnSpc>
            </a:pPr>
            <a:r>
              <a:rPr lang="en-GB" sz="3200" dirty="0"/>
              <a:t>Parental involvement?</a:t>
            </a:r>
          </a:p>
          <a:p>
            <a:pPr marL="342900" lvl="0" indent="-342900">
              <a:lnSpc>
                <a:spcPct val="100000"/>
              </a:lnSpc>
            </a:pPr>
            <a:r>
              <a:rPr lang="en-GB" sz="3200" dirty="0"/>
              <a:t>Equivalence of intelligence, age, gender</a:t>
            </a:r>
            <a:r>
              <a:rPr lang="en-GB" sz="3200" dirty="0" smtClean="0"/>
              <a:t>…?</a:t>
            </a:r>
            <a:endParaRPr lang="en-GB" sz="3200" dirty="0"/>
          </a:p>
          <a:p>
            <a:pPr marL="342900" lvl="0" indent="-342900">
              <a:lnSpc>
                <a:spcPct val="100000"/>
              </a:lnSpc>
            </a:pPr>
            <a:r>
              <a:rPr lang="en-GB" sz="3200" dirty="0"/>
              <a:t>Transferability to all school environments?</a:t>
            </a:r>
          </a:p>
          <a:p>
            <a:pPr marL="342900" lvl="0" indent="-342900">
              <a:lnSpc>
                <a:spcPct val="150000"/>
              </a:lnSpc>
            </a:pPr>
            <a:r>
              <a:rPr lang="en-GB" sz="3200" dirty="0"/>
              <a:t>Implications for practice?</a:t>
            </a:r>
          </a:p>
          <a:p>
            <a:endParaRPr lang="en-GB" dirty="0"/>
          </a:p>
        </p:txBody>
      </p:sp>
    </p:spTree>
    <p:custDataLst>
      <p:tags r:id="rId1"/>
    </p:custDataLst>
    <p:extLst>
      <p:ext uri="{BB962C8B-B14F-4D97-AF65-F5344CB8AC3E}">
        <p14:creationId xmlns:p14="http://schemas.microsoft.com/office/powerpoint/2010/main" val="254620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GB" sz="5400" b="1" dirty="0" smtClean="0"/>
              <a:t>Critical Note-Making</a:t>
            </a:r>
            <a:endParaRPr lang="en-GB" sz="5400" b="1" dirty="0"/>
          </a:p>
        </p:txBody>
      </p:sp>
      <p:graphicFrame>
        <p:nvGraphicFramePr>
          <p:cNvPr id="6" name="Table 5"/>
          <p:cNvGraphicFramePr>
            <a:graphicFrameLocks noGrp="1"/>
          </p:cNvGraphicFramePr>
          <p:nvPr>
            <p:extLst>
              <p:ext uri="{D42A27DB-BD31-4B8C-83A1-F6EECF244321}">
                <p14:modId xmlns:p14="http://schemas.microsoft.com/office/powerpoint/2010/main" val="3306584379"/>
              </p:ext>
            </p:extLst>
          </p:nvPr>
        </p:nvGraphicFramePr>
        <p:xfrm>
          <a:off x="1175657" y="1821539"/>
          <a:ext cx="9895113" cy="4128762"/>
        </p:xfrm>
        <a:graphic>
          <a:graphicData uri="http://schemas.openxmlformats.org/drawingml/2006/table">
            <a:tbl>
              <a:tblPr firstRow="1" bandRow="1">
                <a:tableStyleId>{5C22544A-7EE6-4342-B048-85BDC9FD1C3A}</a:tableStyleId>
              </a:tblPr>
              <a:tblGrid>
                <a:gridCol w="3298371">
                  <a:extLst>
                    <a:ext uri="{9D8B030D-6E8A-4147-A177-3AD203B41FA5}">
                      <a16:colId xmlns:a16="http://schemas.microsoft.com/office/drawing/2014/main" val="20000"/>
                    </a:ext>
                  </a:extLst>
                </a:gridCol>
                <a:gridCol w="3298371">
                  <a:extLst>
                    <a:ext uri="{9D8B030D-6E8A-4147-A177-3AD203B41FA5}">
                      <a16:colId xmlns:a16="http://schemas.microsoft.com/office/drawing/2014/main" val="20001"/>
                    </a:ext>
                  </a:extLst>
                </a:gridCol>
                <a:gridCol w="3298371">
                  <a:extLst>
                    <a:ext uri="{9D8B030D-6E8A-4147-A177-3AD203B41FA5}">
                      <a16:colId xmlns:a16="http://schemas.microsoft.com/office/drawing/2014/main" val="20002"/>
                    </a:ext>
                  </a:extLst>
                </a:gridCol>
              </a:tblGrid>
              <a:tr h="8236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Main</a:t>
                      </a:r>
                      <a:r>
                        <a:rPr lang="en-GB" sz="2400" baseline="0" dirty="0" smtClean="0">
                          <a:solidFill>
                            <a:schemeClr val="tx1"/>
                          </a:solidFill>
                        </a:rPr>
                        <a:t> points and arguments</a:t>
                      </a:r>
                      <a:endParaRPr lang="en-GB" sz="2400" dirty="0" smtClean="0">
                        <a:solidFill>
                          <a:schemeClr val="tx1"/>
                        </a:solidFill>
                      </a:endParaRP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Evidence</a:t>
                      </a:r>
                    </a:p>
                    <a:p>
                      <a:pPr algn="ctr"/>
                      <a:endParaRPr lang="en-GB" sz="3200" dirty="0">
                        <a:solidFill>
                          <a:schemeClr val="tx1"/>
                        </a:solidFill>
                      </a:endParaRPr>
                    </a:p>
                  </a:txBody>
                  <a:tcPr>
                    <a:solidFill>
                      <a:schemeClr val="accent4">
                        <a:lumMod val="40000"/>
                        <a:lumOff val="60000"/>
                      </a:schemeClr>
                    </a:solidFill>
                  </a:tcPr>
                </a:tc>
                <a:tc>
                  <a:txBody>
                    <a:bodyPr/>
                    <a:lstStyle/>
                    <a:p>
                      <a:pPr algn="ctr"/>
                      <a:r>
                        <a:rPr lang="en-GB" sz="2400" dirty="0" smtClean="0">
                          <a:solidFill>
                            <a:schemeClr val="tx1"/>
                          </a:solidFill>
                        </a:rPr>
                        <a:t>My comments</a:t>
                      </a:r>
                      <a:endParaRPr lang="en-GB" sz="240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0000"/>
                  </a:ext>
                </a:extLst>
              </a:tr>
              <a:tr h="3183882">
                <a:tc>
                  <a:txBody>
                    <a:bodyPr/>
                    <a:lstStyle/>
                    <a:p>
                      <a:endParaRPr lang="en-GB"/>
                    </a:p>
                  </a:txBody>
                  <a:tcPr>
                    <a:solidFill>
                      <a:schemeClr val="accent4">
                        <a:lumMod val="40000"/>
                        <a:lumOff val="60000"/>
                      </a:schemeClr>
                    </a:solidFill>
                  </a:tcPr>
                </a:tc>
                <a:tc>
                  <a:txBody>
                    <a:bodyPr/>
                    <a:lstStyle/>
                    <a:p>
                      <a:endParaRPr lang="en-GB" dirty="0"/>
                    </a:p>
                  </a:txBody>
                  <a:tcPr>
                    <a:solidFill>
                      <a:schemeClr val="accent4">
                        <a:lumMod val="40000"/>
                        <a:lumOff val="60000"/>
                      </a:schemeClr>
                    </a:solidFill>
                  </a:tcPr>
                </a:tc>
                <a:tc>
                  <a:txBody>
                    <a:bodyPr/>
                    <a:lstStyle/>
                    <a:p>
                      <a:endParaRPr lang="en-GB" dirty="0"/>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92542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GB" sz="5400" b="1" dirty="0" smtClean="0"/>
              <a:t>Critical Thinking: Summary</a:t>
            </a:r>
            <a:endParaRPr lang="en-GB" sz="5400" b="1" dirty="0"/>
          </a:p>
        </p:txBody>
      </p:sp>
      <p:sp>
        <p:nvSpPr>
          <p:cNvPr id="3" name="Content Placeholder 2"/>
          <p:cNvSpPr>
            <a:spLocks noGrp="1"/>
          </p:cNvSpPr>
          <p:nvPr>
            <p:ph sz="half" idx="1"/>
          </p:nvPr>
        </p:nvSpPr>
        <p:spPr/>
        <p:txBody>
          <a:bodyPr/>
          <a:lstStyle/>
          <a:p>
            <a:pPr marL="0" indent="0">
              <a:buNone/>
            </a:pPr>
            <a:r>
              <a:rPr lang="en-GB" sz="3600" b="1" dirty="0" smtClean="0"/>
              <a:t>Ask Questions!</a:t>
            </a:r>
          </a:p>
          <a:p>
            <a:endParaRPr lang="en-GB" dirty="0" smtClean="0"/>
          </a:p>
          <a:p>
            <a:r>
              <a:rPr lang="en-GB" dirty="0" smtClean="0"/>
              <a:t>What is being said?</a:t>
            </a:r>
          </a:p>
          <a:p>
            <a:r>
              <a:rPr lang="en-GB" dirty="0" smtClean="0"/>
              <a:t>How is it being justified?</a:t>
            </a:r>
          </a:p>
          <a:p>
            <a:r>
              <a:rPr lang="en-GB" dirty="0" smtClean="0"/>
              <a:t>Is it logical?</a:t>
            </a:r>
          </a:p>
          <a:p>
            <a:r>
              <a:rPr lang="en-GB" dirty="0" smtClean="0"/>
              <a:t>Are there underlying assumptions?</a:t>
            </a:r>
            <a:endParaRPr lang="en-GB" dirty="0"/>
          </a:p>
        </p:txBody>
      </p:sp>
      <p:sp>
        <p:nvSpPr>
          <p:cNvPr id="4" name="Content Placeholder 3"/>
          <p:cNvSpPr>
            <a:spLocks noGrp="1"/>
          </p:cNvSpPr>
          <p:nvPr>
            <p:ph sz="half" idx="2"/>
          </p:nvPr>
        </p:nvSpPr>
        <p:spPr>
          <a:xfrm>
            <a:off x="6172200" y="2661557"/>
            <a:ext cx="5181600" cy="3515406"/>
          </a:xfrm>
        </p:spPr>
        <p:txBody>
          <a:bodyPr/>
          <a:lstStyle/>
          <a:p>
            <a:r>
              <a:rPr lang="en-GB" dirty="0" smtClean="0"/>
              <a:t>Are there alternatives?</a:t>
            </a:r>
          </a:p>
          <a:p>
            <a:r>
              <a:rPr lang="en-GB" dirty="0" smtClean="0"/>
              <a:t>Does this work for everyone/every situation?</a:t>
            </a:r>
          </a:p>
          <a:p>
            <a:r>
              <a:rPr lang="en-GB" dirty="0" smtClean="0"/>
              <a:t>What information is missing?</a:t>
            </a:r>
          </a:p>
          <a:p>
            <a:r>
              <a:rPr lang="en-GB" dirty="0" smtClean="0"/>
              <a:t>What if…?</a:t>
            </a:r>
          </a:p>
          <a:p>
            <a:r>
              <a:rPr lang="en-GB" dirty="0" smtClean="0"/>
              <a:t>What next…?</a:t>
            </a:r>
            <a:endParaRPr lang="en-GB" dirty="0"/>
          </a:p>
        </p:txBody>
      </p:sp>
    </p:spTree>
    <p:custDataLst>
      <p:tags r:id="rId1"/>
    </p:custDataLst>
    <p:extLst>
      <p:ext uri="{BB962C8B-B14F-4D97-AF65-F5344CB8AC3E}">
        <p14:creationId xmlns:p14="http://schemas.microsoft.com/office/powerpoint/2010/main" val="75863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PQuestion"/>
          <p:cNvSpPr>
            <a:spLocks noGrp="1"/>
          </p:cNvSpPr>
          <p:nvPr>
            <p:ph type="title"/>
          </p:nvPr>
        </p:nvSpPr>
        <p:spPr>
          <a:xfrm>
            <a:off x="1981200" y="274638"/>
            <a:ext cx="8229600" cy="1143000"/>
          </a:xfrm>
        </p:spPr>
        <p:txBody>
          <a:bodyPr>
            <a:normAutofit/>
          </a:bodyPr>
          <a:lstStyle/>
          <a:p>
            <a:pPr algn="ctr"/>
            <a:r>
              <a:rPr lang="en-GB" b="1" dirty="0" smtClean="0"/>
              <a:t>Critical Thinking Resources</a:t>
            </a:r>
            <a:endParaRPr lang="en-GB" b="1" dirty="0"/>
          </a:p>
        </p:txBody>
      </p:sp>
      <p:sp>
        <p:nvSpPr>
          <p:cNvPr id="4" name="Content Placeholder 2"/>
          <p:cNvSpPr>
            <a:spLocks noGrp="1"/>
          </p:cNvSpPr>
          <p:nvPr>
            <p:ph type="body" idx="1"/>
          </p:nvPr>
        </p:nvSpPr>
        <p:spPr>
          <a:xfrm>
            <a:off x="914400" y="1600200"/>
            <a:ext cx="10335986" cy="4525963"/>
          </a:xfrm>
          <a:solidFill>
            <a:srgbClr val="FFFFCC"/>
          </a:solidFill>
        </p:spPr>
        <p:txBody>
          <a:bodyPr>
            <a:normAutofit/>
          </a:bodyPr>
          <a:lstStyle/>
          <a:p>
            <a:pPr marL="0" indent="0">
              <a:buNone/>
            </a:pPr>
            <a:r>
              <a:rPr lang="en-GB" dirty="0" smtClean="0"/>
              <a:t>Queen Margaret University Effective Learning Service (click on ‘Guides and Resources’): </a:t>
            </a:r>
            <a:r>
              <a:rPr lang="en-GB" dirty="0" smtClean="0">
                <a:hlinkClick r:id="rId3"/>
              </a:rPr>
              <a:t>www.qmu.ac.uk/els</a:t>
            </a:r>
            <a:r>
              <a:rPr lang="en-GB" dirty="0" smtClean="0"/>
              <a:t> </a:t>
            </a:r>
          </a:p>
          <a:p>
            <a:pPr marL="0" indent="0">
              <a:buNone/>
            </a:pPr>
            <a:endParaRPr lang="en-GB" dirty="0"/>
          </a:p>
          <a:p>
            <a:pPr marL="0" indent="0">
              <a:buNone/>
            </a:pPr>
            <a:r>
              <a:rPr lang="en-GB" dirty="0" smtClean="0"/>
              <a:t>The </a:t>
            </a:r>
            <a:r>
              <a:rPr lang="en-GB" dirty="0"/>
              <a:t>Open University: </a:t>
            </a:r>
            <a:r>
              <a:rPr lang="en-GB" dirty="0" smtClean="0"/>
              <a:t>Thinking Critically booklet</a:t>
            </a:r>
            <a:endParaRPr lang="en-GB" dirty="0"/>
          </a:p>
          <a:p>
            <a:pPr marL="0" indent="0">
              <a:buNone/>
            </a:pPr>
            <a:r>
              <a:rPr lang="en-GB" dirty="0">
                <a:hlinkClick r:id="rId4"/>
              </a:rPr>
              <a:t>https://</a:t>
            </a:r>
            <a:r>
              <a:rPr lang="en-GB" dirty="0" smtClean="0">
                <a:hlinkClick r:id="rId4"/>
              </a:rPr>
              <a:t>www2.open.ac.uk/students/skillsforstudy/booklets.php</a:t>
            </a:r>
            <a:r>
              <a:rPr lang="en-GB" dirty="0" smtClean="0"/>
              <a:t> </a:t>
            </a:r>
            <a:endParaRPr lang="en-GB" dirty="0"/>
          </a:p>
          <a:p>
            <a:pPr marL="0" indent="0">
              <a:buNone/>
            </a:pPr>
            <a:endParaRPr lang="en-GB" i="1" dirty="0" smtClean="0"/>
          </a:p>
          <a:p>
            <a:pPr marL="0" indent="0">
              <a:buNone/>
            </a:pPr>
            <a:r>
              <a:rPr lang="en-GB" i="1" dirty="0" smtClean="0"/>
              <a:t>Critical Thinking Skills</a:t>
            </a:r>
            <a:r>
              <a:rPr lang="en-GB" dirty="0" smtClean="0"/>
              <a:t>, </a:t>
            </a:r>
            <a:r>
              <a:rPr lang="en-GB" dirty="0" smtClean="0"/>
              <a:t>by Stella </a:t>
            </a:r>
            <a:r>
              <a:rPr lang="en-GB" dirty="0" smtClean="0"/>
              <a:t>Cottrell (</a:t>
            </a:r>
            <a:r>
              <a:rPr lang="en-GB" dirty="0" err="1" smtClean="0"/>
              <a:t>Houndmills</a:t>
            </a:r>
            <a:r>
              <a:rPr lang="en-GB" dirty="0" smtClean="0"/>
              <a:t>: Palgrave MacMillan, 2005)</a:t>
            </a:r>
            <a:endParaRPr lang="en-GB" dirty="0" smtClean="0"/>
          </a:p>
          <a:p>
            <a:pPr marL="0" indent="0">
              <a:buNone/>
            </a:pPr>
            <a:endParaRPr lang="en-GB" sz="2400" dirty="0" smtClean="0"/>
          </a:p>
          <a:p>
            <a:pPr marL="0" indent="0">
              <a:buNone/>
            </a:pPr>
            <a:endParaRPr lang="en-GB" sz="2400" dirty="0"/>
          </a:p>
          <a:p>
            <a:endParaRPr lang="en-GB" sz="2800" dirty="0"/>
          </a:p>
        </p:txBody>
      </p:sp>
    </p:spTree>
    <p:custDataLst>
      <p:tags r:id="rId1"/>
    </p:custDataLst>
    <p:extLst>
      <p:ext uri="{BB962C8B-B14F-4D97-AF65-F5344CB8AC3E}">
        <p14:creationId xmlns:p14="http://schemas.microsoft.com/office/powerpoint/2010/main" val="2503333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t>What is critical thinking?</a:t>
            </a:r>
            <a:endParaRPr lang="en-GB" sz="5400" b="1" dirty="0"/>
          </a:p>
        </p:txBody>
      </p:sp>
      <p:sp>
        <p:nvSpPr>
          <p:cNvPr id="3" name="Content Placeholder 2"/>
          <p:cNvSpPr>
            <a:spLocks noGrp="1"/>
          </p:cNvSpPr>
          <p:nvPr>
            <p:ph idx="1"/>
          </p:nvPr>
        </p:nvSpPr>
        <p:spPr>
          <a:xfrm>
            <a:off x="666207" y="1812925"/>
            <a:ext cx="10920548" cy="1478915"/>
          </a:xfrm>
        </p:spPr>
        <p:txBody>
          <a:bodyPr>
            <a:normAutofit/>
          </a:bodyPr>
          <a:lstStyle/>
          <a:p>
            <a:pPr marL="0" indent="0">
              <a:buNone/>
            </a:pPr>
            <a:r>
              <a:rPr lang="en-GB" sz="4000" dirty="0" smtClean="0"/>
              <a:t>Criticising? </a:t>
            </a:r>
            <a:r>
              <a:rPr lang="en-GB" sz="4000" dirty="0"/>
              <a:t>	</a:t>
            </a:r>
            <a:r>
              <a:rPr lang="en-GB" sz="4000" dirty="0" smtClean="0"/>
              <a:t>    Being negative? 		Nit-picking?</a:t>
            </a:r>
            <a:endParaRPr lang="en-GB" sz="4000" dirty="0"/>
          </a:p>
        </p:txBody>
      </p:sp>
      <p:sp>
        <p:nvSpPr>
          <p:cNvPr id="5" name="Multiply 4"/>
          <p:cNvSpPr/>
          <p:nvPr/>
        </p:nvSpPr>
        <p:spPr>
          <a:xfrm>
            <a:off x="4193178" y="2625634"/>
            <a:ext cx="3801290" cy="3683726"/>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75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t>What is critical thinking?</a:t>
            </a:r>
            <a:endParaRPr lang="en-GB" sz="5400" b="1" dirty="0"/>
          </a:p>
        </p:txBody>
      </p:sp>
      <p:sp>
        <p:nvSpPr>
          <p:cNvPr id="3" name="Content Placeholder 2"/>
          <p:cNvSpPr>
            <a:spLocks noGrp="1"/>
          </p:cNvSpPr>
          <p:nvPr>
            <p:ph idx="1"/>
          </p:nvPr>
        </p:nvSpPr>
        <p:spPr>
          <a:xfrm>
            <a:off x="838200" y="1812925"/>
            <a:ext cx="8661400" cy="4351338"/>
          </a:xfrm>
        </p:spPr>
        <p:txBody>
          <a:bodyPr>
            <a:normAutofit lnSpcReduction="10000"/>
          </a:bodyPr>
          <a:lstStyle/>
          <a:p>
            <a:r>
              <a:rPr lang="en-GB" sz="3200" b="1" dirty="0" smtClean="0"/>
              <a:t>Identifying</a:t>
            </a:r>
            <a:r>
              <a:rPr lang="en-GB" sz="3200" dirty="0" smtClean="0"/>
              <a:t> a point of view or argument</a:t>
            </a:r>
          </a:p>
          <a:p>
            <a:endParaRPr lang="en-GB" sz="3200" dirty="0" smtClean="0"/>
          </a:p>
          <a:p>
            <a:r>
              <a:rPr lang="en-GB" sz="3200" b="1" dirty="0" smtClean="0"/>
              <a:t>Evaluating </a:t>
            </a:r>
            <a:r>
              <a:rPr lang="en-GB" sz="3200" dirty="0" smtClean="0"/>
              <a:t>whether that point of view is valid</a:t>
            </a:r>
          </a:p>
          <a:p>
            <a:pPr lvl="1"/>
            <a:r>
              <a:rPr lang="en-GB" sz="2800" dirty="0" smtClean="0"/>
              <a:t>What </a:t>
            </a:r>
            <a:r>
              <a:rPr lang="en-GB" sz="2800" i="1" dirty="0" smtClean="0"/>
              <a:t>evidence </a:t>
            </a:r>
            <a:r>
              <a:rPr lang="en-GB" sz="2800" dirty="0" smtClean="0"/>
              <a:t>supports it?</a:t>
            </a:r>
          </a:p>
          <a:p>
            <a:endParaRPr lang="en-GB" sz="3200" dirty="0" smtClean="0"/>
          </a:p>
          <a:p>
            <a:r>
              <a:rPr lang="en-GB" sz="3200" b="1" dirty="0"/>
              <a:t>Asking </a:t>
            </a:r>
            <a:r>
              <a:rPr lang="en-GB" sz="3200" dirty="0"/>
              <a:t>questions</a:t>
            </a:r>
          </a:p>
          <a:p>
            <a:endParaRPr lang="en-GB" sz="3200" dirty="0" smtClean="0"/>
          </a:p>
          <a:p>
            <a:r>
              <a:rPr lang="en-GB" sz="3200" dirty="0" smtClean="0"/>
              <a:t>Not </a:t>
            </a:r>
            <a:r>
              <a:rPr lang="en-GB" sz="3200" dirty="0" smtClean="0"/>
              <a:t>taking things at face value</a:t>
            </a:r>
          </a:p>
          <a:p>
            <a:endParaRPr lang="en-GB" sz="3200" dirty="0" smtClean="0"/>
          </a:p>
          <a:p>
            <a:endParaRPr lang="en-GB" dirty="0"/>
          </a:p>
        </p:txBody>
      </p:sp>
      <p:sp>
        <p:nvSpPr>
          <p:cNvPr id="4" name="TextBox 3"/>
          <p:cNvSpPr txBox="1"/>
          <p:nvPr/>
        </p:nvSpPr>
        <p:spPr>
          <a:xfrm>
            <a:off x="9362365" y="1082497"/>
            <a:ext cx="2589861" cy="4508927"/>
          </a:xfrm>
          <a:prstGeom prst="rect">
            <a:avLst/>
          </a:prstGeom>
          <a:noFill/>
        </p:spPr>
        <p:txBody>
          <a:bodyPr wrap="square" rtlCol="0">
            <a:spAutoFit/>
          </a:bodyPr>
          <a:lstStyle/>
          <a:p>
            <a:r>
              <a:rPr lang="en-GB" sz="28700" dirty="0" smtClean="0">
                <a:solidFill>
                  <a:srgbClr val="C00000"/>
                </a:solidFill>
                <a:latin typeface="Bauhaus 93" panose="04030905020B02020C02" pitchFamily="82" charset="0"/>
              </a:rPr>
              <a:t>?</a:t>
            </a:r>
            <a:endParaRPr lang="en-GB" dirty="0">
              <a:solidFill>
                <a:srgbClr val="C00000"/>
              </a:solidFill>
              <a:latin typeface="Bauhaus 93" panose="04030905020B02020C02" pitchFamily="82" charset="0"/>
            </a:endParaRPr>
          </a:p>
        </p:txBody>
      </p:sp>
    </p:spTree>
    <p:extLst>
      <p:ext uri="{BB962C8B-B14F-4D97-AF65-F5344CB8AC3E}">
        <p14:creationId xmlns:p14="http://schemas.microsoft.com/office/powerpoint/2010/main" val="22488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86406" cy="1325563"/>
          </a:xfrm>
        </p:spPr>
        <p:txBody>
          <a:bodyPr>
            <a:normAutofit/>
          </a:bodyPr>
          <a:lstStyle/>
          <a:p>
            <a:pPr algn="ctr"/>
            <a:r>
              <a:rPr lang="en-GB" sz="5400" b="1" dirty="0" smtClean="0"/>
              <a:t>Everyday Critical Thinking</a:t>
            </a:r>
            <a:endParaRPr lang="en-GB" sz="5400" b="1" dirty="0"/>
          </a:p>
        </p:txBody>
      </p:sp>
      <p:pic>
        <p:nvPicPr>
          <p:cNvPr id="4" name="Content Placeholder 3"/>
          <p:cNvPicPr>
            <a:picLocks noGrp="1" noChangeAspect="1"/>
          </p:cNvPicPr>
          <p:nvPr>
            <p:ph idx="1"/>
          </p:nvPr>
        </p:nvPicPr>
        <p:blipFill>
          <a:blip r:embed="rId2"/>
          <a:stretch>
            <a:fillRect/>
          </a:stretch>
        </p:blipFill>
        <p:spPr>
          <a:xfrm>
            <a:off x="2703534" y="1690688"/>
            <a:ext cx="6155738" cy="4351338"/>
          </a:xfrm>
          <a:prstGeom prst="rect">
            <a:avLst/>
          </a:prstGeom>
        </p:spPr>
      </p:pic>
    </p:spTree>
    <p:extLst>
      <p:ext uri="{BB962C8B-B14F-4D97-AF65-F5344CB8AC3E}">
        <p14:creationId xmlns:p14="http://schemas.microsoft.com/office/powerpoint/2010/main" val="32225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86406" cy="1325563"/>
          </a:xfrm>
        </p:spPr>
        <p:txBody>
          <a:bodyPr>
            <a:normAutofit/>
          </a:bodyPr>
          <a:lstStyle/>
          <a:p>
            <a:pPr algn="ctr"/>
            <a:r>
              <a:rPr lang="en-GB" sz="5400" b="1" dirty="0" smtClean="0"/>
              <a:t>Everyday Critical Thinking</a:t>
            </a:r>
            <a:endParaRPr lang="en-GB" sz="5400" b="1" dirty="0"/>
          </a:p>
        </p:txBody>
      </p:sp>
      <p:pic>
        <p:nvPicPr>
          <p:cNvPr id="5" name="Content Placeholder 4"/>
          <p:cNvPicPr>
            <a:picLocks noGrp="1" noChangeAspect="1"/>
          </p:cNvPicPr>
          <p:nvPr>
            <p:ph idx="1"/>
          </p:nvPr>
        </p:nvPicPr>
        <p:blipFill rotWithShape="1">
          <a:blip r:embed="rId2"/>
          <a:srcRect l="26084" r="25283"/>
          <a:stretch/>
        </p:blipFill>
        <p:spPr>
          <a:xfrm>
            <a:off x="2886890" y="1690688"/>
            <a:ext cx="2116183" cy="4351338"/>
          </a:xfrm>
          <a:prstGeom prst="rect">
            <a:avLst/>
          </a:prstGeom>
        </p:spPr>
      </p:pic>
      <p:sp>
        <p:nvSpPr>
          <p:cNvPr id="6" name="Left Arrow 5"/>
          <p:cNvSpPr/>
          <p:nvPr/>
        </p:nvSpPr>
        <p:spPr>
          <a:xfrm>
            <a:off x="5956663" y="2168434"/>
            <a:ext cx="5003074" cy="27967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This is the phone for you!</a:t>
            </a:r>
            <a:endParaRPr lang="en-GB" dirty="0"/>
          </a:p>
        </p:txBody>
      </p:sp>
      <p:sp>
        <p:nvSpPr>
          <p:cNvPr id="7" name="Rectangle 6"/>
          <p:cNvSpPr/>
          <p:nvPr/>
        </p:nvSpPr>
        <p:spPr>
          <a:xfrm>
            <a:off x="8699863" y="4258490"/>
            <a:ext cx="914400" cy="2599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61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86406" cy="1325563"/>
          </a:xfrm>
        </p:spPr>
        <p:txBody>
          <a:bodyPr>
            <a:normAutofit/>
          </a:bodyPr>
          <a:lstStyle/>
          <a:p>
            <a:pPr algn="ctr"/>
            <a:r>
              <a:rPr lang="en-GB" sz="5400" b="1" dirty="0" smtClean="0"/>
              <a:t>Everyday Critical Thinking</a:t>
            </a:r>
            <a:endParaRPr lang="en-GB" sz="5400" b="1" dirty="0"/>
          </a:p>
        </p:txBody>
      </p:sp>
      <p:pic>
        <p:nvPicPr>
          <p:cNvPr id="5" name="Content Placeholder 4"/>
          <p:cNvPicPr>
            <a:picLocks noGrp="1" noChangeAspect="1"/>
          </p:cNvPicPr>
          <p:nvPr>
            <p:ph idx="1"/>
          </p:nvPr>
        </p:nvPicPr>
        <p:blipFill rotWithShape="1">
          <a:blip r:embed="rId2"/>
          <a:srcRect l="26084" r="25283"/>
          <a:stretch/>
        </p:blipFill>
        <p:spPr>
          <a:xfrm>
            <a:off x="4723311" y="1690688"/>
            <a:ext cx="2116183" cy="4351338"/>
          </a:xfrm>
          <a:prstGeom prst="rect">
            <a:avLst/>
          </a:prstGeom>
        </p:spPr>
      </p:pic>
      <p:sp>
        <p:nvSpPr>
          <p:cNvPr id="3" name="TextBox 2"/>
          <p:cNvSpPr txBox="1"/>
          <p:nvPr/>
        </p:nvSpPr>
        <p:spPr>
          <a:xfrm>
            <a:off x="1084217" y="1894114"/>
            <a:ext cx="1791516" cy="646331"/>
          </a:xfrm>
          <a:prstGeom prst="rect">
            <a:avLst/>
          </a:prstGeom>
          <a:noFill/>
        </p:spPr>
        <p:txBody>
          <a:bodyPr wrap="none" rtlCol="0">
            <a:spAutoFit/>
          </a:bodyPr>
          <a:lstStyle/>
          <a:p>
            <a:r>
              <a:rPr lang="en-GB" sz="3600" dirty="0" smtClean="0"/>
              <a:t>Memory</a:t>
            </a:r>
            <a:endParaRPr lang="en-GB" dirty="0"/>
          </a:p>
        </p:txBody>
      </p:sp>
      <p:sp>
        <p:nvSpPr>
          <p:cNvPr id="4" name="TextBox 3"/>
          <p:cNvSpPr txBox="1"/>
          <p:nvPr/>
        </p:nvSpPr>
        <p:spPr>
          <a:xfrm>
            <a:off x="8961120" y="2076994"/>
            <a:ext cx="903645" cy="646331"/>
          </a:xfrm>
          <a:prstGeom prst="rect">
            <a:avLst/>
          </a:prstGeom>
          <a:noFill/>
        </p:spPr>
        <p:txBody>
          <a:bodyPr wrap="none" rtlCol="0">
            <a:spAutoFit/>
          </a:bodyPr>
          <a:lstStyle/>
          <a:p>
            <a:r>
              <a:rPr lang="en-GB" sz="3600" dirty="0" smtClean="0"/>
              <a:t>Size</a:t>
            </a:r>
            <a:endParaRPr lang="en-GB" dirty="0"/>
          </a:p>
        </p:txBody>
      </p:sp>
      <p:sp>
        <p:nvSpPr>
          <p:cNvPr id="8" name="TextBox 7"/>
          <p:cNvSpPr txBox="1"/>
          <p:nvPr/>
        </p:nvSpPr>
        <p:spPr>
          <a:xfrm>
            <a:off x="8515906" y="3346729"/>
            <a:ext cx="2079608" cy="584775"/>
          </a:xfrm>
          <a:prstGeom prst="rect">
            <a:avLst/>
          </a:prstGeom>
          <a:noFill/>
        </p:spPr>
        <p:txBody>
          <a:bodyPr wrap="none" rtlCol="0">
            <a:spAutoFit/>
          </a:bodyPr>
          <a:lstStyle/>
          <a:p>
            <a:r>
              <a:rPr lang="en-GB" sz="3200" dirty="0" smtClean="0"/>
              <a:t>Battery Life</a:t>
            </a:r>
            <a:endParaRPr lang="en-GB" dirty="0"/>
          </a:p>
        </p:txBody>
      </p:sp>
      <p:sp>
        <p:nvSpPr>
          <p:cNvPr id="9" name="TextBox 8"/>
          <p:cNvSpPr txBox="1"/>
          <p:nvPr/>
        </p:nvSpPr>
        <p:spPr>
          <a:xfrm>
            <a:off x="838199" y="3829929"/>
            <a:ext cx="1377749" cy="584775"/>
          </a:xfrm>
          <a:prstGeom prst="rect">
            <a:avLst/>
          </a:prstGeom>
          <a:noFill/>
        </p:spPr>
        <p:txBody>
          <a:bodyPr wrap="none" rtlCol="0">
            <a:spAutoFit/>
          </a:bodyPr>
          <a:lstStyle/>
          <a:p>
            <a:r>
              <a:rPr lang="en-GB" sz="3200" dirty="0" smtClean="0"/>
              <a:t>Weight</a:t>
            </a:r>
            <a:endParaRPr lang="en-GB" dirty="0"/>
          </a:p>
        </p:txBody>
      </p:sp>
      <p:sp>
        <p:nvSpPr>
          <p:cNvPr id="10" name="TextBox 9"/>
          <p:cNvSpPr txBox="1"/>
          <p:nvPr/>
        </p:nvSpPr>
        <p:spPr>
          <a:xfrm>
            <a:off x="1979975" y="3069771"/>
            <a:ext cx="1938882" cy="523220"/>
          </a:xfrm>
          <a:prstGeom prst="rect">
            <a:avLst/>
          </a:prstGeom>
          <a:noFill/>
        </p:spPr>
        <p:txBody>
          <a:bodyPr wrap="square" rtlCol="0">
            <a:spAutoFit/>
          </a:bodyPr>
          <a:lstStyle/>
          <a:p>
            <a:r>
              <a:rPr lang="en-GB" sz="2800" dirty="0" smtClean="0"/>
              <a:t>New/used</a:t>
            </a:r>
            <a:endParaRPr lang="en-GB" dirty="0"/>
          </a:p>
        </p:txBody>
      </p:sp>
      <p:sp>
        <p:nvSpPr>
          <p:cNvPr id="11" name="TextBox 10"/>
          <p:cNvSpPr txBox="1"/>
          <p:nvPr/>
        </p:nvSpPr>
        <p:spPr>
          <a:xfrm>
            <a:off x="1979975" y="5120640"/>
            <a:ext cx="1149674" cy="523220"/>
          </a:xfrm>
          <a:prstGeom prst="rect">
            <a:avLst/>
          </a:prstGeom>
          <a:noFill/>
        </p:spPr>
        <p:txBody>
          <a:bodyPr wrap="none" rtlCol="0">
            <a:spAutoFit/>
          </a:bodyPr>
          <a:lstStyle/>
          <a:p>
            <a:r>
              <a:rPr lang="en-GB" sz="2800" dirty="0" smtClean="0"/>
              <a:t>Colour</a:t>
            </a:r>
            <a:endParaRPr lang="en-GB" dirty="0"/>
          </a:p>
        </p:txBody>
      </p:sp>
      <p:sp>
        <p:nvSpPr>
          <p:cNvPr id="12" name="TextBox 11"/>
          <p:cNvSpPr txBox="1"/>
          <p:nvPr/>
        </p:nvSpPr>
        <p:spPr>
          <a:xfrm>
            <a:off x="7843387" y="4401641"/>
            <a:ext cx="1010213" cy="584775"/>
          </a:xfrm>
          <a:prstGeom prst="rect">
            <a:avLst/>
          </a:prstGeom>
          <a:noFill/>
        </p:spPr>
        <p:txBody>
          <a:bodyPr wrap="none" rtlCol="0">
            <a:spAutoFit/>
          </a:bodyPr>
          <a:lstStyle/>
          <a:p>
            <a:r>
              <a:rPr lang="en-GB" sz="3200" dirty="0" smtClean="0"/>
              <a:t>Price</a:t>
            </a:r>
            <a:endParaRPr lang="en-GB" dirty="0"/>
          </a:p>
        </p:txBody>
      </p:sp>
      <p:sp>
        <p:nvSpPr>
          <p:cNvPr id="13" name="TextBox 12"/>
          <p:cNvSpPr txBox="1"/>
          <p:nvPr/>
        </p:nvSpPr>
        <p:spPr>
          <a:xfrm>
            <a:off x="7370862" y="2665634"/>
            <a:ext cx="1444626" cy="523220"/>
          </a:xfrm>
          <a:prstGeom prst="rect">
            <a:avLst/>
          </a:prstGeom>
          <a:noFill/>
        </p:spPr>
        <p:txBody>
          <a:bodyPr wrap="none" rtlCol="0">
            <a:spAutoFit/>
          </a:bodyPr>
          <a:lstStyle/>
          <a:p>
            <a:r>
              <a:rPr lang="en-GB" sz="2800" dirty="0" smtClean="0"/>
              <a:t>Usability</a:t>
            </a:r>
            <a:endParaRPr lang="en-GB" dirty="0"/>
          </a:p>
        </p:txBody>
      </p:sp>
      <p:sp>
        <p:nvSpPr>
          <p:cNvPr id="14" name="TextBox 13"/>
          <p:cNvSpPr txBox="1"/>
          <p:nvPr/>
        </p:nvSpPr>
        <p:spPr>
          <a:xfrm>
            <a:off x="742152" y="5942353"/>
            <a:ext cx="2727478" cy="523220"/>
          </a:xfrm>
          <a:prstGeom prst="rect">
            <a:avLst/>
          </a:prstGeom>
          <a:noFill/>
        </p:spPr>
        <p:txBody>
          <a:bodyPr wrap="none" rtlCol="0">
            <a:spAutoFit/>
          </a:bodyPr>
          <a:lstStyle/>
          <a:p>
            <a:r>
              <a:rPr lang="en-GB" sz="2800" dirty="0" smtClean="0"/>
              <a:t>Operating system</a:t>
            </a:r>
            <a:endParaRPr lang="en-GB" dirty="0"/>
          </a:p>
        </p:txBody>
      </p:sp>
      <p:sp>
        <p:nvSpPr>
          <p:cNvPr id="16" name="TextBox 15"/>
          <p:cNvSpPr txBox="1"/>
          <p:nvPr/>
        </p:nvSpPr>
        <p:spPr>
          <a:xfrm>
            <a:off x="9143595" y="5071255"/>
            <a:ext cx="1581010" cy="523220"/>
          </a:xfrm>
          <a:prstGeom prst="rect">
            <a:avLst/>
          </a:prstGeom>
          <a:noFill/>
        </p:spPr>
        <p:txBody>
          <a:bodyPr wrap="none" rtlCol="0">
            <a:spAutoFit/>
          </a:bodyPr>
          <a:lstStyle/>
          <a:p>
            <a:r>
              <a:rPr lang="en-GB" sz="2800" dirty="0" smtClean="0"/>
              <a:t>Longevity</a:t>
            </a:r>
            <a:endParaRPr lang="en-GB" dirty="0"/>
          </a:p>
        </p:txBody>
      </p:sp>
    </p:spTree>
    <p:extLst>
      <p:ext uri="{BB962C8B-B14F-4D97-AF65-F5344CB8AC3E}">
        <p14:creationId xmlns:p14="http://schemas.microsoft.com/office/powerpoint/2010/main" val="3370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52166" cy="1325563"/>
          </a:xfrm>
        </p:spPr>
        <p:txBody>
          <a:bodyPr>
            <a:normAutofit fontScale="90000"/>
          </a:bodyPr>
          <a:lstStyle/>
          <a:p>
            <a:pPr algn="ctr"/>
            <a:r>
              <a:rPr lang="en-GB" sz="5400" b="1" dirty="0" smtClean="0"/>
              <a:t>Who would you trust to recommend a phone?</a:t>
            </a:r>
            <a:endParaRPr lang="en-GB" sz="5400" b="1" dirty="0"/>
          </a:p>
        </p:txBody>
      </p:sp>
      <p:sp>
        <p:nvSpPr>
          <p:cNvPr id="3" name="Content Placeholder 2"/>
          <p:cNvSpPr>
            <a:spLocks noGrp="1"/>
          </p:cNvSpPr>
          <p:nvPr>
            <p:ph idx="1"/>
          </p:nvPr>
        </p:nvSpPr>
        <p:spPr>
          <a:xfrm>
            <a:off x="1384300" y="1812925"/>
            <a:ext cx="7264400" cy="4351338"/>
          </a:xfrm>
        </p:spPr>
        <p:txBody>
          <a:bodyPr/>
          <a:lstStyle/>
          <a:p>
            <a:pPr marL="514350" indent="-514350">
              <a:buFont typeface="Arial" pitchFamily="34" charset="0"/>
              <a:buAutoNum type="arabicPeriod"/>
            </a:pPr>
            <a:endParaRPr lang="en-GB" dirty="0" smtClean="0"/>
          </a:p>
          <a:p>
            <a:pPr marL="514350" indent="-514350">
              <a:buFont typeface="Arial" pitchFamily="34" charset="0"/>
              <a:buAutoNum type="arabicPeriod"/>
            </a:pPr>
            <a:r>
              <a:rPr lang="en-GB" sz="4000" dirty="0" smtClean="0"/>
              <a:t>Your GP</a:t>
            </a:r>
          </a:p>
          <a:p>
            <a:pPr marL="514350" indent="-514350">
              <a:buFont typeface="Arial" pitchFamily="34" charset="0"/>
              <a:buAutoNum type="arabicPeriod"/>
            </a:pPr>
            <a:r>
              <a:rPr lang="en-GB" sz="4000" dirty="0" smtClean="0"/>
              <a:t>Guy at the corner shop</a:t>
            </a:r>
          </a:p>
          <a:p>
            <a:pPr marL="514350" indent="-514350">
              <a:buFont typeface="Arial" pitchFamily="34" charset="0"/>
              <a:buAutoNum type="arabicPeriod"/>
            </a:pPr>
            <a:r>
              <a:rPr lang="en-GB" sz="4000" dirty="0" smtClean="0"/>
              <a:t>Your mum</a:t>
            </a:r>
          </a:p>
          <a:p>
            <a:pPr marL="514350" indent="-514350">
              <a:buFont typeface="Arial" pitchFamily="34" charset="0"/>
              <a:buAutoNum type="arabicPeriod"/>
            </a:pPr>
            <a:r>
              <a:rPr lang="en-GB" sz="4000" dirty="0" smtClean="0"/>
              <a:t>Independent phone expert</a:t>
            </a:r>
          </a:p>
          <a:p>
            <a:pPr marL="514350" indent="-514350">
              <a:buFont typeface="Arial" pitchFamily="34" charset="0"/>
              <a:buAutoNum type="arabicPeriod"/>
            </a:pPr>
            <a:r>
              <a:rPr lang="en-GB" sz="4000" dirty="0" smtClean="0"/>
              <a:t>Employee of phone company</a:t>
            </a:r>
            <a:endParaRPr lang="en-GB" sz="4000" dirty="0"/>
          </a:p>
        </p:txBody>
      </p:sp>
    </p:spTree>
    <p:extLst>
      <p:ext uri="{BB962C8B-B14F-4D97-AF65-F5344CB8AC3E}">
        <p14:creationId xmlns:p14="http://schemas.microsoft.com/office/powerpoint/2010/main" val="35668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81180" y="1431429"/>
            <a:ext cx="3731123" cy="3241675"/>
          </a:xfrm>
          <a:prstGeom prst="rect">
            <a:avLst/>
          </a:prstGeom>
        </p:spPr>
      </p:pic>
      <p:sp>
        <p:nvSpPr>
          <p:cNvPr id="2" name="Title 1"/>
          <p:cNvSpPr>
            <a:spLocks noGrp="1"/>
          </p:cNvSpPr>
          <p:nvPr>
            <p:ph type="title"/>
          </p:nvPr>
        </p:nvSpPr>
        <p:spPr>
          <a:xfrm>
            <a:off x="787400" y="746125"/>
            <a:ext cx="7302500" cy="1908175"/>
          </a:xfrm>
        </p:spPr>
        <p:txBody>
          <a:bodyPr>
            <a:normAutofit fontScale="90000"/>
          </a:bodyPr>
          <a:lstStyle/>
          <a:p>
            <a:r>
              <a:rPr lang="en-GB" sz="5400" b="1" dirty="0" smtClean="0"/>
              <a:t/>
            </a:r>
            <a:br>
              <a:rPr lang="en-GB" sz="5400" b="1" dirty="0" smtClean="0"/>
            </a:br>
            <a:r>
              <a:rPr lang="en-GB" sz="5400" b="1" dirty="0" smtClean="0"/>
              <a:t/>
            </a:r>
            <a:br>
              <a:rPr lang="en-GB" sz="5400" b="1" dirty="0" smtClean="0"/>
            </a:br>
            <a:r>
              <a:rPr lang="en-GB" sz="4900" b="1" dirty="0" smtClean="0"/>
              <a:t>Which source would you trust?</a:t>
            </a:r>
            <a:endParaRPr lang="en-GB" sz="4900" b="1" dirty="0"/>
          </a:p>
        </p:txBody>
      </p:sp>
      <p:sp>
        <p:nvSpPr>
          <p:cNvPr id="3" name="Content Placeholder 2"/>
          <p:cNvSpPr>
            <a:spLocks noGrp="1"/>
          </p:cNvSpPr>
          <p:nvPr>
            <p:ph idx="1"/>
          </p:nvPr>
        </p:nvSpPr>
        <p:spPr>
          <a:xfrm>
            <a:off x="787400" y="2895600"/>
            <a:ext cx="8229600" cy="4351338"/>
          </a:xfrm>
        </p:spPr>
        <p:txBody>
          <a:bodyPr/>
          <a:lstStyle/>
          <a:p>
            <a:pPr marL="514350" indent="-514350">
              <a:buFont typeface="Arial" pitchFamily="34" charset="0"/>
              <a:buAutoNum type="arabicPeriod"/>
            </a:pPr>
            <a:endParaRPr lang="en-GB" dirty="0" smtClean="0"/>
          </a:p>
          <a:p>
            <a:pPr marL="514350" indent="-514350">
              <a:buFont typeface="Arial" pitchFamily="34" charset="0"/>
              <a:buAutoNum type="arabicPeriod"/>
            </a:pPr>
            <a:r>
              <a:rPr lang="en-GB" sz="4000" dirty="0" smtClean="0"/>
              <a:t>A leading Scottish garlic producer</a:t>
            </a:r>
          </a:p>
          <a:p>
            <a:pPr marL="514350" indent="-514350">
              <a:buFont typeface="Arial" pitchFamily="34" charset="0"/>
              <a:buAutoNum type="arabicPeriod"/>
            </a:pPr>
            <a:r>
              <a:rPr lang="en-GB" sz="4000" dirty="0" smtClean="0"/>
              <a:t>The Scottish Government </a:t>
            </a:r>
          </a:p>
          <a:p>
            <a:pPr marL="514350" indent="-514350">
              <a:buFont typeface="Arial" pitchFamily="34" charset="0"/>
              <a:buAutoNum type="arabicPeriod"/>
            </a:pPr>
            <a:r>
              <a:rPr lang="en-GB" sz="4000" dirty="0" smtClean="0"/>
              <a:t>A nutritionist</a:t>
            </a:r>
          </a:p>
          <a:p>
            <a:pPr marL="514350" indent="-514350">
              <a:buFont typeface="Arial" pitchFamily="34" charset="0"/>
              <a:buAutoNum type="arabicPeriod"/>
            </a:pPr>
            <a:r>
              <a:rPr lang="en-GB" sz="4000" dirty="0" smtClean="0"/>
              <a:t>Your granny</a:t>
            </a:r>
            <a:endParaRPr lang="en-GB" sz="4000" dirty="0"/>
          </a:p>
        </p:txBody>
      </p:sp>
      <p:sp>
        <p:nvSpPr>
          <p:cNvPr id="6" name="TextBox 5"/>
          <p:cNvSpPr txBox="1"/>
          <p:nvPr/>
        </p:nvSpPr>
        <p:spPr>
          <a:xfrm>
            <a:off x="787400" y="746125"/>
            <a:ext cx="8485080" cy="769441"/>
          </a:xfrm>
          <a:prstGeom prst="rect">
            <a:avLst/>
          </a:prstGeom>
          <a:noFill/>
        </p:spPr>
        <p:txBody>
          <a:bodyPr wrap="none" rtlCol="0">
            <a:spAutoFit/>
          </a:bodyPr>
          <a:lstStyle/>
          <a:p>
            <a:r>
              <a:rPr lang="en-GB" sz="4400" b="1" dirty="0"/>
              <a:t>‘Garlic can prevent and cure a cold.’</a:t>
            </a:r>
            <a:endParaRPr lang="en-GB" sz="4400" dirty="0"/>
          </a:p>
        </p:txBody>
      </p:sp>
    </p:spTree>
    <p:extLst>
      <p:ext uri="{BB962C8B-B14F-4D97-AF65-F5344CB8AC3E}">
        <p14:creationId xmlns:p14="http://schemas.microsoft.com/office/powerpoint/2010/main" val="11820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9218"/>
          </a:xfrm>
          <a:noFill/>
        </p:spPr>
        <p:txBody>
          <a:bodyPr/>
          <a:lstStyle/>
          <a:p>
            <a:pPr algn="ctr"/>
            <a:r>
              <a:rPr lang="en-GB" b="1" dirty="0" smtClean="0"/>
              <a:t>Agendas and reliability</a:t>
            </a:r>
            <a:endParaRPr lang="en-GB" b="1" dirty="0"/>
          </a:p>
        </p:txBody>
      </p:sp>
      <p:graphicFrame>
        <p:nvGraphicFramePr>
          <p:cNvPr id="5" name="Diagram 4"/>
          <p:cNvGraphicFramePr/>
          <p:nvPr>
            <p:extLst>
              <p:ext uri="{D42A27DB-BD31-4B8C-83A1-F6EECF244321}">
                <p14:modId xmlns:p14="http://schemas.microsoft.com/office/powerpoint/2010/main" val="302517744"/>
              </p:ext>
            </p:extLst>
          </p:nvPr>
        </p:nvGraphicFramePr>
        <p:xfrm>
          <a:off x="2032000" y="1382488"/>
          <a:ext cx="8128000" cy="506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18445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GUID" val="080E87B4C2A34C15B31FE2BCDA5B3161"/>
  <p:tag name="SLIDEID" val="080E87B4C2A34C15B31FE2BCDA5B3161"/>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o would you trust to recommend a painkiller?"/>
  <p:tag name="ANSWERSALIAS" val="My GP|smicln|Guy at the corner shop|smicln|My mum|smicln|WebMD"/>
  <p:tag name="VALUES" val="No Value|smicln|No Value|smicln|No Value|smicln|No Val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452</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Bauhaus 93</vt:lpstr>
      <vt:lpstr>Calibri</vt:lpstr>
      <vt:lpstr>Calibri Light</vt:lpstr>
      <vt:lpstr>Office Theme</vt:lpstr>
      <vt:lpstr>Critical Thinking</vt:lpstr>
      <vt:lpstr>What is critical thinking?</vt:lpstr>
      <vt:lpstr>What is critical thinking?</vt:lpstr>
      <vt:lpstr>Everyday Critical Thinking</vt:lpstr>
      <vt:lpstr>Everyday Critical Thinking</vt:lpstr>
      <vt:lpstr>Everyday Critical Thinking</vt:lpstr>
      <vt:lpstr>Who would you trust to recommend a phone?</vt:lpstr>
      <vt:lpstr>  Which source would you trust?</vt:lpstr>
      <vt:lpstr>Agendas and reliability</vt:lpstr>
      <vt:lpstr>Does the reasoning make sense?</vt:lpstr>
      <vt:lpstr>Does the reasoning make sense?</vt:lpstr>
      <vt:lpstr>What would you ask?</vt:lpstr>
      <vt:lpstr>What would you ask?</vt:lpstr>
      <vt:lpstr>Critical Note-Making</vt:lpstr>
      <vt:lpstr>Critical Thinking: Summary</vt:lpstr>
      <vt:lpstr>Critical Thinking Resources</vt:lpstr>
    </vt:vector>
  </TitlesOfParts>
  <Company>Queen Margaret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dc:title>
  <dc:creator>cbrown2</dc:creator>
  <cp:lastModifiedBy>Clare Brown</cp:lastModifiedBy>
  <cp:revision>73</cp:revision>
  <dcterms:created xsi:type="dcterms:W3CDTF">2018-12-04T16:21:08Z</dcterms:created>
  <dcterms:modified xsi:type="dcterms:W3CDTF">2018-12-05T11:53:11Z</dcterms:modified>
</cp:coreProperties>
</file>