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  <p:sldMasterId id="2147483732" r:id="rId5"/>
    <p:sldMasterId id="2147483750" r:id="rId6"/>
    <p:sldMasterId id="2147483768" r:id="rId7"/>
    <p:sldMasterId id="2147483786" r:id="rId8"/>
  </p:sldMasterIdLst>
  <p:notesMasterIdLst>
    <p:notesMasterId r:id="rId21"/>
  </p:notes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8" r:id="rId17"/>
    <p:sldId id="265" r:id="rId18"/>
    <p:sldId id="267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871308-1B8A-4402-9140-47FED291CF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924DEA6-5360-42F8-AFAF-6BF17621DCC8}">
      <dgm:prSet custT="1"/>
      <dgm:spPr/>
      <dgm:t>
        <a:bodyPr/>
        <a:lstStyle/>
        <a:p>
          <a:pPr rtl="0"/>
          <a:r>
            <a:rPr lang="en-GB" sz="4400" b="0" i="0" dirty="0" smtClean="0">
              <a:solidFill>
                <a:schemeClr val="bg1"/>
              </a:solidFill>
            </a:rPr>
            <a:t>Problematic: lack of agreement </a:t>
          </a:r>
          <a:endParaRPr lang="en-GB" sz="4400" dirty="0">
            <a:solidFill>
              <a:schemeClr val="bg1"/>
            </a:solidFill>
          </a:endParaRPr>
        </a:p>
      </dgm:t>
    </dgm:pt>
    <dgm:pt modelId="{2FDA2A65-4F68-47AF-A630-0C7E24B98D6E}" type="parTrans" cxnId="{022226E7-C1FD-4F98-8A37-EB12F6EA2B7D}">
      <dgm:prSet/>
      <dgm:spPr/>
      <dgm:t>
        <a:bodyPr/>
        <a:lstStyle/>
        <a:p>
          <a:endParaRPr lang="en-GB"/>
        </a:p>
      </dgm:t>
    </dgm:pt>
    <dgm:pt modelId="{DAF93042-97F0-4873-8A50-30A2E752F57C}" type="sibTrans" cxnId="{022226E7-C1FD-4F98-8A37-EB12F6EA2B7D}">
      <dgm:prSet/>
      <dgm:spPr/>
      <dgm:t>
        <a:bodyPr/>
        <a:lstStyle/>
        <a:p>
          <a:endParaRPr lang="en-GB"/>
        </a:p>
      </dgm:t>
    </dgm:pt>
    <dgm:pt modelId="{EA766024-32C9-4CEA-9070-62F1812BB28E}">
      <dgm:prSet custT="1"/>
      <dgm:spPr/>
      <dgm:t>
        <a:bodyPr/>
        <a:lstStyle/>
        <a:p>
          <a:pPr rtl="0"/>
          <a:r>
            <a:rPr lang="en-GB" sz="4400" b="0" i="0" dirty="0" smtClean="0">
              <a:solidFill>
                <a:schemeClr val="bg1"/>
              </a:solidFill>
            </a:rPr>
            <a:t>Many classification systems exist</a:t>
          </a:r>
          <a:endParaRPr lang="en-GB" sz="4400" dirty="0">
            <a:solidFill>
              <a:schemeClr val="bg1"/>
            </a:solidFill>
          </a:endParaRPr>
        </a:p>
      </dgm:t>
    </dgm:pt>
    <dgm:pt modelId="{6C55C0EE-FB40-4257-877C-4C3903BB14A1}" type="parTrans" cxnId="{54133618-14AC-4890-A3F8-5CB4BE79347B}">
      <dgm:prSet/>
      <dgm:spPr/>
      <dgm:t>
        <a:bodyPr/>
        <a:lstStyle/>
        <a:p>
          <a:endParaRPr lang="en-GB"/>
        </a:p>
      </dgm:t>
    </dgm:pt>
    <dgm:pt modelId="{AA2F49BE-5D3E-46AD-A17E-01AE6572E121}" type="sibTrans" cxnId="{54133618-14AC-4890-A3F8-5CB4BE79347B}">
      <dgm:prSet/>
      <dgm:spPr/>
      <dgm:t>
        <a:bodyPr/>
        <a:lstStyle/>
        <a:p>
          <a:endParaRPr lang="en-GB"/>
        </a:p>
      </dgm:t>
    </dgm:pt>
    <dgm:pt modelId="{DB7945FA-A2D5-4E18-80A5-981A48AF6C7A}" type="pres">
      <dgm:prSet presAssocID="{2A871308-1B8A-4402-9140-47FED291CF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F060BC0-EFCE-4079-A08C-8952E885EE98}" type="pres">
      <dgm:prSet presAssocID="{A924DEA6-5360-42F8-AFAF-6BF17621DCC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4C0639-5C3D-47C9-828C-6B817884D057}" type="pres">
      <dgm:prSet presAssocID="{DAF93042-97F0-4873-8A50-30A2E752F57C}" presName="spacer" presStyleCnt="0"/>
      <dgm:spPr/>
    </dgm:pt>
    <dgm:pt modelId="{0901B556-4BE0-4969-98AF-904A343FAA1C}" type="pres">
      <dgm:prSet presAssocID="{EA766024-32C9-4CEA-9070-62F1812BB28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A329395-F659-4000-93B7-B8CD640B2EFF}" type="presOf" srcId="{2A871308-1B8A-4402-9140-47FED291CFB2}" destId="{DB7945FA-A2D5-4E18-80A5-981A48AF6C7A}" srcOrd="0" destOrd="0" presId="urn:microsoft.com/office/officeart/2005/8/layout/vList2"/>
    <dgm:cxn modelId="{1E701396-BBCD-4167-88B2-625E0F7CD0ED}" type="presOf" srcId="{EA766024-32C9-4CEA-9070-62F1812BB28E}" destId="{0901B556-4BE0-4969-98AF-904A343FAA1C}" srcOrd="0" destOrd="0" presId="urn:microsoft.com/office/officeart/2005/8/layout/vList2"/>
    <dgm:cxn modelId="{022226E7-C1FD-4F98-8A37-EB12F6EA2B7D}" srcId="{2A871308-1B8A-4402-9140-47FED291CFB2}" destId="{A924DEA6-5360-42F8-AFAF-6BF17621DCC8}" srcOrd="0" destOrd="0" parTransId="{2FDA2A65-4F68-47AF-A630-0C7E24B98D6E}" sibTransId="{DAF93042-97F0-4873-8A50-30A2E752F57C}"/>
    <dgm:cxn modelId="{54133618-14AC-4890-A3F8-5CB4BE79347B}" srcId="{2A871308-1B8A-4402-9140-47FED291CFB2}" destId="{EA766024-32C9-4CEA-9070-62F1812BB28E}" srcOrd="1" destOrd="0" parTransId="{6C55C0EE-FB40-4257-877C-4C3903BB14A1}" sibTransId="{AA2F49BE-5D3E-46AD-A17E-01AE6572E121}"/>
    <dgm:cxn modelId="{E1F5AB62-9476-44E5-A0F9-1F889522E46E}" type="presOf" srcId="{A924DEA6-5360-42F8-AFAF-6BF17621DCC8}" destId="{DF060BC0-EFCE-4079-A08C-8952E885EE98}" srcOrd="0" destOrd="0" presId="urn:microsoft.com/office/officeart/2005/8/layout/vList2"/>
    <dgm:cxn modelId="{A4A33B6C-859C-495B-A460-A2C5E21B56DB}" type="presParOf" srcId="{DB7945FA-A2D5-4E18-80A5-981A48AF6C7A}" destId="{DF060BC0-EFCE-4079-A08C-8952E885EE98}" srcOrd="0" destOrd="0" presId="urn:microsoft.com/office/officeart/2005/8/layout/vList2"/>
    <dgm:cxn modelId="{2D523A21-C452-47BD-9BF4-DD92790F5CBC}" type="presParOf" srcId="{DB7945FA-A2D5-4E18-80A5-981A48AF6C7A}" destId="{554C0639-5C3D-47C9-828C-6B817884D057}" srcOrd="1" destOrd="0" presId="urn:microsoft.com/office/officeart/2005/8/layout/vList2"/>
    <dgm:cxn modelId="{DDBFB960-9FBC-48AB-94B5-6001B66390F8}" type="presParOf" srcId="{DB7945FA-A2D5-4E18-80A5-981A48AF6C7A}" destId="{0901B556-4BE0-4969-98AF-904A343FAA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43BB55-8CF8-4440-B203-42CB981E149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A41513EF-E812-432C-8C31-7091B043019D}">
      <dgm:prSet/>
      <dgm:spPr/>
      <dgm:t>
        <a:bodyPr/>
        <a:lstStyle/>
        <a:p>
          <a:pPr rtl="0"/>
          <a:r>
            <a:rPr lang="en-GB" b="1" i="0" dirty="0" smtClean="0">
              <a:solidFill>
                <a:schemeClr val="bg1"/>
              </a:solidFill>
            </a:rPr>
            <a:t>Economic capital</a:t>
          </a:r>
          <a:r>
            <a:rPr lang="en-GB" b="0" i="0" dirty="0" smtClean="0">
              <a:solidFill>
                <a:schemeClr val="bg1"/>
              </a:solidFill>
            </a:rPr>
            <a:t>: material goods and wealth</a:t>
          </a:r>
          <a:endParaRPr lang="en-GB" dirty="0">
            <a:solidFill>
              <a:schemeClr val="bg1"/>
            </a:solidFill>
          </a:endParaRPr>
        </a:p>
      </dgm:t>
    </dgm:pt>
    <dgm:pt modelId="{92015A55-0F2A-4491-8DD2-A945DA23CA09}" type="parTrans" cxnId="{6CA5EA85-B632-4647-9296-B786E48482E1}">
      <dgm:prSet/>
      <dgm:spPr/>
      <dgm:t>
        <a:bodyPr/>
        <a:lstStyle/>
        <a:p>
          <a:endParaRPr lang="en-GB"/>
        </a:p>
      </dgm:t>
    </dgm:pt>
    <dgm:pt modelId="{022D72EF-E40E-469A-97A4-537DA1566F1A}" type="sibTrans" cxnId="{6CA5EA85-B632-4647-9296-B786E48482E1}">
      <dgm:prSet/>
      <dgm:spPr/>
      <dgm:t>
        <a:bodyPr/>
        <a:lstStyle/>
        <a:p>
          <a:endParaRPr lang="en-GB"/>
        </a:p>
      </dgm:t>
    </dgm:pt>
    <dgm:pt modelId="{9899D2E6-1531-48C5-BF0D-8377C0D829FC}">
      <dgm:prSet/>
      <dgm:spPr/>
      <dgm:t>
        <a:bodyPr/>
        <a:lstStyle/>
        <a:p>
          <a:pPr rtl="0"/>
          <a:r>
            <a:rPr lang="en-GB" b="1" i="0" dirty="0" smtClean="0">
              <a:solidFill>
                <a:schemeClr val="bg1"/>
              </a:solidFill>
            </a:rPr>
            <a:t>Cultural capital</a:t>
          </a:r>
          <a:r>
            <a:rPr lang="en-GB" b="0" i="0" dirty="0" smtClean="0">
              <a:solidFill>
                <a:schemeClr val="bg1"/>
              </a:solidFill>
            </a:rPr>
            <a:t>: a. educational qualifications b. knowledge and understanding of creative and artistic culture (music, art, theatre, film)</a:t>
          </a:r>
          <a:endParaRPr lang="en-GB" dirty="0">
            <a:solidFill>
              <a:schemeClr val="bg1"/>
            </a:solidFill>
          </a:endParaRPr>
        </a:p>
      </dgm:t>
    </dgm:pt>
    <dgm:pt modelId="{52EED91E-51DB-45FE-AD07-305BD52CDC24}" type="parTrans" cxnId="{F3F88264-E560-449F-8719-6F5D27B7D34C}">
      <dgm:prSet/>
      <dgm:spPr/>
      <dgm:t>
        <a:bodyPr/>
        <a:lstStyle/>
        <a:p>
          <a:endParaRPr lang="en-GB"/>
        </a:p>
      </dgm:t>
    </dgm:pt>
    <dgm:pt modelId="{74714C26-0D69-45A5-8064-263C91CCA279}" type="sibTrans" cxnId="{F3F88264-E560-449F-8719-6F5D27B7D34C}">
      <dgm:prSet/>
      <dgm:spPr/>
      <dgm:t>
        <a:bodyPr/>
        <a:lstStyle/>
        <a:p>
          <a:endParaRPr lang="en-GB"/>
        </a:p>
      </dgm:t>
    </dgm:pt>
    <dgm:pt modelId="{E883C80A-0094-4213-AC88-AFC116B6E73B}">
      <dgm:prSet/>
      <dgm:spPr/>
      <dgm:t>
        <a:bodyPr/>
        <a:lstStyle/>
        <a:p>
          <a:pPr rtl="0"/>
          <a:r>
            <a:rPr lang="en-GB" b="1" i="0" dirty="0" smtClean="0">
              <a:solidFill>
                <a:schemeClr val="bg1"/>
              </a:solidFill>
            </a:rPr>
            <a:t>Social capital</a:t>
          </a:r>
          <a:r>
            <a:rPr lang="en-GB" b="0" i="0" dirty="0" smtClean="0">
              <a:solidFill>
                <a:schemeClr val="bg1"/>
              </a:solidFill>
            </a:rPr>
            <a:t>: social networks, who you know and who can help you</a:t>
          </a:r>
          <a:endParaRPr lang="en-GB" dirty="0">
            <a:solidFill>
              <a:schemeClr val="bg1"/>
            </a:solidFill>
          </a:endParaRPr>
        </a:p>
      </dgm:t>
    </dgm:pt>
    <dgm:pt modelId="{889AD971-2085-40C8-B4F7-CB65EED61725}" type="parTrans" cxnId="{EDD9420D-C87E-42B2-A669-46362D8DEFE3}">
      <dgm:prSet/>
      <dgm:spPr/>
      <dgm:t>
        <a:bodyPr/>
        <a:lstStyle/>
        <a:p>
          <a:endParaRPr lang="en-GB"/>
        </a:p>
      </dgm:t>
    </dgm:pt>
    <dgm:pt modelId="{885E84CD-C475-4D67-95B2-A413FA2E41F7}" type="sibTrans" cxnId="{EDD9420D-C87E-42B2-A669-46362D8DEFE3}">
      <dgm:prSet/>
      <dgm:spPr/>
      <dgm:t>
        <a:bodyPr/>
        <a:lstStyle/>
        <a:p>
          <a:endParaRPr lang="en-GB"/>
        </a:p>
      </dgm:t>
    </dgm:pt>
    <dgm:pt modelId="{DED923E3-080C-4250-96F8-850F4D1C4877}">
      <dgm:prSet/>
      <dgm:spPr/>
      <dgm:t>
        <a:bodyPr/>
        <a:lstStyle/>
        <a:p>
          <a:pPr rtl="0"/>
          <a:r>
            <a:rPr lang="en-GB" b="1" i="0" dirty="0" smtClean="0">
              <a:solidFill>
                <a:schemeClr val="bg1"/>
              </a:solidFill>
            </a:rPr>
            <a:t>Symbolic capital</a:t>
          </a:r>
          <a:r>
            <a:rPr lang="en-GB" b="0" i="0" dirty="0" smtClean="0">
              <a:solidFill>
                <a:schemeClr val="bg1"/>
              </a:solidFill>
            </a:rPr>
            <a:t>: similar to status/credibility</a:t>
          </a:r>
          <a:endParaRPr lang="en-GB" dirty="0">
            <a:solidFill>
              <a:schemeClr val="bg1"/>
            </a:solidFill>
          </a:endParaRPr>
        </a:p>
      </dgm:t>
    </dgm:pt>
    <dgm:pt modelId="{3C6BB9AD-FD22-4CBF-890E-DF5B46939F02}" type="parTrans" cxnId="{08D50D18-7652-4DC9-BFF7-A76D71AEA0F5}">
      <dgm:prSet/>
      <dgm:spPr/>
      <dgm:t>
        <a:bodyPr/>
        <a:lstStyle/>
        <a:p>
          <a:endParaRPr lang="en-GB"/>
        </a:p>
      </dgm:t>
    </dgm:pt>
    <dgm:pt modelId="{1E4A2201-8253-4826-93AB-E20C873B0BAC}" type="sibTrans" cxnId="{08D50D18-7652-4DC9-BFF7-A76D71AEA0F5}">
      <dgm:prSet/>
      <dgm:spPr/>
      <dgm:t>
        <a:bodyPr/>
        <a:lstStyle/>
        <a:p>
          <a:endParaRPr lang="en-GB"/>
        </a:p>
      </dgm:t>
    </dgm:pt>
    <dgm:pt modelId="{9D3085A4-395E-4646-8457-7466FA7A870F}" type="pres">
      <dgm:prSet presAssocID="{5E43BB55-8CF8-4440-B203-42CB981E14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DF2B96-BC5A-4678-9B02-DFB8634114E3}" type="pres">
      <dgm:prSet presAssocID="{A41513EF-E812-432C-8C31-7091B043019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712E00-6C2C-4EFB-9811-1BE712B8D29B}" type="pres">
      <dgm:prSet presAssocID="{022D72EF-E40E-469A-97A4-537DA1566F1A}" presName="spacer" presStyleCnt="0"/>
      <dgm:spPr/>
    </dgm:pt>
    <dgm:pt modelId="{D19777FE-A0DA-4662-9E67-50675FED65C5}" type="pres">
      <dgm:prSet presAssocID="{9899D2E6-1531-48C5-BF0D-8377C0D829F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F2A961-6FF7-4C48-9957-EDD297E2B53E}" type="pres">
      <dgm:prSet presAssocID="{74714C26-0D69-45A5-8064-263C91CCA279}" presName="spacer" presStyleCnt="0"/>
      <dgm:spPr/>
    </dgm:pt>
    <dgm:pt modelId="{BFC23858-6774-433C-BF05-4A91F8537792}" type="pres">
      <dgm:prSet presAssocID="{E883C80A-0094-4213-AC88-AFC116B6E73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34C9F9-3B47-4BE2-8978-B60E660D71E4}" type="pres">
      <dgm:prSet presAssocID="{885E84CD-C475-4D67-95B2-A413FA2E41F7}" presName="spacer" presStyleCnt="0"/>
      <dgm:spPr/>
    </dgm:pt>
    <dgm:pt modelId="{991D98E5-D22B-47D7-AA19-1A88169AE423}" type="pres">
      <dgm:prSet presAssocID="{DED923E3-080C-4250-96F8-850F4D1C487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2E4F3DB-A6A7-4306-AC78-55667CF5DCFF}" type="presOf" srcId="{A41513EF-E812-432C-8C31-7091B043019D}" destId="{E7DF2B96-BC5A-4678-9B02-DFB8634114E3}" srcOrd="0" destOrd="0" presId="urn:microsoft.com/office/officeart/2005/8/layout/vList2"/>
    <dgm:cxn modelId="{83C03DFF-6ACB-4172-98A7-8970B967A05E}" type="presOf" srcId="{5E43BB55-8CF8-4440-B203-42CB981E149C}" destId="{9D3085A4-395E-4646-8457-7466FA7A870F}" srcOrd="0" destOrd="0" presId="urn:microsoft.com/office/officeart/2005/8/layout/vList2"/>
    <dgm:cxn modelId="{F3F88264-E560-449F-8719-6F5D27B7D34C}" srcId="{5E43BB55-8CF8-4440-B203-42CB981E149C}" destId="{9899D2E6-1531-48C5-BF0D-8377C0D829FC}" srcOrd="1" destOrd="0" parTransId="{52EED91E-51DB-45FE-AD07-305BD52CDC24}" sibTransId="{74714C26-0D69-45A5-8064-263C91CCA279}"/>
    <dgm:cxn modelId="{CF6ABD8E-2A0B-4082-A06B-6C7CAE12A2D9}" type="presOf" srcId="{E883C80A-0094-4213-AC88-AFC116B6E73B}" destId="{BFC23858-6774-433C-BF05-4A91F8537792}" srcOrd="0" destOrd="0" presId="urn:microsoft.com/office/officeart/2005/8/layout/vList2"/>
    <dgm:cxn modelId="{EDD9420D-C87E-42B2-A669-46362D8DEFE3}" srcId="{5E43BB55-8CF8-4440-B203-42CB981E149C}" destId="{E883C80A-0094-4213-AC88-AFC116B6E73B}" srcOrd="2" destOrd="0" parTransId="{889AD971-2085-40C8-B4F7-CB65EED61725}" sibTransId="{885E84CD-C475-4D67-95B2-A413FA2E41F7}"/>
    <dgm:cxn modelId="{08D50D18-7652-4DC9-BFF7-A76D71AEA0F5}" srcId="{5E43BB55-8CF8-4440-B203-42CB981E149C}" destId="{DED923E3-080C-4250-96F8-850F4D1C4877}" srcOrd="3" destOrd="0" parTransId="{3C6BB9AD-FD22-4CBF-890E-DF5B46939F02}" sibTransId="{1E4A2201-8253-4826-93AB-E20C873B0BAC}"/>
    <dgm:cxn modelId="{7B6FFF40-AE09-40EB-918C-8B372F719173}" type="presOf" srcId="{9899D2E6-1531-48C5-BF0D-8377C0D829FC}" destId="{D19777FE-A0DA-4662-9E67-50675FED65C5}" srcOrd="0" destOrd="0" presId="urn:microsoft.com/office/officeart/2005/8/layout/vList2"/>
    <dgm:cxn modelId="{2AF20EC3-2606-4C4F-A22E-1F57ACF4B9EB}" type="presOf" srcId="{DED923E3-080C-4250-96F8-850F4D1C4877}" destId="{991D98E5-D22B-47D7-AA19-1A88169AE423}" srcOrd="0" destOrd="0" presId="urn:microsoft.com/office/officeart/2005/8/layout/vList2"/>
    <dgm:cxn modelId="{6CA5EA85-B632-4647-9296-B786E48482E1}" srcId="{5E43BB55-8CF8-4440-B203-42CB981E149C}" destId="{A41513EF-E812-432C-8C31-7091B043019D}" srcOrd="0" destOrd="0" parTransId="{92015A55-0F2A-4491-8DD2-A945DA23CA09}" sibTransId="{022D72EF-E40E-469A-97A4-537DA1566F1A}"/>
    <dgm:cxn modelId="{474DCF47-90E2-45FA-B34F-323FB2069DD8}" type="presParOf" srcId="{9D3085A4-395E-4646-8457-7466FA7A870F}" destId="{E7DF2B96-BC5A-4678-9B02-DFB8634114E3}" srcOrd="0" destOrd="0" presId="urn:microsoft.com/office/officeart/2005/8/layout/vList2"/>
    <dgm:cxn modelId="{53884090-9839-40B7-8AD3-9EBBE6E54896}" type="presParOf" srcId="{9D3085A4-395E-4646-8457-7466FA7A870F}" destId="{91712E00-6C2C-4EFB-9811-1BE712B8D29B}" srcOrd="1" destOrd="0" presId="urn:microsoft.com/office/officeart/2005/8/layout/vList2"/>
    <dgm:cxn modelId="{041CDD46-B4D5-459A-AA12-B09F4CB0EECE}" type="presParOf" srcId="{9D3085A4-395E-4646-8457-7466FA7A870F}" destId="{D19777FE-A0DA-4662-9E67-50675FED65C5}" srcOrd="2" destOrd="0" presId="urn:microsoft.com/office/officeart/2005/8/layout/vList2"/>
    <dgm:cxn modelId="{18319C5C-4DED-483B-A5B1-6F7AA6BDA5B8}" type="presParOf" srcId="{9D3085A4-395E-4646-8457-7466FA7A870F}" destId="{BDF2A961-6FF7-4C48-9957-EDD297E2B53E}" srcOrd="3" destOrd="0" presId="urn:microsoft.com/office/officeart/2005/8/layout/vList2"/>
    <dgm:cxn modelId="{7FE2768D-F868-479F-B956-01DEDC0363FC}" type="presParOf" srcId="{9D3085A4-395E-4646-8457-7466FA7A870F}" destId="{BFC23858-6774-433C-BF05-4A91F8537792}" srcOrd="4" destOrd="0" presId="urn:microsoft.com/office/officeart/2005/8/layout/vList2"/>
    <dgm:cxn modelId="{02A0F69B-7132-4687-8E3A-E8CF4CF8874E}" type="presParOf" srcId="{9D3085A4-395E-4646-8457-7466FA7A870F}" destId="{1534C9F9-3B47-4BE2-8978-B60E660D71E4}" srcOrd="5" destOrd="0" presId="urn:microsoft.com/office/officeart/2005/8/layout/vList2"/>
    <dgm:cxn modelId="{05B90A7E-1417-44D4-AC30-A49F307E2721}" type="presParOf" srcId="{9D3085A4-395E-4646-8457-7466FA7A870F}" destId="{991D98E5-D22B-47D7-AA19-1A88169AE4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B747A-0C9D-4C7E-87ED-08F446EACB1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DAB4988-9AC7-495D-9B50-4885F220322B}">
      <dgm:prSet/>
      <dgm:spPr/>
      <dgm:t>
        <a:bodyPr/>
        <a:lstStyle/>
        <a:p>
          <a:pPr rtl="0"/>
          <a:r>
            <a:rPr lang="en-GB" b="1" i="0" dirty="0" smtClean="0">
              <a:solidFill>
                <a:schemeClr val="bg1"/>
              </a:solidFill>
            </a:rPr>
            <a:t>Cultural reproduction</a:t>
          </a:r>
          <a:r>
            <a:rPr lang="en-GB" b="0" i="0" dirty="0" smtClean="0">
              <a:solidFill>
                <a:schemeClr val="bg1"/>
              </a:solidFill>
            </a:rPr>
            <a:t> </a:t>
          </a:r>
          <a:r>
            <a:rPr lang="en-GB" b="1" i="0" dirty="0" smtClean="0">
              <a:solidFill>
                <a:schemeClr val="bg1"/>
              </a:solidFill>
            </a:rPr>
            <a:t>theory</a:t>
          </a:r>
          <a:r>
            <a:rPr lang="en-GB" b="0" i="0" dirty="0" smtClean="0">
              <a:solidFill>
                <a:schemeClr val="bg1"/>
              </a:solidFill>
            </a:rPr>
            <a:t> - education system biased against working class, favours dominant (middle) class culture </a:t>
          </a:r>
          <a:endParaRPr lang="en-GB" dirty="0">
            <a:solidFill>
              <a:schemeClr val="bg1"/>
            </a:solidFill>
          </a:endParaRPr>
        </a:p>
      </dgm:t>
    </dgm:pt>
    <dgm:pt modelId="{BEFF664D-A0F1-4E23-A1F1-148D174B1960}" type="parTrans" cxnId="{B86917D5-E810-4478-8795-0559AC981288}">
      <dgm:prSet/>
      <dgm:spPr/>
      <dgm:t>
        <a:bodyPr/>
        <a:lstStyle/>
        <a:p>
          <a:endParaRPr lang="en-GB"/>
        </a:p>
      </dgm:t>
    </dgm:pt>
    <dgm:pt modelId="{B1AA024C-893F-49CD-AF57-1B3D18CAC2B8}" type="sibTrans" cxnId="{B86917D5-E810-4478-8795-0559AC981288}">
      <dgm:prSet/>
      <dgm:spPr/>
      <dgm:t>
        <a:bodyPr/>
        <a:lstStyle/>
        <a:p>
          <a:endParaRPr lang="en-GB"/>
        </a:p>
      </dgm:t>
    </dgm:pt>
    <dgm:pt modelId="{38DA2997-941B-4EDB-9C22-8EECAD9EBE8C}">
      <dgm:prSet/>
      <dgm:spPr/>
      <dgm:t>
        <a:bodyPr/>
        <a:lstStyle/>
        <a:p>
          <a:pPr rtl="0"/>
          <a:r>
            <a:rPr lang="en-GB" b="0" i="0" dirty="0" smtClean="0">
              <a:solidFill>
                <a:schemeClr val="bg1"/>
              </a:solidFill>
            </a:rPr>
            <a:t>Fundamental role of education - ‘</a:t>
          </a:r>
          <a:r>
            <a:rPr lang="en-GB" b="0" i="1" dirty="0" smtClean="0">
              <a:solidFill>
                <a:schemeClr val="bg1"/>
              </a:solidFill>
            </a:rPr>
            <a:t>cultural reproduction</a:t>
          </a:r>
          <a:r>
            <a:rPr lang="en-GB" b="0" i="0" dirty="0" smtClean="0">
              <a:solidFill>
                <a:schemeClr val="bg1"/>
              </a:solidFill>
            </a:rPr>
            <a:t>’ </a:t>
          </a:r>
          <a:endParaRPr lang="en-GB" dirty="0">
            <a:solidFill>
              <a:schemeClr val="bg1"/>
            </a:solidFill>
          </a:endParaRPr>
        </a:p>
      </dgm:t>
    </dgm:pt>
    <dgm:pt modelId="{9B94413E-1CF7-45DF-A037-A453FE5F69A2}" type="parTrans" cxnId="{28B6715C-1A1A-4E36-90DE-14BAC92DD98D}">
      <dgm:prSet/>
      <dgm:spPr/>
      <dgm:t>
        <a:bodyPr/>
        <a:lstStyle/>
        <a:p>
          <a:endParaRPr lang="en-GB"/>
        </a:p>
      </dgm:t>
    </dgm:pt>
    <dgm:pt modelId="{41A3367D-4595-4DFA-AF55-6C6D807AC5F6}" type="sibTrans" cxnId="{28B6715C-1A1A-4E36-90DE-14BAC92DD98D}">
      <dgm:prSet/>
      <dgm:spPr/>
      <dgm:t>
        <a:bodyPr/>
        <a:lstStyle/>
        <a:p>
          <a:endParaRPr lang="en-GB"/>
        </a:p>
      </dgm:t>
    </dgm:pt>
    <dgm:pt modelId="{7878C114-4B17-4EF9-9FCA-A4DE2B609F6E}" type="pres">
      <dgm:prSet presAssocID="{A5AB747A-0C9D-4C7E-87ED-08F446EAC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E1A538B-F933-4FAF-AA31-1D4646C72EB1}" type="pres">
      <dgm:prSet presAssocID="{6DAB4988-9AC7-495D-9B50-4885F22032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76B250-8BA7-489D-BDA8-E15871161B86}" type="pres">
      <dgm:prSet presAssocID="{B1AA024C-893F-49CD-AF57-1B3D18CAC2B8}" presName="spacer" presStyleCnt="0"/>
      <dgm:spPr/>
    </dgm:pt>
    <dgm:pt modelId="{6B7DA65C-3DD3-4036-9B32-03D9DE93167D}" type="pres">
      <dgm:prSet presAssocID="{38DA2997-941B-4EDB-9C22-8EECAD9EBE8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82E9B9B-9D5C-49E7-88E7-E44D47E60C90}" type="presOf" srcId="{A5AB747A-0C9D-4C7E-87ED-08F446EACB13}" destId="{7878C114-4B17-4EF9-9FCA-A4DE2B609F6E}" srcOrd="0" destOrd="0" presId="urn:microsoft.com/office/officeart/2005/8/layout/vList2"/>
    <dgm:cxn modelId="{28B6715C-1A1A-4E36-90DE-14BAC92DD98D}" srcId="{A5AB747A-0C9D-4C7E-87ED-08F446EACB13}" destId="{38DA2997-941B-4EDB-9C22-8EECAD9EBE8C}" srcOrd="1" destOrd="0" parTransId="{9B94413E-1CF7-45DF-A037-A453FE5F69A2}" sibTransId="{41A3367D-4595-4DFA-AF55-6C6D807AC5F6}"/>
    <dgm:cxn modelId="{64395BD8-F721-47EA-88D0-3BA34224B9B1}" type="presOf" srcId="{38DA2997-941B-4EDB-9C22-8EECAD9EBE8C}" destId="{6B7DA65C-3DD3-4036-9B32-03D9DE93167D}" srcOrd="0" destOrd="0" presId="urn:microsoft.com/office/officeart/2005/8/layout/vList2"/>
    <dgm:cxn modelId="{C99716E2-10F3-400A-9082-869FE686EB33}" type="presOf" srcId="{6DAB4988-9AC7-495D-9B50-4885F220322B}" destId="{5E1A538B-F933-4FAF-AA31-1D4646C72EB1}" srcOrd="0" destOrd="0" presId="urn:microsoft.com/office/officeart/2005/8/layout/vList2"/>
    <dgm:cxn modelId="{B86917D5-E810-4478-8795-0559AC981288}" srcId="{A5AB747A-0C9D-4C7E-87ED-08F446EACB13}" destId="{6DAB4988-9AC7-495D-9B50-4885F220322B}" srcOrd="0" destOrd="0" parTransId="{BEFF664D-A0F1-4E23-A1F1-148D174B1960}" sibTransId="{B1AA024C-893F-49CD-AF57-1B3D18CAC2B8}"/>
    <dgm:cxn modelId="{36CD44BC-1D97-4109-9D1B-05B48C0D390A}" type="presParOf" srcId="{7878C114-4B17-4EF9-9FCA-A4DE2B609F6E}" destId="{5E1A538B-F933-4FAF-AA31-1D4646C72EB1}" srcOrd="0" destOrd="0" presId="urn:microsoft.com/office/officeart/2005/8/layout/vList2"/>
    <dgm:cxn modelId="{0B29E099-5A94-430B-AB11-25C0EDBAE7C6}" type="presParOf" srcId="{7878C114-4B17-4EF9-9FCA-A4DE2B609F6E}" destId="{E976B250-8BA7-489D-BDA8-E15871161B86}" srcOrd="1" destOrd="0" presId="urn:microsoft.com/office/officeart/2005/8/layout/vList2"/>
    <dgm:cxn modelId="{63334274-45FD-4B26-BDDD-8CB7C28845CB}" type="presParOf" srcId="{7878C114-4B17-4EF9-9FCA-A4DE2B609F6E}" destId="{6B7DA65C-3DD3-4036-9B32-03D9DE9316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60BC0-EFCE-4079-A08C-8952E885EE98}">
      <dsp:nvSpPr>
        <dsp:cNvPr id="0" name=""/>
        <dsp:cNvSpPr/>
      </dsp:nvSpPr>
      <dsp:spPr>
        <a:xfrm>
          <a:off x="0" y="1225749"/>
          <a:ext cx="1137313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0" i="0" kern="1200" dirty="0" smtClean="0">
              <a:solidFill>
                <a:schemeClr val="bg1"/>
              </a:solidFill>
            </a:rPr>
            <a:t>Problematic: lack of agreement </a:t>
          </a:r>
          <a:endParaRPr lang="en-GB" sz="4400" kern="1200" dirty="0">
            <a:solidFill>
              <a:schemeClr val="bg1"/>
            </a:solidFill>
          </a:endParaRPr>
        </a:p>
      </dsp:txBody>
      <dsp:txXfrm>
        <a:off x="59399" y="1285148"/>
        <a:ext cx="11254336" cy="1098002"/>
      </dsp:txXfrm>
    </dsp:sp>
    <dsp:sp modelId="{0901B556-4BE0-4969-98AF-904A343FAA1C}">
      <dsp:nvSpPr>
        <dsp:cNvPr id="0" name=""/>
        <dsp:cNvSpPr/>
      </dsp:nvSpPr>
      <dsp:spPr>
        <a:xfrm>
          <a:off x="0" y="2629750"/>
          <a:ext cx="1137313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0" i="0" kern="1200" dirty="0" smtClean="0">
              <a:solidFill>
                <a:schemeClr val="bg1"/>
              </a:solidFill>
            </a:rPr>
            <a:t>Many classification systems exist</a:t>
          </a:r>
          <a:endParaRPr lang="en-GB" sz="4400" kern="1200" dirty="0">
            <a:solidFill>
              <a:schemeClr val="bg1"/>
            </a:solidFill>
          </a:endParaRPr>
        </a:p>
      </dsp:txBody>
      <dsp:txXfrm>
        <a:off x="59399" y="2689149"/>
        <a:ext cx="11254336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F2B96-BC5A-4678-9B02-DFB8634114E3}">
      <dsp:nvSpPr>
        <dsp:cNvPr id="0" name=""/>
        <dsp:cNvSpPr/>
      </dsp:nvSpPr>
      <dsp:spPr>
        <a:xfrm>
          <a:off x="0" y="36534"/>
          <a:ext cx="1200093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i="0" kern="1200" dirty="0" smtClean="0">
              <a:solidFill>
                <a:schemeClr val="bg1"/>
              </a:solidFill>
            </a:rPr>
            <a:t>Economic capital</a:t>
          </a:r>
          <a:r>
            <a:rPr lang="en-GB" sz="2600" b="0" i="0" kern="1200" dirty="0" smtClean="0">
              <a:solidFill>
                <a:schemeClr val="bg1"/>
              </a:solidFill>
            </a:rPr>
            <a:t>: material goods and wealth</a:t>
          </a:r>
          <a:endParaRPr lang="en-GB" sz="2600" kern="1200" dirty="0">
            <a:solidFill>
              <a:schemeClr val="bg1"/>
            </a:solidFill>
          </a:endParaRPr>
        </a:p>
      </dsp:txBody>
      <dsp:txXfrm>
        <a:off x="50420" y="86954"/>
        <a:ext cx="11900090" cy="932014"/>
      </dsp:txXfrm>
    </dsp:sp>
    <dsp:sp modelId="{D19777FE-A0DA-4662-9E67-50675FED65C5}">
      <dsp:nvSpPr>
        <dsp:cNvPr id="0" name=""/>
        <dsp:cNvSpPr/>
      </dsp:nvSpPr>
      <dsp:spPr>
        <a:xfrm>
          <a:off x="0" y="1144268"/>
          <a:ext cx="12000930" cy="1032854"/>
        </a:xfrm>
        <a:prstGeom prst="roundRect">
          <a:avLst/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i="0" kern="1200" dirty="0" smtClean="0">
              <a:solidFill>
                <a:schemeClr val="bg1"/>
              </a:solidFill>
            </a:rPr>
            <a:t>Cultural capital</a:t>
          </a:r>
          <a:r>
            <a:rPr lang="en-GB" sz="2600" b="0" i="0" kern="1200" dirty="0" smtClean="0">
              <a:solidFill>
                <a:schemeClr val="bg1"/>
              </a:solidFill>
            </a:rPr>
            <a:t>: a. educational qualifications b. knowledge and understanding of creative and artistic culture (music, art, theatre, film)</a:t>
          </a:r>
          <a:endParaRPr lang="en-GB" sz="2600" kern="1200" dirty="0">
            <a:solidFill>
              <a:schemeClr val="bg1"/>
            </a:solidFill>
          </a:endParaRPr>
        </a:p>
      </dsp:txBody>
      <dsp:txXfrm>
        <a:off x="50420" y="1194688"/>
        <a:ext cx="11900090" cy="932014"/>
      </dsp:txXfrm>
    </dsp:sp>
    <dsp:sp modelId="{BFC23858-6774-433C-BF05-4A91F8537792}">
      <dsp:nvSpPr>
        <dsp:cNvPr id="0" name=""/>
        <dsp:cNvSpPr/>
      </dsp:nvSpPr>
      <dsp:spPr>
        <a:xfrm>
          <a:off x="0" y="2252002"/>
          <a:ext cx="12000930" cy="1032854"/>
        </a:xfrm>
        <a:prstGeom prst="roundRect">
          <a:avLst/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i="0" kern="1200" dirty="0" smtClean="0">
              <a:solidFill>
                <a:schemeClr val="bg1"/>
              </a:solidFill>
            </a:rPr>
            <a:t>Social capital</a:t>
          </a:r>
          <a:r>
            <a:rPr lang="en-GB" sz="2600" b="0" i="0" kern="1200" dirty="0" smtClean="0">
              <a:solidFill>
                <a:schemeClr val="bg1"/>
              </a:solidFill>
            </a:rPr>
            <a:t>: social networks, who you know and who can help you</a:t>
          </a:r>
          <a:endParaRPr lang="en-GB" sz="2600" kern="1200" dirty="0">
            <a:solidFill>
              <a:schemeClr val="bg1"/>
            </a:solidFill>
          </a:endParaRPr>
        </a:p>
      </dsp:txBody>
      <dsp:txXfrm>
        <a:off x="50420" y="2302422"/>
        <a:ext cx="11900090" cy="932014"/>
      </dsp:txXfrm>
    </dsp:sp>
    <dsp:sp modelId="{991D98E5-D22B-47D7-AA19-1A88169AE423}">
      <dsp:nvSpPr>
        <dsp:cNvPr id="0" name=""/>
        <dsp:cNvSpPr/>
      </dsp:nvSpPr>
      <dsp:spPr>
        <a:xfrm>
          <a:off x="0" y="3359736"/>
          <a:ext cx="12000930" cy="1032854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i="0" kern="1200" dirty="0" smtClean="0">
              <a:solidFill>
                <a:schemeClr val="bg1"/>
              </a:solidFill>
            </a:rPr>
            <a:t>Symbolic capital</a:t>
          </a:r>
          <a:r>
            <a:rPr lang="en-GB" sz="2600" b="0" i="0" kern="1200" dirty="0" smtClean="0">
              <a:solidFill>
                <a:schemeClr val="bg1"/>
              </a:solidFill>
            </a:rPr>
            <a:t>: similar to status/credibility</a:t>
          </a:r>
          <a:endParaRPr lang="en-GB" sz="2600" kern="1200" dirty="0">
            <a:solidFill>
              <a:schemeClr val="bg1"/>
            </a:solidFill>
          </a:endParaRPr>
        </a:p>
      </dsp:txBody>
      <dsp:txXfrm>
        <a:off x="50420" y="3410156"/>
        <a:ext cx="11900090" cy="93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A538B-F933-4FAF-AA31-1D4646C72EB1}">
      <dsp:nvSpPr>
        <dsp:cNvPr id="0" name=""/>
        <dsp:cNvSpPr/>
      </dsp:nvSpPr>
      <dsp:spPr>
        <a:xfrm>
          <a:off x="0" y="43806"/>
          <a:ext cx="11414077" cy="2358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b="1" i="0" kern="1200" dirty="0" smtClean="0">
              <a:solidFill>
                <a:schemeClr val="bg1"/>
              </a:solidFill>
            </a:rPr>
            <a:t>Cultural reproduction</a:t>
          </a:r>
          <a:r>
            <a:rPr lang="en-GB" sz="4200" b="0" i="0" kern="1200" dirty="0" smtClean="0">
              <a:solidFill>
                <a:schemeClr val="bg1"/>
              </a:solidFill>
            </a:rPr>
            <a:t> </a:t>
          </a:r>
          <a:r>
            <a:rPr lang="en-GB" sz="4200" b="1" i="0" kern="1200" dirty="0" smtClean="0">
              <a:solidFill>
                <a:schemeClr val="bg1"/>
              </a:solidFill>
            </a:rPr>
            <a:t>theory</a:t>
          </a:r>
          <a:r>
            <a:rPr lang="en-GB" sz="4200" b="0" i="0" kern="1200" dirty="0" smtClean="0">
              <a:solidFill>
                <a:schemeClr val="bg1"/>
              </a:solidFill>
            </a:rPr>
            <a:t> - education system biased against working class, favours dominant (middle) class culture </a:t>
          </a:r>
          <a:endParaRPr lang="en-GB" sz="4200" kern="1200" dirty="0">
            <a:solidFill>
              <a:schemeClr val="bg1"/>
            </a:solidFill>
          </a:endParaRPr>
        </a:p>
      </dsp:txBody>
      <dsp:txXfrm>
        <a:off x="115143" y="158949"/>
        <a:ext cx="11183791" cy="2128434"/>
      </dsp:txXfrm>
    </dsp:sp>
    <dsp:sp modelId="{6B7DA65C-3DD3-4036-9B32-03D9DE93167D}">
      <dsp:nvSpPr>
        <dsp:cNvPr id="0" name=""/>
        <dsp:cNvSpPr/>
      </dsp:nvSpPr>
      <dsp:spPr>
        <a:xfrm>
          <a:off x="0" y="2523486"/>
          <a:ext cx="11414077" cy="2358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b="0" i="0" kern="1200" dirty="0" smtClean="0">
              <a:solidFill>
                <a:schemeClr val="bg1"/>
              </a:solidFill>
            </a:rPr>
            <a:t>Fundamental role of education - ‘</a:t>
          </a:r>
          <a:r>
            <a:rPr lang="en-GB" sz="4200" b="0" i="1" kern="1200" dirty="0" smtClean="0">
              <a:solidFill>
                <a:schemeClr val="bg1"/>
              </a:solidFill>
            </a:rPr>
            <a:t>cultural reproduction</a:t>
          </a:r>
          <a:r>
            <a:rPr lang="en-GB" sz="4200" b="0" i="0" kern="1200" dirty="0" smtClean="0">
              <a:solidFill>
                <a:schemeClr val="bg1"/>
              </a:solidFill>
            </a:rPr>
            <a:t>’ </a:t>
          </a:r>
          <a:endParaRPr lang="en-GB" sz="4200" kern="1200" dirty="0">
            <a:solidFill>
              <a:schemeClr val="bg1"/>
            </a:solidFill>
          </a:endParaRPr>
        </a:p>
      </dsp:txBody>
      <dsp:txXfrm>
        <a:off x="115143" y="2638629"/>
        <a:ext cx="11183791" cy="2128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DF36A-7F27-4D02-92B9-EB25DE0841F8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A4256-5A0C-4C2F-A5B5-3B6704840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9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C69499-7A6E-4F31-A1DE-F4FA23515568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1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5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303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623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879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903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945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974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37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48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759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109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5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212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382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427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514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478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97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008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549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753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521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0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023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840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08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475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212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081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19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664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137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56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654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080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427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524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102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986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404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9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19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45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00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01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17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0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99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19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40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33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50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7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1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43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88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3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2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59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7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87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21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04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2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30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8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28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60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44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60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63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82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11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57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09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3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42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85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6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07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7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891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02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14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711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87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35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19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97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923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576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454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4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04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144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97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190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760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690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8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674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683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11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324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145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564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591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45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776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904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3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6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54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368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002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0828-7EBD-47D1-9EE8-61B809ADF68C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200-ED49-4049-99C3-FA59B2A0578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674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3B74-09B1-4A6A-BB0F-56AE969FB7B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463-A70C-4D0F-BCAB-B051F9287C2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48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B58F-9B32-4F0E-ABE3-BF197B898032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174A-1975-4F52-A6DC-3A893F65CDB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549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139-0946-49A7-93C5-1E6B3E4460A6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D59-993E-4A82-84C3-A9865D2FC46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682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2C58-FC73-4960-95A4-97F02B0137D7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8C2-CC42-4382-BAF9-4B599F624BF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015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8763-54AF-46C8-8C1B-7CCAB5D39153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7A8-CBE6-4CBD-ACA5-1D5BFDEBE03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720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8D08-3195-48B4-9303-9B66B2B367F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CECE-AFCE-4BA0-93B7-05EA99831679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6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934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CDEC-A5E9-4875-B65C-8D04D5407F1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5EE9-97BF-42ED-941E-B97C48FAB3AF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773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316-EB63-4E1C-BFC9-11A6AFB8DF1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E4C8-F25F-4831-81A5-C827B805D5B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377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2D18-1B16-4D04-BEAF-326F50AAE2E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D51-2D2D-4733-A486-1D1232CE83F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87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07DF-546A-4C1B-A0D1-3205BF8CD8A9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22AF-488F-40CC-B6DB-572D03AC9ADA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769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68B5-F71D-43D3-A641-DEF946177CAA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391C-AC68-47E5-ABC2-22BD619AF2B8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941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BEF-A631-4666-B4BE-D533D313BF3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06-FD5E-4FEC-B3F5-AFD4CF74156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84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0262-04A4-4405-96A8-4F85C3B75DF5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9742-7CBC-42F7-82B3-F5599FAEBF10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94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A16-FDC8-4078-989B-3C89C60B5BDD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1C1C-ED9C-406F-8D84-099C85085D57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296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18B5-228F-4D59-8728-3B3CF643217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D033-CB84-4970-93CF-C6205F029ED4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240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176-9BD3-4BD8-876F-052BC4146D0B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C9E-56DF-4E8A-B096-16363A9E3A35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42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3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43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80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29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47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63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EEE17-4960-4802-AA4F-1FEE6085C98E}" type="datetimeFigureOut">
              <a:rPr lang="en-GB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05/12/2018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0E335-9956-43A4-B226-B0EE3A7E19E3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34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mDvLY9f82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928938" y="1379538"/>
            <a:ext cx="8574087" cy="2166937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</a:rPr>
              <a:t>Sociology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4081463"/>
            <a:ext cx="8824913" cy="15573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Social class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and education</a:t>
            </a:r>
            <a:endParaRPr lang="en-GB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274638"/>
            <a:ext cx="94329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1"/>
                </a:solidFill>
              </a:rPr>
              <a:t>Bourdieu: education and social class: ‘cultural reproduction theory’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724392"/>
              </p:ext>
            </p:extLst>
          </p:nvPr>
        </p:nvGraphicFramePr>
        <p:xfrm>
          <a:off x="777922" y="1671638"/>
          <a:ext cx="11414078" cy="492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86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830097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Strangers in Paradise – Reay et. al., 2009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531917"/>
            <a:ext cx="8947150" cy="4716483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Working class students in elite universities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04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b="1" smtClean="0">
                <a:solidFill>
                  <a:srgbClr val="C00000"/>
                </a:solidFill>
              </a:rPr>
              <a:t>Stop and think…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15" y="1266098"/>
            <a:ext cx="10875962" cy="52546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GB" sz="36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GB" sz="3600" dirty="0" smtClean="0">
                <a:solidFill>
                  <a:schemeClr val="bg1"/>
                </a:solidFill>
              </a:rPr>
              <a:t>Shout out – how might class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GB" sz="3600" dirty="0" smtClean="0">
                <a:solidFill>
                  <a:schemeClr val="bg1"/>
                </a:solidFill>
              </a:rPr>
              <a:t>impact on your experiences of higher education?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GB" sz="36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GB" sz="3600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GB" dirty="0"/>
          </a:p>
        </p:txBody>
      </p:sp>
      <p:pic>
        <p:nvPicPr>
          <p:cNvPr id="1843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-952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6738" y="-6882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GB" dirty="0"/>
              <a:t>Shout out – how might class 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GB" dirty="0"/>
              <a:t>impact on your experiences of higher education?</a:t>
            </a:r>
          </a:p>
        </p:txBody>
      </p:sp>
    </p:spTree>
    <p:extLst>
      <p:ext uri="{BB962C8B-B14F-4D97-AF65-F5344CB8AC3E}">
        <p14:creationId xmlns:p14="http://schemas.microsoft.com/office/powerpoint/2010/main" val="5935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George Orwell (1937)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chemeClr val="bg1"/>
                </a:solidFill>
                <a:hlinkClick r:id="rId2"/>
              </a:rPr>
              <a:t>Context to the discussion we’re having today – this is what UK was like for poor – before welfare state</a:t>
            </a:r>
          </a:p>
          <a:p>
            <a:endParaRPr lang="en-GB" altLang="en-US" dirty="0" smtClean="0">
              <a:solidFill>
                <a:schemeClr val="bg1"/>
              </a:solidFill>
              <a:hlinkClick r:id="rId2"/>
            </a:endParaRPr>
          </a:p>
          <a:p>
            <a:r>
              <a:rPr lang="en-GB" altLang="en-US" dirty="0" smtClean="0">
                <a:solidFill>
                  <a:schemeClr val="bg1"/>
                </a:solidFill>
                <a:hlinkClick r:id="rId2"/>
              </a:rPr>
              <a:t>https://www.youtube.com/watch?v=AmDvLY9f82A</a:t>
            </a:r>
            <a:endParaRPr lang="en-GB" altLang="en-US" dirty="0" smtClean="0">
              <a:solidFill>
                <a:schemeClr val="bg1"/>
              </a:solidFill>
            </a:endParaRPr>
          </a:p>
          <a:p>
            <a:r>
              <a:rPr lang="en-GB" altLang="en-US" dirty="0" smtClean="0">
                <a:solidFill>
                  <a:schemeClr val="bg1"/>
                </a:solidFill>
              </a:rPr>
              <a:t>(from 1m50sec)</a:t>
            </a:r>
          </a:p>
        </p:txBody>
      </p:sp>
    </p:spTree>
    <p:extLst>
      <p:ext uri="{BB962C8B-B14F-4D97-AF65-F5344CB8AC3E}">
        <p14:creationId xmlns:p14="http://schemas.microsoft.com/office/powerpoint/2010/main" val="403892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b="1" dirty="0" smtClean="0">
                <a:solidFill>
                  <a:schemeClr val="bg1"/>
                </a:solidFill>
              </a:rPr>
              <a:t>Social class inequality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1850" y="1338263"/>
            <a:ext cx="7481888" cy="5337175"/>
          </a:xfrm>
        </p:spPr>
      </p:pic>
    </p:spTree>
    <p:extLst>
      <p:ext uri="{BB962C8B-B14F-4D97-AF65-F5344CB8AC3E}">
        <p14:creationId xmlns:p14="http://schemas.microsoft.com/office/powerpoint/2010/main" val="40834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42888"/>
            <a:ext cx="10471150" cy="64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779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b="1" smtClean="0">
                <a:solidFill>
                  <a:srgbClr val="C00000"/>
                </a:solidFill>
              </a:rPr>
              <a:t>Stop and think…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15" y="1266098"/>
            <a:ext cx="10875962" cy="52546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GB" sz="3600" dirty="0" smtClean="0">
                <a:solidFill>
                  <a:schemeClr val="bg1"/>
                </a:solidFill>
              </a:rPr>
              <a:t>Discuss with people beside you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GB" sz="3600" dirty="0" smtClean="0">
                <a:solidFill>
                  <a:schemeClr val="bg1"/>
                </a:solidFill>
              </a:rPr>
              <a:t>What is social class?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GB" sz="3600" dirty="0"/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What does it measure beyond wealth?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What are different classes called?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Why do we care about social class?</a:t>
            </a:r>
            <a:endParaRPr lang="en-GB" sz="2800" dirty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GB" dirty="0"/>
          </a:p>
        </p:txBody>
      </p:sp>
      <p:pic>
        <p:nvPicPr>
          <p:cNvPr id="1843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-952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6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752475"/>
            <a:ext cx="11660187" cy="1071563"/>
          </a:xfrm>
        </p:spPr>
        <p:txBody>
          <a:bodyPr/>
          <a:lstStyle/>
          <a:p>
            <a:pPr eaLnBrk="1" hangingPunct="1"/>
            <a:r>
              <a:rPr lang="en-GB" altLang="en-US" sz="4400" b="1" dirty="0" smtClean="0">
                <a:solidFill>
                  <a:schemeClr val="bg1"/>
                </a:solidFill>
              </a:rPr>
              <a:t>Defining and categorising social class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59566837"/>
              </p:ext>
            </p:extLst>
          </p:nvPr>
        </p:nvGraphicFramePr>
        <p:xfrm>
          <a:off x="818867" y="1596788"/>
          <a:ext cx="11373134" cy="507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9057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492250" y="241300"/>
            <a:ext cx="10031413" cy="820738"/>
          </a:xfrm>
        </p:spPr>
        <p:txBody>
          <a:bodyPr/>
          <a:lstStyle/>
          <a:p>
            <a:pPr algn="ctr" eaLnBrk="1" hangingPunct="1"/>
            <a:r>
              <a:rPr lang="en-GB" altLang="en-US" b="1" dirty="0" smtClean="0">
                <a:solidFill>
                  <a:schemeClr val="bg1"/>
                </a:solidFill>
              </a:rPr>
              <a:t>Pierre Bourdieu</a:t>
            </a:r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327150"/>
            <a:ext cx="5473700" cy="5473700"/>
          </a:xfrm>
        </p:spPr>
      </p:pic>
    </p:spTree>
    <p:extLst>
      <p:ext uri="{BB962C8B-B14F-4D97-AF65-F5344CB8AC3E}">
        <p14:creationId xmlns:p14="http://schemas.microsoft.com/office/powerpoint/2010/main" val="17818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957263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</a:rPr>
              <a:t>Bourdieu’s 4 key types of capital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652567"/>
              </p:ext>
            </p:extLst>
          </p:nvPr>
        </p:nvGraphicFramePr>
        <p:xfrm>
          <a:off x="191069" y="2143125"/>
          <a:ext cx="1200093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0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Bourdieu – field and habitus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 smtClean="0">
                <a:solidFill>
                  <a:schemeClr val="bg1"/>
                </a:solidFill>
              </a:rPr>
              <a:t>Habitus - Experience </a:t>
            </a:r>
            <a:r>
              <a:rPr lang="en-GB" sz="2400" dirty="0">
                <a:solidFill>
                  <a:schemeClr val="bg1"/>
                </a:solidFill>
              </a:rPr>
              <a:t>and social position – </a:t>
            </a:r>
            <a:r>
              <a:rPr lang="en-GB" sz="2400" dirty="0" smtClean="0">
                <a:solidFill>
                  <a:schemeClr val="bg1"/>
                </a:solidFill>
              </a:rPr>
              <a:t>Embodied – Uncritical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Field – Space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err="1" smtClean="0">
                <a:solidFill>
                  <a:schemeClr val="bg1"/>
                </a:solidFill>
              </a:rPr>
              <a:t>Doxa</a:t>
            </a:r>
            <a:r>
              <a:rPr lang="en-GB" sz="2400" dirty="0" smtClean="0">
                <a:solidFill>
                  <a:schemeClr val="bg1"/>
                </a:solidFill>
              </a:rPr>
              <a:t> – the rules of the game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00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6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7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263</Words>
  <Application>Microsoft Office PowerPoint</Application>
  <PresentationFormat>Widescreen</PresentationFormat>
  <Paragraphs>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1_Ion</vt:lpstr>
      <vt:lpstr>2_Ion</vt:lpstr>
      <vt:lpstr>3_Ion</vt:lpstr>
      <vt:lpstr>4_Ion</vt:lpstr>
      <vt:lpstr>5_Ion</vt:lpstr>
      <vt:lpstr>6_Ion</vt:lpstr>
      <vt:lpstr>7_Ion</vt:lpstr>
      <vt:lpstr>Sociology</vt:lpstr>
      <vt:lpstr>George Orwell (1937)</vt:lpstr>
      <vt:lpstr>Social class inequality </vt:lpstr>
      <vt:lpstr>PowerPoint Presentation</vt:lpstr>
      <vt:lpstr>Stop and think…</vt:lpstr>
      <vt:lpstr>Defining and categorising social class</vt:lpstr>
      <vt:lpstr>Pierre Bourdieu</vt:lpstr>
      <vt:lpstr>Bourdieu’s 4 key types of capital</vt:lpstr>
      <vt:lpstr>Bourdieu – field and habitus</vt:lpstr>
      <vt:lpstr>Bourdieu: education and social class: ‘cultural reproduction theory’</vt:lpstr>
      <vt:lpstr>Strangers in Paradise – Reay et. al., 2009</vt:lpstr>
      <vt:lpstr>Stop and think…</vt:lpstr>
    </vt:vector>
  </TitlesOfParts>
  <Company>Edinburgh Napier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McQueen, Fiona</dc:creator>
  <cp:lastModifiedBy>HUTCHEON Nick</cp:lastModifiedBy>
  <cp:revision>8</cp:revision>
  <dcterms:created xsi:type="dcterms:W3CDTF">2017-12-06T09:40:34Z</dcterms:created>
  <dcterms:modified xsi:type="dcterms:W3CDTF">2018-12-05T11:12:40Z</dcterms:modified>
</cp:coreProperties>
</file>