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B865-B11C-3E41-8BC7-170F26B18326}" type="datetimeFigureOut">
              <a:rPr lang="en-US" smtClean="0"/>
              <a:pPr/>
              <a:t>12/3/18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6143-2D0E-4642-8142-2D37C5358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93079"/>
            <a:ext cx="7772400" cy="1707372"/>
          </a:xfrm>
        </p:spPr>
        <p:txBody>
          <a:bodyPr>
            <a:normAutofit/>
          </a:bodyPr>
          <a:lstStyle/>
          <a:p>
            <a:r>
              <a:rPr lang="en-US" sz="3900" dirty="0" smtClean="0">
                <a:latin typeface="Palatino"/>
                <a:cs typeface="Palatino"/>
              </a:rPr>
              <a:t>NOW TO WRITE THE ESSAY…</a:t>
            </a:r>
            <a:br>
              <a:rPr lang="en-US" sz="3900" dirty="0" smtClean="0">
                <a:latin typeface="Palatino"/>
                <a:cs typeface="Palatino"/>
              </a:rPr>
            </a:br>
            <a:endParaRPr lang="en-US" sz="3900" dirty="0">
              <a:latin typeface="Palatino"/>
              <a:cs typeface="Palatin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Palatino"/>
              <a:cs typeface="Palatino"/>
            </a:endParaRPr>
          </a:p>
          <a:p>
            <a:endParaRPr lang="en-US" sz="2400" dirty="0" smtClean="0">
              <a:latin typeface="Palatino"/>
              <a:cs typeface="Palatino"/>
            </a:endParaRPr>
          </a:p>
          <a:p>
            <a:r>
              <a:rPr lang="en-US" sz="2400" dirty="0" smtClean="0">
                <a:latin typeface="Palatino"/>
                <a:cs typeface="Palatino"/>
              </a:rPr>
              <a:t>Dr Anya Clayworth</a:t>
            </a:r>
          </a:p>
          <a:p>
            <a:r>
              <a:rPr lang="en-US" sz="2400" dirty="0" smtClean="0">
                <a:latin typeface="Palatino"/>
                <a:cs typeface="Palatino"/>
              </a:rPr>
              <a:t>Centre for Open Learning</a:t>
            </a:r>
          </a:p>
        </p:txBody>
      </p:sp>
      <p:pic>
        <p:nvPicPr>
          <p:cNvPr id="4" name="Picture 3" descr="2Line2ColCMYK-72dpi"/>
          <p:cNvPicPr/>
          <p:nvPr/>
        </p:nvPicPr>
        <p:blipFill>
          <a:blip r:embed="rId2" cstate="print">
            <a:extLst>
              <a:ext uri="{28A0092B-C50C-407E-A947-70E740481C1C}">
                <a14:useLocalDpi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622992" y="3183255"/>
            <a:ext cx="1898015" cy="1405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IS THIS A GOOD INTRODUCTION?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44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600" b="1" dirty="0" smtClean="0">
                <a:latin typeface="Palatino"/>
                <a:cs typeface="Palatino"/>
              </a:rPr>
              <a:t>	‘From the beginning, Pip’s struggles for gentility are overshadowed by a sense of his own criminality.’ To what extent is </a:t>
            </a:r>
            <a:r>
              <a:rPr lang="en-GB" sz="2600" b="1" i="1" dirty="0" smtClean="0">
                <a:latin typeface="Palatino"/>
                <a:cs typeface="Palatino"/>
              </a:rPr>
              <a:t>Great Expectations</a:t>
            </a:r>
            <a:r>
              <a:rPr lang="en-GB" sz="2600" b="1" dirty="0" smtClean="0">
                <a:latin typeface="Palatino"/>
                <a:cs typeface="Palatino"/>
              </a:rPr>
              <a:t> a novel about the interlinking of crime and respectability?</a:t>
            </a:r>
            <a:r>
              <a:rPr lang="en-GB" sz="2600" dirty="0" smtClean="0">
                <a:latin typeface="Palatino"/>
                <a:cs typeface="Palatino"/>
              </a:rPr>
              <a:t> </a:t>
            </a:r>
            <a:endParaRPr lang="en-US" sz="2600" dirty="0" smtClean="0">
              <a:latin typeface="Palatino"/>
              <a:cs typeface="Palatino"/>
            </a:endParaRPr>
          </a:p>
          <a:p>
            <a:pPr>
              <a:buNone/>
            </a:pPr>
            <a:r>
              <a:rPr lang="en-US" sz="2600" i="1" dirty="0" smtClean="0">
                <a:latin typeface="Palatino"/>
                <a:cs typeface="Palatino"/>
              </a:rPr>
              <a:t>	Great Expectations</a:t>
            </a:r>
            <a:r>
              <a:rPr lang="en-US" sz="2600" dirty="0" smtClean="0">
                <a:latin typeface="Palatino"/>
                <a:cs typeface="Palatino"/>
              </a:rPr>
              <a:t> is a novel set in Victorian era. We follow main character Pip on his journey through life and discoveries true values in life. His journey, however, is not a simple one. He comes to money but loses much more. He is good sympathetic character but sometimes he struggles to recognise what’s important in life.</a:t>
            </a:r>
            <a:endParaRPr lang="en-US" sz="26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KEEP YOUR FOCUS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Don’t let your middle get wobbly, maintain your focus using topic sentences.</a:t>
            </a:r>
          </a:p>
          <a:p>
            <a:r>
              <a:rPr lang="en-US" sz="3600" dirty="0" smtClean="0">
                <a:latin typeface="Palatino"/>
                <a:cs typeface="Palatino"/>
              </a:rPr>
              <a:t>Every paragraph needs a </a:t>
            </a:r>
            <a:r>
              <a:rPr lang="en-US" sz="3600" dirty="0" smtClean="0">
                <a:solidFill>
                  <a:srgbClr val="FF0000"/>
                </a:solidFill>
                <a:latin typeface="Palatino"/>
                <a:cs typeface="Palatino"/>
              </a:rPr>
              <a:t>topic sentence</a:t>
            </a:r>
            <a:r>
              <a:rPr lang="en-US" sz="3600" dirty="0" smtClean="0">
                <a:latin typeface="Palatino"/>
                <a:cs typeface="Palatino"/>
              </a:rPr>
              <a:t> (or even 2) to show HOW what you are discussing answers the question.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ENDING YOUR ESSAY…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Palatino"/>
                <a:cs typeface="Palatino"/>
              </a:rPr>
              <a:t>TASK</a:t>
            </a:r>
            <a:r>
              <a:rPr lang="en-US" dirty="0" smtClean="0">
                <a:latin typeface="Palatino"/>
                <a:cs typeface="Palatino"/>
              </a:rPr>
              <a:t>: Take a few minutes with the person next to you to answer the following question:</a:t>
            </a:r>
          </a:p>
          <a:p>
            <a:pPr>
              <a:buNone/>
            </a:pPr>
            <a:r>
              <a:rPr lang="en-US" dirty="0" smtClean="0">
                <a:latin typeface="Palatino"/>
                <a:cs typeface="Palatino"/>
              </a:rPr>
              <a:t>	Why is the conclusion to an essay important?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THE ROLE OF THE CONCLUSION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>
                <a:latin typeface="Palatino"/>
                <a:cs typeface="Palatino"/>
              </a:rPr>
              <a:t>The final impression is important in reminding your reader of your competence and knowledge. 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Effective conclusion = solid time management. </a:t>
            </a:r>
          </a:p>
          <a:p>
            <a:pPr lvl="0"/>
            <a:r>
              <a:rPr lang="en-US" dirty="0" smtClean="0">
                <a:latin typeface="Palatino"/>
                <a:cs typeface="Palatino"/>
              </a:rPr>
              <a:t>Your conclusion can suggest broader implications to your topic.</a:t>
            </a:r>
            <a:endParaRPr lang="en-GB" dirty="0" smtClean="0">
              <a:latin typeface="Palatino"/>
              <a:cs typeface="Palatino"/>
            </a:endParaRPr>
          </a:p>
          <a:p>
            <a:pPr lvl="0"/>
            <a:r>
              <a:rPr lang="en-GB" dirty="0" smtClean="0">
                <a:latin typeface="Palatino"/>
                <a:cs typeface="Palatino"/>
              </a:rPr>
              <a:t>A good conclusion is usually the appropriate ending to a good essay!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IS THIS A GOOD CONCLUSION?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dirty="0" smtClean="0">
                <a:latin typeface="Palatino"/>
                <a:cs typeface="Palatino"/>
              </a:rPr>
              <a:t>	</a:t>
            </a:r>
            <a:r>
              <a:rPr lang="en-GB" b="1" dirty="0" smtClean="0">
                <a:latin typeface="Palatino"/>
                <a:cs typeface="Palatino"/>
              </a:rPr>
              <a:t>Using close reference to the first three chapters of the novel, discuss how Dickens develops suspense at the beginning of </a:t>
            </a:r>
            <a:r>
              <a:rPr lang="en-GB" b="1" i="1" dirty="0" smtClean="0">
                <a:latin typeface="Palatino"/>
                <a:cs typeface="Palatino"/>
              </a:rPr>
              <a:t>Great Expectations</a:t>
            </a:r>
          </a:p>
          <a:p>
            <a:pPr>
              <a:buNone/>
            </a:pPr>
            <a:r>
              <a:rPr lang="en-GB" dirty="0" smtClean="0">
                <a:latin typeface="Palatino"/>
                <a:cs typeface="Palatino"/>
              </a:rPr>
              <a:t>	This essay has shown that through language, characters and setting, Dickens has provided enough suspense that effectively develops the characters and the themes with a view to what’s expected next.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DON’T FORGET THE PERIPHERALS…</a:t>
            </a:r>
            <a:endParaRPr lang="en-US" sz="36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Palatino"/>
                <a:cs typeface="Palatino"/>
              </a:rPr>
              <a:t>	Control of the peripherals reflects good time management and control over your material so leave time to check:</a:t>
            </a:r>
          </a:p>
          <a:p>
            <a:r>
              <a:rPr lang="en-US" dirty="0" smtClean="0">
                <a:solidFill>
                  <a:srgbClr val="0000FF"/>
                </a:solidFill>
                <a:latin typeface="Palatino"/>
                <a:cs typeface="Palatino"/>
              </a:rPr>
              <a:t>YOUR STYLE SHEET</a:t>
            </a:r>
          </a:p>
          <a:p>
            <a:r>
              <a:rPr lang="en-US" dirty="0" smtClean="0">
                <a:solidFill>
                  <a:srgbClr val="0000FF"/>
                </a:solidFill>
                <a:latin typeface="Palatino"/>
                <a:cs typeface="Palatino"/>
              </a:rPr>
              <a:t>YOUR IN-ESSAY REFERENCING</a:t>
            </a:r>
          </a:p>
          <a:p>
            <a:r>
              <a:rPr lang="en-US" dirty="0" smtClean="0">
                <a:solidFill>
                  <a:srgbClr val="0000FF"/>
                </a:solidFill>
                <a:latin typeface="Palatino"/>
                <a:cs typeface="Palatino"/>
              </a:rPr>
              <a:t>THE PRESENTATION OF YOUR BIBLIOGRAPHY</a:t>
            </a:r>
          </a:p>
          <a:p>
            <a:r>
              <a:rPr lang="en-US" dirty="0" smtClean="0">
                <a:solidFill>
                  <a:srgbClr val="0000FF"/>
                </a:solidFill>
                <a:latin typeface="Palatino"/>
                <a:cs typeface="Palatino"/>
              </a:rPr>
              <a:t>SPELLING, APOSTROPHES AND GRAMMAR…</a:t>
            </a:r>
            <a:endParaRPr lang="en-US" dirty="0">
              <a:solidFill>
                <a:srgbClr val="0000FF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AND REMEMBER…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Palatino"/>
                <a:cs typeface="Palatino"/>
              </a:rPr>
              <a:t>Play to your strengths and don’t fix your weaknesses.</a:t>
            </a:r>
          </a:p>
          <a:p>
            <a:pPr algn="ctr">
              <a:buNone/>
            </a:pPr>
            <a:r>
              <a:rPr lang="en-US" sz="6000" dirty="0" smtClean="0">
                <a:latin typeface="Palatino"/>
                <a:cs typeface="Palatino"/>
              </a:rPr>
              <a:t>GOOD LUCK!!</a:t>
            </a:r>
            <a:endParaRPr lang="en-US" sz="60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Palatino"/>
                <a:cs typeface="Palatino"/>
              </a:rPr>
              <a:t>THINKING ABOUT THE ESSAY FROM THE POINT OF VIEW OF THE READER…</a:t>
            </a:r>
            <a:endParaRPr lang="en-US" sz="32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Palatino"/>
                <a:cs typeface="Palatino"/>
              </a:rPr>
              <a:t>CRITERIA</a:t>
            </a:r>
          </a:p>
          <a:p>
            <a:pPr>
              <a:buNone/>
            </a:pPr>
            <a:r>
              <a:rPr lang="en-US" sz="4000" dirty="0" smtClean="0">
                <a:latin typeface="Palatino"/>
                <a:cs typeface="Palatino"/>
              </a:rPr>
              <a:t>   Take 2 minutes and discuss the following question with the person sitting next to you:</a:t>
            </a:r>
          </a:p>
          <a:p>
            <a:r>
              <a:rPr lang="en-US" sz="4000" dirty="0" smtClean="0">
                <a:latin typeface="Palatino"/>
                <a:cs typeface="Palatino"/>
              </a:rPr>
              <a:t>What do you think we look for in an essay at undergraduate level?</a:t>
            </a:r>
            <a:endParaRPr lang="en-US" sz="40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THE REAL CRITERIA…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cap="all" dirty="0" smtClean="0">
                <a:latin typeface="Palatino"/>
                <a:cs typeface="Palatino"/>
              </a:rPr>
              <a:t>knowledge</a:t>
            </a:r>
          </a:p>
          <a:p>
            <a:r>
              <a:rPr lang="en-GB" sz="4000" cap="all" dirty="0" smtClean="0">
                <a:latin typeface="Palatino"/>
                <a:cs typeface="Palatino"/>
              </a:rPr>
              <a:t>argument </a:t>
            </a:r>
            <a:r>
              <a:rPr lang="en-GB" sz="4000" cap="all" dirty="0">
                <a:latin typeface="Palatino"/>
                <a:cs typeface="Palatino"/>
              </a:rPr>
              <a:t>and </a:t>
            </a:r>
            <a:r>
              <a:rPr lang="en-GB" sz="4000" cap="all" dirty="0" smtClean="0">
                <a:latin typeface="Palatino"/>
                <a:cs typeface="Palatino"/>
              </a:rPr>
              <a:t>analysis</a:t>
            </a:r>
          </a:p>
          <a:p>
            <a:r>
              <a:rPr lang="en-GB" sz="4000" cap="all" dirty="0" smtClean="0">
                <a:latin typeface="Palatino"/>
                <a:cs typeface="Palatino"/>
              </a:rPr>
              <a:t>language </a:t>
            </a:r>
            <a:r>
              <a:rPr lang="en-GB" sz="4000" cap="all" dirty="0">
                <a:latin typeface="Palatino"/>
                <a:cs typeface="Palatino"/>
              </a:rPr>
              <a:t>and </a:t>
            </a:r>
            <a:r>
              <a:rPr lang="en-GB" sz="4000" cap="all" dirty="0" smtClean="0">
                <a:latin typeface="Palatino"/>
                <a:cs typeface="Palatino"/>
              </a:rPr>
              <a:t>expression</a:t>
            </a:r>
            <a:endParaRPr lang="en-GB" sz="4000" cap="all" dirty="0">
              <a:latin typeface="Palatino"/>
              <a:cs typeface="Palatino"/>
            </a:endParaRPr>
          </a:p>
          <a:p>
            <a:r>
              <a:rPr lang="en-GB" sz="4000" cap="all" dirty="0" smtClean="0">
                <a:latin typeface="Palatino"/>
                <a:cs typeface="Palatino"/>
              </a:rPr>
              <a:t>scholarly</a:t>
            </a:r>
            <a:r>
              <a:rPr lang="en-GB" sz="4000" cap="all" dirty="0">
                <a:latin typeface="Palatino"/>
                <a:cs typeface="Palatino"/>
              </a:rPr>
              <a:t>/academic apparatus </a:t>
            </a:r>
            <a:r>
              <a:rPr lang="en-GB" sz="4000" cap="all" dirty="0" smtClean="0">
                <a:latin typeface="Palatino"/>
                <a:cs typeface="Palatino"/>
              </a:rPr>
              <a:t>(</a:t>
            </a:r>
            <a:r>
              <a:rPr lang="en-GB" sz="4000" dirty="0" smtClean="0">
                <a:latin typeface="Palatino"/>
                <a:cs typeface="Palatino"/>
              </a:rPr>
              <a:t>i.e.</a:t>
            </a:r>
            <a:r>
              <a:rPr lang="en-GB" sz="4000" cap="all" dirty="0" smtClean="0">
                <a:latin typeface="Palatino"/>
                <a:cs typeface="Palatino"/>
              </a:rPr>
              <a:t> </a:t>
            </a:r>
            <a:r>
              <a:rPr lang="en-GB" sz="4000" dirty="0">
                <a:latin typeface="Palatino"/>
                <a:cs typeface="Palatino"/>
              </a:rPr>
              <a:t>presentation and referencing</a:t>
            </a:r>
            <a:r>
              <a:rPr lang="en-GB" sz="4000" cap="all" dirty="0">
                <a:latin typeface="Palatino"/>
                <a:cs typeface="Palatino"/>
              </a:rPr>
              <a:t>)</a:t>
            </a:r>
            <a:r>
              <a:rPr lang="en-GB" sz="4000" cap="all" dirty="0" smtClean="0">
                <a:latin typeface="Palatino"/>
                <a:cs typeface="Palatino"/>
              </a:rPr>
              <a:t> </a:t>
            </a:r>
            <a:endParaRPr lang="en-US" sz="4000" cap="all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all" dirty="0" smtClean="0">
                <a:latin typeface="Palatino"/>
                <a:cs typeface="Palatino"/>
              </a:rPr>
              <a:t>So, how do I </a:t>
            </a:r>
            <a:r>
              <a:rPr lang="en-US" cap="all" dirty="0" err="1" smtClean="0">
                <a:latin typeface="Palatino"/>
                <a:cs typeface="Palatino"/>
              </a:rPr>
              <a:t>fulfil</a:t>
            </a:r>
            <a:r>
              <a:rPr lang="en-US" cap="all" dirty="0" smtClean="0">
                <a:latin typeface="Palatino"/>
                <a:cs typeface="Palatino"/>
              </a:rPr>
              <a:t> those criteria?</a:t>
            </a:r>
            <a:endParaRPr lang="en-US" cap="all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sz="4000" b="1" dirty="0">
                <a:latin typeface="Palatino"/>
                <a:cs typeface="Palatino"/>
              </a:rPr>
              <a:t>PROCESS:</a:t>
            </a:r>
            <a:r>
              <a:rPr lang="en-GB" sz="4000" b="1" dirty="0" smtClean="0">
                <a:latin typeface="Palatino"/>
                <a:cs typeface="Palatino"/>
              </a:rPr>
              <a:t> </a:t>
            </a:r>
          </a:p>
          <a:p>
            <a:pPr lvl="0"/>
            <a:r>
              <a:rPr lang="en-GB" sz="4000" dirty="0">
                <a:latin typeface="Palatino"/>
                <a:cs typeface="Palatino"/>
              </a:rPr>
              <a:t>A</a:t>
            </a:r>
            <a:r>
              <a:rPr lang="en-GB" sz="4000" dirty="0" smtClean="0">
                <a:latin typeface="Palatino"/>
                <a:cs typeface="Palatino"/>
              </a:rPr>
              <a:t>ssess </a:t>
            </a:r>
            <a:r>
              <a:rPr lang="en-GB" sz="4000" dirty="0">
                <a:latin typeface="Palatino"/>
                <a:cs typeface="Palatino"/>
              </a:rPr>
              <a:t>demands of the </a:t>
            </a:r>
            <a:r>
              <a:rPr lang="en-GB" sz="4000" dirty="0" smtClean="0">
                <a:latin typeface="Palatino"/>
                <a:cs typeface="Palatino"/>
              </a:rPr>
              <a:t>question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Brainstorming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Planning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Writing</a:t>
            </a:r>
          </a:p>
          <a:p>
            <a:pPr lvl="0"/>
            <a:r>
              <a:rPr lang="en-GB" sz="4000" dirty="0" smtClean="0">
                <a:latin typeface="Palatino"/>
                <a:cs typeface="Palatino"/>
              </a:rPr>
              <a:t>Editing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cap="all" dirty="0" smtClean="0">
                <a:latin typeface="Palatino"/>
                <a:cs typeface="Palatino"/>
              </a:rPr>
              <a:t>Engaging with the question</a:t>
            </a:r>
            <a:endParaRPr lang="en-US" cap="all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Palatino"/>
                <a:cs typeface="Palatino"/>
              </a:rPr>
              <a:t>TASK: </a:t>
            </a:r>
            <a:r>
              <a:rPr lang="en-US" dirty="0" smtClean="0">
                <a:latin typeface="Palatino"/>
                <a:cs typeface="Palatino"/>
              </a:rPr>
              <a:t>Take a few minutes with the person next to you to identify the difference between these two undergraduate level</a:t>
            </a:r>
            <a:r>
              <a:rPr lang="en-US" dirty="0" smtClean="0">
                <a:latin typeface="Palatino"/>
                <a:cs typeface="Palatino"/>
              </a:rPr>
              <a:t> essay </a:t>
            </a:r>
            <a:r>
              <a:rPr lang="en-US" dirty="0" smtClean="0">
                <a:latin typeface="Palatino"/>
                <a:cs typeface="Palatino"/>
              </a:rPr>
              <a:t>questions:</a:t>
            </a:r>
            <a:endParaRPr lang="en-US" dirty="0" smtClean="0">
              <a:latin typeface="Palatino"/>
              <a:cs typeface="Palatino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Palatino"/>
                <a:cs typeface="Palatino"/>
              </a:rPr>
              <a:t>Discuss the causes of war in</a:t>
            </a:r>
            <a:r>
              <a:rPr lang="en-US" dirty="0" smtClean="0">
                <a:latin typeface="Palatino"/>
                <a:cs typeface="Palatino"/>
              </a:rPr>
              <a:t> </a:t>
            </a:r>
            <a:r>
              <a:rPr lang="en-US" i="1" dirty="0" smtClean="0">
                <a:latin typeface="Palatino"/>
                <a:cs typeface="Palatino"/>
              </a:rPr>
              <a:t>Anthony and Cleopatra </a:t>
            </a:r>
            <a:r>
              <a:rPr lang="en-US" dirty="0" smtClean="0">
                <a:latin typeface="Palatino"/>
                <a:cs typeface="Palatino"/>
              </a:rPr>
              <a:t>by William Shakespeare.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Palatino"/>
                <a:cs typeface="Palatino"/>
              </a:rPr>
              <a:t>To what extent did food shortages provoke the start of the French Revolution?</a:t>
            </a:r>
            <a:endParaRPr lang="en-US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QUESTION INTERROGATION TACTICS…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WHAT DOES THE QUESTION MEAN?</a:t>
            </a:r>
          </a:p>
          <a:p>
            <a:r>
              <a:rPr lang="en-US" sz="3600" dirty="0" smtClean="0">
                <a:latin typeface="Palatino"/>
                <a:cs typeface="Palatino"/>
              </a:rPr>
              <a:t>AM I EQUIPPED TO ANSWER THIS QUESTION? (Ask yourself this one after you have given yourself a chance to do some research!)</a:t>
            </a:r>
          </a:p>
          <a:p>
            <a:r>
              <a:rPr lang="en-US" sz="3600" dirty="0" smtClean="0">
                <a:latin typeface="Palatino"/>
                <a:cs typeface="Palatino"/>
              </a:rPr>
              <a:t>DOES THIS QUESTION PLAY TO MY STRENGTHS?</a:t>
            </a:r>
            <a:endParaRPr lang="en-US" sz="36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Palatino"/>
                <a:cs typeface="Palatino"/>
              </a:rPr>
              <a:t>BRAINSTORMING AND PLANNING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Palatino"/>
                <a:cs typeface="Palatino"/>
              </a:rPr>
              <a:t>DO THE RESEARCH (Use your reading list and reputable academic resources)</a:t>
            </a:r>
          </a:p>
          <a:p>
            <a:r>
              <a:rPr lang="en-US" dirty="0" smtClean="0">
                <a:latin typeface="Palatino"/>
                <a:cs typeface="Palatino"/>
              </a:rPr>
              <a:t>GATHER YOUR IDEAS TOGETHER –</a:t>
            </a:r>
            <a:r>
              <a:rPr lang="en-US" dirty="0" smtClean="0">
                <a:latin typeface="Palatino"/>
                <a:cs typeface="Palatino"/>
              </a:rPr>
              <a:t> mind map, beginning/middle/end plan, paragraph by paragraph plan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PLANNING IMPROVES STRUCTURING, FLOW AND RELEVANCE</a:t>
            </a:r>
          </a:p>
          <a:p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IT ALSO MAKES WRITE MORE CONFIDENTLY (even if you don’t feel </a:t>
            </a:r>
            <a:r>
              <a:rPr lang="en-US" dirty="0" smtClean="0">
                <a:solidFill>
                  <a:srgbClr val="FF0000"/>
                </a:solidFill>
                <a:latin typeface="Palatino"/>
                <a:cs typeface="Palatino"/>
              </a:rPr>
              <a:t>it…)</a:t>
            </a:r>
            <a:endParaRPr lang="en-US" dirty="0" smtClean="0">
              <a:solidFill>
                <a:srgbClr val="FF0000"/>
              </a:solidFill>
              <a:latin typeface="Palatino"/>
              <a:cs typeface="Palatino"/>
            </a:endParaRPr>
          </a:p>
          <a:p>
            <a:endParaRPr lang="en-US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Palatino"/>
                <a:cs typeface="Palatino"/>
              </a:rPr>
              <a:t>BEGINNING YOUR ESSAY…</a:t>
            </a:r>
            <a:endParaRPr lang="en-US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Palatino"/>
                <a:cs typeface="Palatino"/>
              </a:rPr>
              <a:t>TASK</a:t>
            </a:r>
            <a:r>
              <a:rPr lang="en-US" sz="4000" dirty="0" smtClean="0">
                <a:latin typeface="Palatino"/>
                <a:cs typeface="Palatino"/>
              </a:rPr>
              <a:t>: Take a few minutes with the person next to you to answer the following question:</a:t>
            </a:r>
          </a:p>
          <a:p>
            <a:pPr>
              <a:buNone/>
            </a:pPr>
            <a:r>
              <a:rPr lang="en-US" sz="4000" dirty="0" smtClean="0">
                <a:latin typeface="Palatino"/>
                <a:cs typeface="Palatino"/>
              </a:rPr>
              <a:t>	Why is the introduction to an essay important?</a:t>
            </a:r>
            <a:endParaRPr lang="en-US" sz="4000" dirty="0">
              <a:latin typeface="Palatino"/>
              <a:cs typeface="Palati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latin typeface="Palatino"/>
                <a:cs typeface="Palatino"/>
              </a:rPr>
              <a:t>THE ROLE OF THE INTRODUCTION</a:t>
            </a:r>
            <a:endParaRPr lang="en-US" sz="36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Palatino"/>
                <a:cs typeface="Palatino"/>
              </a:rPr>
              <a:t>It establishes a road map for your essay i.e. you can let your reader know what your topic is and how you are going to address it.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It sets your style and establishes for the reader the kind of writer that you are.</a:t>
            </a:r>
          </a:p>
          <a:p>
            <a:pPr lvl="0"/>
            <a:r>
              <a:rPr lang="en-GB" dirty="0" smtClean="0">
                <a:latin typeface="Palatino"/>
                <a:cs typeface="Palatino"/>
              </a:rPr>
              <a:t>It establishes you as a confident writer who is in charge of the essay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709</Words>
  <Application>Microsoft Macintosh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NOW TO WRITE THE ESSAY… </vt:lpstr>
      <vt:lpstr>THINKING ABOUT THE ESSAY FROM THE POINT OF VIEW OF THE READER…</vt:lpstr>
      <vt:lpstr>THE REAL CRITERIA…</vt:lpstr>
      <vt:lpstr>So, how do I fulfil those criteria?</vt:lpstr>
      <vt:lpstr>Engaging with the question</vt:lpstr>
      <vt:lpstr>QUESTION INTERROGATION TACTICS…</vt:lpstr>
      <vt:lpstr>BRAINSTORMING AND PLANNING</vt:lpstr>
      <vt:lpstr>BEGINNING YOUR ESSAY…</vt:lpstr>
      <vt:lpstr>THE ROLE OF THE INTRODUCTION</vt:lpstr>
      <vt:lpstr>IS THIS A GOOD INTRODUCTION?</vt:lpstr>
      <vt:lpstr>KEEP YOUR FOCUS</vt:lpstr>
      <vt:lpstr>ENDING YOUR ESSAY…</vt:lpstr>
      <vt:lpstr>THE ROLE OF THE CONCLUSION</vt:lpstr>
      <vt:lpstr>IS THIS A GOOD CONCLUSION?</vt:lpstr>
      <vt:lpstr>DON’T FORGET THE PERIPHERALS…</vt:lpstr>
      <vt:lpstr>AND REMEMBER…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TO WRITE THE ESSAY…</dc:title>
  <dc:creator>Anya</dc:creator>
  <cp:lastModifiedBy>Anya</cp:lastModifiedBy>
  <cp:revision>49</cp:revision>
  <cp:lastPrinted>2015-12-07T12:56:17Z</cp:lastPrinted>
  <dcterms:created xsi:type="dcterms:W3CDTF">2018-12-03T09:56:02Z</dcterms:created>
  <dcterms:modified xsi:type="dcterms:W3CDTF">2018-12-03T10:35:33Z</dcterms:modified>
</cp:coreProperties>
</file>