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40" r:id="rId2"/>
  </p:sldMasterIdLst>
  <p:notesMasterIdLst>
    <p:notesMasterId r:id="rId18"/>
  </p:notesMasterIdLst>
  <p:handoutMasterIdLst>
    <p:handoutMasterId r:id="rId19"/>
  </p:handoutMasterIdLst>
  <p:sldIdLst>
    <p:sldId id="293" r:id="rId3"/>
    <p:sldId id="362" r:id="rId4"/>
    <p:sldId id="353" r:id="rId5"/>
    <p:sldId id="370" r:id="rId6"/>
    <p:sldId id="349" r:id="rId7"/>
    <p:sldId id="351" r:id="rId8"/>
    <p:sldId id="352" r:id="rId9"/>
    <p:sldId id="365" r:id="rId10"/>
    <p:sldId id="368" r:id="rId11"/>
    <p:sldId id="367" r:id="rId12"/>
    <p:sldId id="363" r:id="rId13"/>
    <p:sldId id="359" r:id="rId14"/>
    <p:sldId id="358" r:id="rId15"/>
    <p:sldId id="360" r:id="rId16"/>
    <p:sldId id="361" r:id="rId17"/>
  </p:sldIdLst>
  <p:sldSz cx="9144000" cy="6858000" type="screen4x3"/>
  <p:notesSz cx="6805613" cy="99441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702E"/>
    <a:srgbClr val="4F3D65"/>
    <a:srgbClr val="A95007"/>
    <a:srgbClr val="D96709"/>
    <a:srgbClr val="FF0000"/>
    <a:srgbClr val="12937E"/>
    <a:srgbClr val="1A2A69"/>
    <a:srgbClr val="DE3091"/>
    <a:srgbClr val="161986"/>
    <a:srgbClr val="F6F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02" autoAdjust="0"/>
  </p:normalViewPr>
  <p:slideViewPr>
    <p:cSldViewPr snapToGrid="0" snapToObjects="1">
      <p:cViewPr varScale="1">
        <p:scale>
          <a:sx n="81" d="100"/>
          <a:sy n="81" d="100"/>
        </p:scale>
        <p:origin x="248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25" tIns="45713" rIns="91425" bIns="45713" rtlCol="0"/>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54450" y="0"/>
            <a:ext cx="2949575" cy="496888"/>
          </a:xfrm>
          <a:prstGeom prst="rect">
            <a:avLst/>
          </a:prstGeom>
        </p:spPr>
        <p:txBody>
          <a:bodyPr vert="horz" wrap="square" lIns="91425" tIns="45713" rIns="91425" bIns="45713"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CC0994B4-CC52-431F-AAB8-D6314D41EFE0}" type="datetime1">
              <a:rPr lang="en-US"/>
              <a:pPr>
                <a:defRPr/>
              </a:pPr>
              <a:t>11/28/2018</a:t>
            </a:fld>
            <a:endParaRPr lang="en-US"/>
          </a:p>
        </p:txBody>
      </p:sp>
      <p:sp>
        <p:nvSpPr>
          <p:cNvPr id="4" name="Footer Placeholder 3"/>
          <p:cNvSpPr>
            <a:spLocks noGrp="1"/>
          </p:cNvSpPr>
          <p:nvPr>
            <p:ph type="ftr" sz="quarter" idx="2"/>
          </p:nvPr>
        </p:nvSpPr>
        <p:spPr>
          <a:xfrm>
            <a:off x="0" y="9445625"/>
            <a:ext cx="2949575" cy="496888"/>
          </a:xfrm>
          <a:prstGeom prst="rect">
            <a:avLst/>
          </a:prstGeom>
        </p:spPr>
        <p:txBody>
          <a:bodyPr vert="horz" wrap="square" lIns="91425" tIns="45713" rIns="91425" bIns="45713" numCol="1" anchor="b" anchorCtr="0" compatLnSpc="1">
            <a:prstTxWarp prst="textNoShape">
              <a:avLst/>
            </a:prstTxWarp>
          </a:bodyPr>
          <a:lstStyle>
            <a:lvl1pPr eaLnBrk="1" hangingPunct="1">
              <a:defRPr sz="1200">
                <a:latin typeface="Arial" charset="0"/>
                <a:ea typeface="ＭＳ Ｐゴシック" charset="-128"/>
              </a:defRPr>
            </a:lvl1pPr>
          </a:lstStyle>
          <a:p>
            <a:pPr>
              <a:defRPr/>
            </a:pPr>
            <a:r>
              <a:rPr lang="en-US"/>
              <a:t>© The University of Edinburgh</a:t>
            </a:r>
          </a:p>
        </p:txBody>
      </p:sp>
      <p:sp>
        <p:nvSpPr>
          <p:cNvPr id="5" name="Slide Number Placeholder 4"/>
          <p:cNvSpPr>
            <a:spLocks noGrp="1"/>
          </p:cNvSpPr>
          <p:nvPr>
            <p:ph type="sldNum" sz="quarter" idx="3"/>
          </p:nvPr>
        </p:nvSpPr>
        <p:spPr>
          <a:xfrm>
            <a:off x="3854450" y="9445625"/>
            <a:ext cx="2949575" cy="496888"/>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lvl1pPr>
          </a:lstStyle>
          <a:p>
            <a:pPr>
              <a:defRPr/>
            </a:pPr>
            <a:fld id="{6430A67C-7EF9-42A2-953D-CC06FCD5D12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25" tIns="45713" rIns="91425" bIns="45713" rtlCol="0"/>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54450" y="0"/>
            <a:ext cx="2949575" cy="496888"/>
          </a:xfrm>
          <a:prstGeom prst="rect">
            <a:avLst/>
          </a:prstGeom>
        </p:spPr>
        <p:txBody>
          <a:bodyPr vert="horz" wrap="square" lIns="91425" tIns="45713" rIns="91425" bIns="45713"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F8FA2A85-1007-45DE-AB5B-F6B33C07AB37}" type="datetime1">
              <a:rPr lang="en-US"/>
              <a:pPr>
                <a:defRPr/>
              </a:pPr>
              <a:t>11/28/2018</a:t>
            </a:fld>
            <a:endParaRPr lang="en-US"/>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25" tIns="45713" rIns="91425" bIns="45713" rtlCol="0" anchor="ctr"/>
          <a:lstStyle/>
          <a:p>
            <a:pPr lvl="0"/>
            <a:endParaRPr lang="en-US" noProof="0" smtClean="0"/>
          </a:p>
        </p:txBody>
      </p:sp>
      <p:sp>
        <p:nvSpPr>
          <p:cNvPr id="5" name="Notes Placeholder 4"/>
          <p:cNvSpPr>
            <a:spLocks noGrp="1"/>
          </p:cNvSpPr>
          <p:nvPr>
            <p:ph type="body" sz="quarter" idx="3"/>
          </p:nvPr>
        </p:nvSpPr>
        <p:spPr>
          <a:xfrm>
            <a:off x="681038" y="4722813"/>
            <a:ext cx="5443537" cy="4475162"/>
          </a:xfrm>
          <a:prstGeom prst="rect">
            <a:avLst/>
          </a:prstGeom>
        </p:spPr>
        <p:txBody>
          <a:bodyPr vert="horz" wrap="square" lIns="91425" tIns="45713" rIns="91425" bIns="45713" numCol="1" anchor="t" anchorCtr="0" compatLnSpc="1">
            <a:prstTxWarp prst="textNoShape">
              <a:avLst/>
            </a:prstTxWarp>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9445625"/>
            <a:ext cx="2949575" cy="496888"/>
          </a:xfrm>
          <a:prstGeom prst="rect">
            <a:avLst/>
          </a:prstGeom>
        </p:spPr>
        <p:txBody>
          <a:bodyPr vert="horz" wrap="square" lIns="91425" tIns="45713" rIns="91425" bIns="45713" numCol="1" anchor="b" anchorCtr="0" compatLnSpc="1">
            <a:prstTxWarp prst="textNoShape">
              <a:avLst/>
            </a:prstTxWarp>
          </a:bodyPr>
          <a:lstStyle>
            <a:lvl1pPr eaLnBrk="1" hangingPunct="1">
              <a:defRPr sz="1200">
                <a:latin typeface="Arial" charset="0"/>
                <a:ea typeface="ＭＳ Ｐゴシック" charset="-128"/>
              </a:defRPr>
            </a:lvl1pPr>
          </a:lstStyle>
          <a:p>
            <a:pPr>
              <a:defRPr/>
            </a:pPr>
            <a:r>
              <a:rPr lang="en-US"/>
              <a:t>© The University of Edinburgh</a:t>
            </a:r>
          </a:p>
        </p:txBody>
      </p:sp>
      <p:sp>
        <p:nvSpPr>
          <p:cNvPr id="7" name="Slide Number Placeholder 6"/>
          <p:cNvSpPr>
            <a:spLocks noGrp="1"/>
          </p:cNvSpPr>
          <p:nvPr>
            <p:ph type="sldNum" sz="quarter" idx="5"/>
          </p:nvPr>
        </p:nvSpPr>
        <p:spPr>
          <a:xfrm>
            <a:off x="3854450" y="9445625"/>
            <a:ext cx="2949575" cy="496888"/>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lvl1pPr>
          </a:lstStyle>
          <a:p>
            <a:pPr>
              <a:defRPr/>
            </a:pPr>
            <a:fld id="{172610D6-C083-4EA1-86E6-31C3B638A1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8196"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1363" indent="-284163">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latin typeface="Arial" panose="020B0604020202020204" pitchFamily="34" charset="0"/>
              </a:rPr>
              <a:t>© The University of Edinburgh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26628"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28676"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307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32772"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348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36868"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1024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r>
              <a:rPr lang="en-US" dirty="0" smtClean="0">
                <a:ea typeface="+mn-ea"/>
                <a:cs typeface="+mn-cs"/>
              </a:rPr>
              <a:t>11 week teaching blocks in each of the two semesters – so short exposure to learning outcomes.</a:t>
            </a:r>
          </a:p>
          <a:p>
            <a:pPr eaLnBrk="1" fontAlgn="auto" hangingPunct="1">
              <a:spcBef>
                <a:spcPts val="0"/>
              </a:spcBef>
              <a:spcAft>
                <a:spcPts val="0"/>
              </a:spcAft>
              <a:defRPr/>
            </a:pPr>
            <a:r>
              <a:rPr lang="en-US" dirty="0" smtClean="0">
                <a:ea typeface="+mn-ea"/>
                <a:cs typeface="+mn-cs"/>
              </a:rPr>
              <a:t>In semester one, one week after teaching ends, exams begin.</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Following Christmas holidays, Semester 2 begins. Exams start three weeks after teaching ends (slightly longer due to Easter break).</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err="1" smtClean="0">
                <a:ea typeface="+mn-ea"/>
                <a:cs typeface="+mn-cs"/>
              </a:rPr>
              <a:t>Resit</a:t>
            </a:r>
            <a:r>
              <a:rPr lang="en-US" dirty="0" smtClean="0">
                <a:ea typeface="+mn-ea"/>
                <a:cs typeface="+mn-cs"/>
              </a:rPr>
              <a:t> exams in August. Encourage students to keep up with the course work and lecture content during the teaching weeks, study for and pass the exams. Get them out of the way and enjoy your summer vacation! Don’t want to be studying for exams over summer!</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endParaRPr lang="en-US" dirty="0" smtClean="0">
              <a:ea typeface="+mn-ea"/>
              <a:cs typeface="+mn-cs"/>
            </a:endParaRPr>
          </a:p>
        </p:txBody>
      </p:sp>
      <p:sp>
        <p:nvSpPr>
          <p:cNvPr id="12292"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1434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16388"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r>
              <a:rPr lang="en-US" dirty="0" smtClean="0">
                <a:ea typeface="+mn-ea"/>
                <a:cs typeface="+mn-cs"/>
              </a:rPr>
              <a:t>Challenging first year. Challenging because the content within each of the two 11-week terms will be new (new concepts and new learning and understanding) at Level 8. SWAP is a one-year course at Level 6.</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Messages:</a:t>
            </a:r>
          </a:p>
          <a:p>
            <a:pPr eaLnBrk="1" fontAlgn="auto" hangingPunct="1">
              <a:spcBef>
                <a:spcPts val="0"/>
              </a:spcBef>
              <a:spcAft>
                <a:spcPts val="0"/>
              </a:spcAft>
              <a:defRPr/>
            </a:pPr>
            <a:r>
              <a:rPr lang="en-US" dirty="0" smtClean="0">
                <a:ea typeface="+mn-ea"/>
                <a:cs typeface="+mn-cs"/>
              </a:rPr>
              <a:t>There will be challenges and this is worth making you aware because if you did choose to apply to us, were made an offer and wanted to accept that offer, we would not want you to lose your confidence! </a:t>
            </a:r>
          </a:p>
          <a:p>
            <a:pPr eaLnBrk="1" fontAlgn="auto" hangingPunct="1">
              <a:spcBef>
                <a:spcPts val="0"/>
              </a:spcBef>
              <a:spcAft>
                <a:spcPts val="0"/>
              </a:spcAft>
              <a:defRPr/>
            </a:pPr>
            <a:r>
              <a:rPr lang="en-US" dirty="0" smtClean="0">
                <a:ea typeface="+mn-ea"/>
                <a:cs typeface="+mn-cs"/>
              </a:rPr>
              <a:t>It’s not impossible to succeed but you may need to be prepared to do some extra background reading to keep us with the course content. </a:t>
            </a:r>
          </a:p>
          <a:p>
            <a:pPr eaLnBrk="1" fontAlgn="auto" hangingPunct="1">
              <a:spcBef>
                <a:spcPts val="0"/>
              </a:spcBef>
              <a:spcAft>
                <a:spcPts val="0"/>
              </a:spcAft>
              <a:defRPr/>
            </a:pPr>
            <a:r>
              <a:rPr lang="en-US" dirty="0" smtClean="0">
                <a:ea typeface="+mn-ea"/>
                <a:cs typeface="+mn-cs"/>
              </a:rPr>
              <a:t>Students come to us from across the globe with very different qualifications and so new students will have experiences slightly different prior learning and teaching.</a:t>
            </a:r>
          </a:p>
          <a:p>
            <a:pPr eaLnBrk="1" fontAlgn="auto" hangingPunct="1">
              <a:spcBef>
                <a:spcPts val="0"/>
              </a:spcBef>
              <a:spcAft>
                <a:spcPts val="0"/>
              </a:spcAft>
              <a:defRPr/>
            </a:pPr>
            <a:r>
              <a:rPr lang="en-US" dirty="0" smtClean="0">
                <a:ea typeface="+mn-ea"/>
                <a:cs typeface="+mn-cs"/>
              </a:rPr>
              <a:t>Do your research in where you want to study at Higher Education Level. If the University of Edinburgh is where you want to study, then this is fantastic news! Not all universities will start at level 8, however, some year 1 is at SCQF Level 7, which you may decide is a more gradual step for you.</a:t>
            </a:r>
          </a:p>
          <a:p>
            <a:pPr eaLnBrk="1" fontAlgn="auto" hangingPunct="1">
              <a:spcBef>
                <a:spcPts val="0"/>
              </a:spcBef>
              <a:spcAft>
                <a:spcPts val="0"/>
              </a:spcAft>
              <a:defRPr/>
            </a:pPr>
            <a:endParaRPr lang="en-US" dirty="0" smtClean="0">
              <a:ea typeface="+mn-ea"/>
              <a:cs typeface="+mn-cs"/>
            </a:endParaRPr>
          </a:p>
        </p:txBody>
      </p:sp>
      <p:sp>
        <p:nvSpPr>
          <p:cNvPr id="18436"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r>
              <a:rPr lang="en-US" dirty="0" smtClean="0">
                <a:ea typeface="+mn-ea"/>
                <a:cs typeface="+mn-cs"/>
              </a:rPr>
              <a:t>9 hours of lectures per week, 8-9 hours of practical or workshops per week and 2-3 hours of tutorials per week. Adding up to 20-21 hours of contact teaching time. In addition to this you will need around 15-20 hours to do assigned course work of independent study. It’s like a full time job doing a degree at the University of Edinburgh.</a:t>
            </a:r>
          </a:p>
        </p:txBody>
      </p:sp>
      <p:sp>
        <p:nvSpPr>
          <p:cNvPr id="2048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22532"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fontAlgn="auto" hangingPunct="1">
              <a:spcBef>
                <a:spcPts val="0"/>
              </a:spcBef>
              <a:spcAft>
                <a:spcPts val="0"/>
              </a:spcAft>
              <a:defRPr/>
            </a:pPr>
            <a:endParaRPr lang="en-US" dirty="0" smtClean="0">
              <a:ea typeface="+mn-ea"/>
              <a:cs typeface="+mn-cs"/>
            </a:endParaRPr>
          </a:p>
        </p:txBody>
      </p:sp>
      <p:sp>
        <p:nvSpPr>
          <p:cNvPr id="2458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23788" indent="-37466588">
              <a:spcBef>
                <a:spcPct val="30000"/>
              </a:spcBef>
              <a:defRPr sz="1200">
                <a:solidFill>
                  <a:schemeClr val="tx1"/>
                </a:solidFill>
                <a:latin typeface="Calibri" panose="020F0502020204030204" pitchFamily="34" charset="0"/>
                <a:ea typeface="MS PGothic" panose="020B0600070205080204" pitchFamily="34" charset="-128"/>
              </a:defRPr>
            </a:lvl2pPr>
            <a:lvl3pPr marL="1141413" indent="-227013">
              <a:spcBef>
                <a:spcPct val="30000"/>
              </a:spcBef>
              <a:defRPr sz="1200">
                <a:solidFill>
                  <a:schemeClr val="tx1"/>
                </a:solidFill>
                <a:latin typeface="Calibri" panose="020F0502020204030204" pitchFamily="34" charset="0"/>
                <a:ea typeface="MS PGothic" panose="020B0600070205080204" pitchFamily="34" charset="-128"/>
              </a:defRPr>
            </a:lvl3pPr>
            <a:lvl4pPr marL="1598613" indent="-227013">
              <a:spcBef>
                <a:spcPct val="30000"/>
              </a:spcBef>
              <a:defRPr sz="1200">
                <a:solidFill>
                  <a:schemeClr val="tx1"/>
                </a:solidFill>
                <a:latin typeface="Calibri" panose="020F0502020204030204" pitchFamily="34" charset="0"/>
                <a:ea typeface="MS PGothic" panose="020B0600070205080204" pitchFamily="34" charset="-128"/>
              </a:defRPr>
            </a:lvl4pPr>
            <a:lvl5pPr marL="2055813" indent="-227013">
              <a:spcBef>
                <a:spcPct val="30000"/>
              </a:spcBef>
              <a:defRPr sz="1200">
                <a:solidFill>
                  <a:schemeClr val="tx1"/>
                </a:solidFill>
                <a:latin typeface="Calibri" panose="020F0502020204030204" pitchFamily="34" charset="0"/>
                <a:ea typeface="MS PGothic" panose="020B0600070205080204" pitchFamily="34" charset="-128"/>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mtClean="0">
                <a:solidFill>
                  <a:srgbClr val="000000"/>
                </a:solidFill>
                <a:latin typeface="Arial" panose="020B0604020202020204" pitchFamily="34" charset="0"/>
              </a:rPr>
              <a:t>© The University of Edinburgh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lvl1pPr>
              <a:defRPr>
                <a:cs typeface="Arial" charset="0"/>
              </a:defRPr>
            </a:lvl1pPr>
          </a:lstStyle>
          <a:p>
            <a:pPr>
              <a:defRPr/>
            </a:pPr>
            <a:fld id="{F93ADF09-110E-4D62-8116-1F85AD9ED237}" type="datetime1">
              <a:rPr lang="en-US"/>
              <a:pPr>
                <a:defRPr/>
              </a:pPr>
              <a:t>11/28/2018</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FFA5B3-FFC6-4F97-9D87-9BEF8613ED2E}" type="slidenum">
              <a:rPr lang="en-US" altLang="en-US"/>
              <a:pPr>
                <a:defRPr/>
              </a:pPr>
              <a:t>‹#›</a:t>
            </a:fld>
            <a:endParaRPr lang="en-US" altLang="en-US"/>
          </a:p>
        </p:txBody>
      </p:sp>
    </p:spTree>
    <p:extLst>
      <p:ext uri="{BB962C8B-B14F-4D97-AF65-F5344CB8AC3E}">
        <p14:creationId xmlns:p14="http://schemas.microsoft.com/office/powerpoint/2010/main" val="260969584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447AA9-7D80-447C-971B-124277916CD4}" type="datetime1">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30A4A1-C0D8-4748-B1E3-675ADC701915}" type="slidenum">
              <a:rPr lang="en-US" altLang="en-US"/>
              <a:pPr>
                <a:defRPr/>
              </a:pPr>
              <a:t>‹#›</a:t>
            </a:fld>
            <a:endParaRPr lang="en-US" altLang="en-US"/>
          </a:p>
        </p:txBody>
      </p:sp>
    </p:spTree>
    <p:extLst>
      <p:ext uri="{BB962C8B-B14F-4D97-AF65-F5344CB8AC3E}">
        <p14:creationId xmlns:p14="http://schemas.microsoft.com/office/powerpoint/2010/main" val="164568934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4AACF6-52AD-4581-9F23-E2789CCFBB89}" type="datetime1">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7A52E9-FA9C-413D-88E5-37D3707A5FAB}" type="slidenum">
              <a:rPr lang="en-US" altLang="en-US"/>
              <a:pPr>
                <a:defRPr/>
              </a:pPr>
              <a:t>‹#›</a:t>
            </a:fld>
            <a:endParaRPr lang="en-US" altLang="en-US"/>
          </a:p>
        </p:txBody>
      </p:sp>
    </p:spTree>
    <p:extLst>
      <p:ext uri="{BB962C8B-B14F-4D97-AF65-F5344CB8AC3E}">
        <p14:creationId xmlns:p14="http://schemas.microsoft.com/office/powerpoint/2010/main" val="153215887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B63F9E34-BC75-49C6-B2CE-012FCC8B6D96}" type="datetime1">
              <a:rPr lang="en-US" altLang="en-US"/>
              <a:pPr>
                <a:defRPr/>
              </a:pPr>
              <a:t>11/28/2018</a:t>
            </a:fld>
            <a:endParaRPr lang="en-US" altLang="en-US"/>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3802FF-CC98-4922-B6EF-B8927BFBFC19}" type="slidenum">
              <a:rPr lang="en-US" altLang="en-US"/>
              <a:pPr>
                <a:defRPr/>
              </a:pPr>
              <a:t>‹#›</a:t>
            </a:fld>
            <a:endParaRPr lang="en-US" altLang="en-US"/>
          </a:p>
        </p:txBody>
      </p:sp>
    </p:spTree>
    <p:extLst>
      <p:ext uri="{BB962C8B-B14F-4D97-AF65-F5344CB8AC3E}">
        <p14:creationId xmlns:p14="http://schemas.microsoft.com/office/powerpoint/2010/main" val="415263561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77D5C5-D1ED-460C-B813-2E866FC61BB5}" type="datetime1">
              <a:rPr lang="en-US" altLang="en-US"/>
              <a:pPr>
                <a:defRPr/>
              </a:pPr>
              <a:t>11/28/2018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0CAEAF-8900-4C6D-B285-3AD2B9B05997}" type="slidenum">
              <a:rPr lang="en-US" altLang="en-US"/>
              <a:pPr>
                <a:defRPr/>
              </a:pPr>
              <a:t>‹#›</a:t>
            </a:fld>
            <a:endParaRPr lang="en-US" altLang="en-US"/>
          </a:p>
        </p:txBody>
      </p:sp>
    </p:spTree>
    <p:extLst>
      <p:ext uri="{BB962C8B-B14F-4D97-AF65-F5344CB8AC3E}">
        <p14:creationId xmlns:p14="http://schemas.microsoft.com/office/powerpoint/2010/main" val="265918788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AD47A1F-D377-44F2-846F-FE78C8275284}" type="datetime1">
              <a:rPr lang="en-US" altLang="en-US"/>
              <a:pPr>
                <a:defRPr/>
              </a:pPr>
              <a:t>11/28/2018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80E85B-FE7E-4326-8AB4-4806431ADFDD}" type="slidenum">
              <a:rPr lang="en-US" altLang="en-US"/>
              <a:pPr>
                <a:defRPr/>
              </a:pPr>
              <a:t>‹#›</a:t>
            </a:fld>
            <a:endParaRPr lang="en-US" altLang="en-US"/>
          </a:p>
        </p:txBody>
      </p:sp>
    </p:spTree>
    <p:extLst>
      <p:ext uri="{BB962C8B-B14F-4D97-AF65-F5344CB8AC3E}">
        <p14:creationId xmlns:p14="http://schemas.microsoft.com/office/powerpoint/2010/main" val="167926071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BA24BB-A386-439D-873F-4D3A15ED73BE}" type="datetime1">
              <a:rPr lang="en-US" altLang="en-US"/>
              <a:pPr>
                <a:defRPr/>
              </a:pPr>
              <a:t>11/28/2018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45788F-4D0D-4771-9C5B-0AFCB4A04739}" type="slidenum">
              <a:rPr lang="en-US" altLang="en-US"/>
              <a:pPr>
                <a:defRPr/>
              </a:pPr>
              <a:t>‹#›</a:t>
            </a:fld>
            <a:endParaRPr lang="en-US" altLang="en-US"/>
          </a:p>
        </p:txBody>
      </p:sp>
    </p:spTree>
    <p:extLst>
      <p:ext uri="{BB962C8B-B14F-4D97-AF65-F5344CB8AC3E}">
        <p14:creationId xmlns:p14="http://schemas.microsoft.com/office/powerpoint/2010/main" val="396490229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F74DB17-2CAF-400D-9603-A76179C75355}" type="datetime1">
              <a:rPr lang="en-US" altLang="en-US"/>
              <a:pPr>
                <a:defRPr/>
              </a:pPr>
              <a:t>11/28/2018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122EA2-F562-46B4-BA93-ACE0C104DC64}" type="slidenum">
              <a:rPr lang="en-US" altLang="en-US"/>
              <a:pPr>
                <a:defRPr/>
              </a:pPr>
              <a:t>‹#›</a:t>
            </a:fld>
            <a:endParaRPr lang="en-US" altLang="en-US"/>
          </a:p>
        </p:txBody>
      </p:sp>
    </p:spTree>
    <p:extLst>
      <p:ext uri="{BB962C8B-B14F-4D97-AF65-F5344CB8AC3E}">
        <p14:creationId xmlns:p14="http://schemas.microsoft.com/office/powerpoint/2010/main" val="280653949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6F8E5D5-E378-455E-B289-706069A80194}" type="datetime1">
              <a:rPr lang="en-US" altLang="en-US"/>
              <a:pPr>
                <a:defRPr/>
              </a:pPr>
              <a:t>11/28/2018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5C83BA-3502-4639-B54D-509587C87A8A}" type="slidenum">
              <a:rPr lang="en-US" altLang="en-US"/>
              <a:pPr>
                <a:defRPr/>
              </a:pPr>
              <a:t>‹#›</a:t>
            </a:fld>
            <a:endParaRPr lang="en-US" altLang="en-US"/>
          </a:p>
        </p:txBody>
      </p:sp>
    </p:spTree>
    <p:extLst>
      <p:ext uri="{BB962C8B-B14F-4D97-AF65-F5344CB8AC3E}">
        <p14:creationId xmlns:p14="http://schemas.microsoft.com/office/powerpoint/2010/main" val="122098182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93DFF9-956E-49C6-BD9F-9838C6300EC4}" type="datetime1">
              <a:rPr lang="en-US" altLang="en-US"/>
              <a:pPr>
                <a:defRPr/>
              </a:pPr>
              <a:t>11/28/2018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6FAC78-D170-4E49-AC2C-840ED71222EA}" type="slidenum">
              <a:rPr lang="en-US" altLang="en-US"/>
              <a:pPr>
                <a:defRPr/>
              </a:pPr>
              <a:t>‹#›</a:t>
            </a:fld>
            <a:endParaRPr lang="en-US" altLang="en-US"/>
          </a:p>
        </p:txBody>
      </p:sp>
    </p:spTree>
    <p:extLst>
      <p:ext uri="{BB962C8B-B14F-4D97-AF65-F5344CB8AC3E}">
        <p14:creationId xmlns:p14="http://schemas.microsoft.com/office/powerpoint/2010/main" val="414634970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91E0CD-8078-4256-A5B9-C8AFDEEA49F6}" type="datetime1">
              <a:rPr lang="en-US" altLang="en-US"/>
              <a:pPr>
                <a:defRPr/>
              </a:pPr>
              <a:t>11/28/2018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69CBF7-98F0-437E-835C-ADFA4F688539}" type="slidenum">
              <a:rPr lang="en-US" altLang="en-US"/>
              <a:pPr>
                <a:defRPr/>
              </a:pPr>
              <a:t>‹#›</a:t>
            </a:fld>
            <a:endParaRPr lang="en-US" altLang="en-US"/>
          </a:p>
        </p:txBody>
      </p:sp>
    </p:spTree>
    <p:extLst>
      <p:ext uri="{BB962C8B-B14F-4D97-AF65-F5344CB8AC3E}">
        <p14:creationId xmlns:p14="http://schemas.microsoft.com/office/powerpoint/2010/main" val="341443839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E8D80A-7EC2-4EFE-B73E-FA08644BEA35}" type="datetime1">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853B5B-0E2A-41E4-B95F-054CA9CE094C}" type="slidenum">
              <a:rPr lang="en-US" altLang="en-US"/>
              <a:pPr>
                <a:defRPr/>
              </a:pPr>
              <a:t>‹#›</a:t>
            </a:fld>
            <a:endParaRPr lang="en-US" altLang="en-US"/>
          </a:p>
        </p:txBody>
      </p:sp>
    </p:spTree>
    <p:extLst>
      <p:ext uri="{BB962C8B-B14F-4D97-AF65-F5344CB8AC3E}">
        <p14:creationId xmlns:p14="http://schemas.microsoft.com/office/powerpoint/2010/main" val="408129910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2C3E54D-87BE-4F69-934A-4B85AED12405}" type="datetime1">
              <a:rPr lang="en-US" altLang="en-US"/>
              <a:pPr>
                <a:defRPr/>
              </a:pPr>
              <a:t>11/28/2018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4687D4-A6AD-412C-92A2-CC829A8E1FEE}" type="slidenum">
              <a:rPr lang="en-US" altLang="en-US"/>
              <a:pPr>
                <a:defRPr/>
              </a:pPr>
              <a:t>‹#›</a:t>
            </a:fld>
            <a:endParaRPr lang="en-US" altLang="en-US"/>
          </a:p>
        </p:txBody>
      </p:sp>
    </p:spTree>
    <p:extLst>
      <p:ext uri="{BB962C8B-B14F-4D97-AF65-F5344CB8AC3E}">
        <p14:creationId xmlns:p14="http://schemas.microsoft.com/office/powerpoint/2010/main" val="34889607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38B090-BEA1-4410-B8B3-DFDF0B8976EA}" type="datetime1">
              <a:rPr lang="en-US" altLang="en-US"/>
              <a:pPr>
                <a:defRPr/>
              </a:pPr>
              <a:t>11/28/2018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0E2F2E-12D4-4B3A-BFBB-A4B1BAD791F9}" type="slidenum">
              <a:rPr lang="en-US" altLang="en-US"/>
              <a:pPr>
                <a:defRPr/>
              </a:pPr>
              <a:t>‹#›</a:t>
            </a:fld>
            <a:endParaRPr lang="en-US" altLang="en-US"/>
          </a:p>
        </p:txBody>
      </p:sp>
    </p:spTree>
    <p:extLst>
      <p:ext uri="{BB962C8B-B14F-4D97-AF65-F5344CB8AC3E}">
        <p14:creationId xmlns:p14="http://schemas.microsoft.com/office/powerpoint/2010/main" val="131820462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EAC1FA-C6C2-4F05-8331-086559145B0F}" type="datetime1">
              <a:rPr lang="en-US" altLang="en-US"/>
              <a:pPr>
                <a:defRPr/>
              </a:pPr>
              <a:t>11/28/2018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13635F-62BC-4E40-8DB5-4E03B27D90F0}" type="slidenum">
              <a:rPr lang="en-US" altLang="en-US"/>
              <a:pPr>
                <a:defRPr/>
              </a:pPr>
              <a:t>‹#›</a:t>
            </a:fld>
            <a:endParaRPr lang="en-US" altLang="en-US"/>
          </a:p>
        </p:txBody>
      </p:sp>
    </p:spTree>
    <p:extLst>
      <p:ext uri="{BB962C8B-B14F-4D97-AF65-F5344CB8AC3E}">
        <p14:creationId xmlns:p14="http://schemas.microsoft.com/office/powerpoint/2010/main" val="22956847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D8E5817-C158-435D-8C55-C658A104CAB6}" type="datetime1">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3F2FEE-0155-40D8-A398-DB7BBFA14D55}" type="slidenum">
              <a:rPr lang="en-US" altLang="en-US"/>
              <a:pPr>
                <a:defRPr/>
              </a:pPr>
              <a:t>‹#›</a:t>
            </a:fld>
            <a:endParaRPr lang="en-US" altLang="en-US"/>
          </a:p>
        </p:txBody>
      </p:sp>
    </p:spTree>
    <p:extLst>
      <p:ext uri="{BB962C8B-B14F-4D97-AF65-F5344CB8AC3E}">
        <p14:creationId xmlns:p14="http://schemas.microsoft.com/office/powerpoint/2010/main" val="31212214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8AFB63E-E846-4ECA-8D6D-3CE39B691CE9}" type="datetime1">
              <a:rPr lang="en-US"/>
              <a:pPr>
                <a:defRPr/>
              </a:pPr>
              <a:t>11/28/2018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7850A6-1779-4C44-822C-AB7426605502}" type="slidenum">
              <a:rPr lang="en-US" altLang="en-US"/>
              <a:pPr>
                <a:defRPr/>
              </a:pPr>
              <a:t>‹#›</a:t>
            </a:fld>
            <a:endParaRPr lang="en-US" altLang="en-US"/>
          </a:p>
        </p:txBody>
      </p:sp>
    </p:spTree>
    <p:extLst>
      <p:ext uri="{BB962C8B-B14F-4D97-AF65-F5344CB8AC3E}">
        <p14:creationId xmlns:p14="http://schemas.microsoft.com/office/powerpoint/2010/main" val="182379351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D59D8BD-85D6-4B85-933F-0E2657B52FD2}" type="datetime1">
              <a:rPr lang="en-US"/>
              <a:pPr>
                <a:defRPr/>
              </a:pPr>
              <a:t>11/28/2018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6759FB6-57B6-433C-9424-7B112F016935}" type="slidenum">
              <a:rPr lang="en-US" altLang="en-US"/>
              <a:pPr>
                <a:defRPr/>
              </a:pPr>
              <a:t>‹#›</a:t>
            </a:fld>
            <a:endParaRPr lang="en-US" altLang="en-US"/>
          </a:p>
        </p:txBody>
      </p:sp>
    </p:spTree>
    <p:extLst>
      <p:ext uri="{BB962C8B-B14F-4D97-AF65-F5344CB8AC3E}">
        <p14:creationId xmlns:p14="http://schemas.microsoft.com/office/powerpoint/2010/main" val="275249713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F65EABA-CA32-4053-91C1-5ACD528E14A2}" type="datetime1">
              <a:rPr lang="en-US"/>
              <a:pPr>
                <a:defRPr/>
              </a:pPr>
              <a:t>11/28/2018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61DAB72-9276-4BB9-9840-D27BCCFBA321}" type="slidenum">
              <a:rPr lang="en-US" altLang="en-US"/>
              <a:pPr>
                <a:defRPr/>
              </a:pPr>
              <a:t>‹#›</a:t>
            </a:fld>
            <a:endParaRPr lang="en-US" altLang="en-US"/>
          </a:p>
        </p:txBody>
      </p:sp>
    </p:spTree>
    <p:extLst>
      <p:ext uri="{BB962C8B-B14F-4D97-AF65-F5344CB8AC3E}">
        <p14:creationId xmlns:p14="http://schemas.microsoft.com/office/powerpoint/2010/main" val="35017189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F1B250-E980-4945-9354-32AA71FF7809}" type="datetime1">
              <a:rPr lang="en-US"/>
              <a:pPr>
                <a:defRPr/>
              </a:pPr>
              <a:t>11/28/2018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C5063F-AC59-4AB0-A10F-5E5C76B23D2B}" type="slidenum">
              <a:rPr lang="en-US" altLang="en-US"/>
              <a:pPr>
                <a:defRPr/>
              </a:pPr>
              <a:t>‹#›</a:t>
            </a:fld>
            <a:endParaRPr lang="en-US" altLang="en-US"/>
          </a:p>
        </p:txBody>
      </p:sp>
    </p:spTree>
    <p:extLst>
      <p:ext uri="{BB962C8B-B14F-4D97-AF65-F5344CB8AC3E}">
        <p14:creationId xmlns:p14="http://schemas.microsoft.com/office/powerpoint/2010/main" val="66607661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5E4B53-7E18-4E4F-9506-2D94BE1B2D4E}" type="datetime1">
              <a:rPr lang="en-US"/>
              <a:pPr>
                <a:defRPr/>
              </a:pPr>
              <a:t>11/28/2018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67FF93-9BBE-48AD-9D50-FE5F2DA51F80}" type="slidenum">
              <a:rPr lang="en-US" altLang="en-US"/>
              <a:pPr>
                <a:defRPr/>
              </a:pPr>
              <a:t>‹#›</a:t>
            </a:fld>
            <a:endParaRPr lang="en-US" altLang="en-US"/>
          </a:p>
        </p:txBody>
      </p:sp>
    </p:spTree>
    <p:extLst>
      <p:ext uri="{BB962C8B-B14F-4D97-AF65-F5344CB8AC3E}">
        <p14:creationId xmlns:p14="http://schemas.microsoft.com/office/powerpoint/2010/main" val="216933719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BB602D-7853-4BFF-B3FB-A8F5CB64C831}" type="datetime1">
              <a:rPr lang="en-US"/>
              <a:pPr>
                <a:defRPr/>
              </a:pPr>
              <a:t>11/28/2018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AEF397-769B-43FC-A698-F04E2010EA90}" type="slidenum">
              <a:rPr lang="en-US" altLang="en-US"/>
              <a:pPr>
                <a:defRPr/>
              </a:pPr>
              <a:t>‹#›</a:t>
            </a:fld>
            <a:endParaRPr lang="en-US" altLang="en-US"/>
          </a:p>
        </p:txBody>
      </p:sp>
    </p:spTree>
    <p:extLst>
      <p:ext uri="{BB962C8B-B14F-4D97-AF65-F5344CB8AC3E}">
        <p14:creationId xmlns:p14="http://schemas.microsoft.com/office/powerpoint/2010/main" val="27120775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1F497D"/>
            </a:gs>
            <a:gs pos="50999">
              <a:srgbClr val="17375E"/>
            </a:gs>
            <a:gs pos="100000">
              <a:srgbClr val="17375E"/>
            </a:gs>
          </a:gsLst>
          <a:lin ang="162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latin typeface="Arial" charset="0"/>
                <a:ea typeface="ＭＳ Ｐゴシック" charset="-128"/>
              </a:defRPr>
            </a:lvl1pPr>
          </a:lstStyle>
          <a:p>
            <a:pPr>
              <a:defRPr/>
            </a:pPr>
            <a:fld id="{10B8F5D2-C584-4916-9F7D-B51ABA981888}" type="datetime1">
              <a:rPr lang="en-US"/>
              <a:pPr>
                <a:defRPr/>
              </a:pPr>
              <a:t>11/28/2018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a:defRPr/>
            </a:pPr>
            <a:fld id="{FED505BB-4744-446D-9D53-47DD0B366C2B}"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306"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fade/>
  </p:transition>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Arial Bold"/>
          <a:ea typeface="MS PGothic" pitchFamily="34" charset="-128"/>
          <a:cs typeface="Arial Bold"/>
        </a:defRPr>
      </a:lvl1pPr>
      <a:lvl2pPr algn="ctr" defTabSz="457200" rtl="0" eaLnBrk="0" fontAlgn="base" hangingPunct="0">
        <a:spcBef>
          <a:spcPct val="0"/>
        </a:spcBef>
        <a:spcAft>
          <a:spcPct val="0"/>
        </a:spcAft>
        <a:defRPr sz="4400">
          <a:solidFill>
            <a:schemeClr val="tx1"/>
          </a:solidFill>
          <a:latin typeface="Arial Bold" charset="0"/>
          <a:ea typeface="MS PGothic" pitchFamily="34" charset="-128"/>
          <a:cs typeface="Arial Bold" charset="0"/>
        </a:defRPr>
      </a:lvl2pPr>
      <a:lvl3pPr algn="ctr" defTabSz="457200" rtl="0" eaLnBrk="0" fontAlgn="base" hangingPunct="0">
        <a:spcBef>
          <a:spcPct val="0"/>
        </a:spcBef>
        <a:spcAft>
          <a:spcPct val="0"/>
        </a:spcAft>
        <a:defRPr sz="4400">
          <a:solidFill>
            <a:schemeClr val="tx1"/>
          </a:solidFill>
          <a:latin typeface="Arial Bold" charset="0"/>
          <a:ea typeface="MS PGothic" pitchFamily="34" charset="-128"/>
          <a:cs typeface="Arial Bold" charset="0"/>
        </a:defRPr>
      </a:lvl3pPr>
      <a:lvl4pPr algn="ctr" defTabSz="457200" rtl="0" eaLnBrk="0" fontAlgn="base" hangingPunct="0">
        <a:spcBef>
          <a:spcPct val="0"/>
        </a:spcBef>
        <a:spcAft>
          <a:spcPct val="0"/>
        </a:spcAft>
        <a:defRPr sz="4400">
          <a:solidFill>
            <a:schemeClr val="tx1"/>
          </a:solidFill>
          <a:latin typeface="Arial Bold" charset="0"/>
          <a:ea typeface="MS PGothic" pitchFamily="34" charset="-128"/>
          <a:cs typeface="Arial Bold" charset="0"/>
        </a:defRPr>
      </a:lvl4pPr>
      <a:lvl5pPr algn="ctr" defTabSz="457200" rtl="0" eaLnBrk="0" fontAlgn="base" hangingPunct="0">
        <a:spcBef>
          <a:spcPct val="0"/>
        </a:spcBef>
        <a:spcAft>
          <a:spcPct val="0"/>
        </a:spcAft>
        <a:defRPr sz="4400">
          <a:solidFill>
            <a:schemeClr val="tx1"/>
          </a:solidFill>
          <a:latin typeface="Arial Bold" charset="0"/>
          <a:ea typeface="MS PGothic" pitchFamily="34" charset="-128"/>
          <a:cs typeface="Arial Bold" charset="0"/>
        </a:defRPr>
      </a:lvl5pPr>
      <a:lvl6pPr marL="457200" algn="ctr" defTabSz="457200" rtl="0" eaLnBrk="1" fontAlgn="base" hangingPunct="1">
        <a:spcBef>
          <a:spcPct val="0"/>
        </a:spcBef>
        <a:spcAft>
          <a:spcPct val="0"/>
        </a:spcAft>
        <a:defRPr sz="4400">
          <a:solidFill>
            <a:schemeClr val="tx1"/>
          </a:solidFill>
          <a:latin typeface="Arial Bold"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Arial Bold"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Arial Bold"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Arial Bold"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1F497D"/>
            </a:gs>
            <a:gs pos="50999">
              <a:srgbClr val="17375E"/>
            </a:gs>
            <a:gs pos="100000">
              <a:srgbClr val="17375E"/>
            </a:gs>
          </a:gsLst>
          <a:lin ang="162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defRPr>
            </a:lvl1pPr>
          </a:lstStyle>
          <a:p>
            <a:pPr>
              <a:defRPr/>
            </a:pPr>
            <a:fld id="{97841BBA-43E0-4EDC-8502-862E49B1ADF3}" type="datetime1">
              <a:rPr lang="en-US" altLang="en-US"/>
              <a:pPr>
                <a:defRPr/>
              </a:pPr>
              <a:t>11/28/2018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white">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a:defRPr/>
            </a:pPr>
            <a:fld id="{8AC6424E-8EDB-4B9C-A6A9-71DDB2CDC3BB}"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307"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Lst>
  <p:transition spd="med">
    <p:fade/>
  </p:transition>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Arial Bold"/>
          <a:ea typeface="MS PGothic" pitchFamily="34" charset="-128"/>
          <a:cs typeface="Arial Bold"/>
        </a:defRPr>
      </a:lvl1pPr>
      <a:lvl2pPr algn="ctr" defTabSz="457200" rtl="0" eaLnBrk="0" fontAlgn="base" hangingPunct="0">
        <a:spcBef>
          <a:spcPct val="0"/>
        </a:spcBef>
        <a:spcAft>
          <a:spcPct val="0"/>
        </a:spcAft>
        <a:defRPr sz="4400">
          <a:solidFill>
            <a:schemeClr val="tx1"/>
          </a:solidFill>
          <a:latin typeface="Arial Bold" charset="0"/>
          <a:ea typeface="MS PGothic" pitchFamily="34" charset="-128"/>
          <a:cs typeface="Arial Bold" charset="0"/>
        </a:defRPr>
      </a:lvl2pPr>
      <a:lvl3pPr algn="ctr" defTabSz="457200" rtl="0" eaLnBrk="0" fontAlgn="base" hangingPunct="0">
        <a:spcBef>
          <a:spcPct val="0"/>
        </a:spcBef>
        <a:spcAft>
          <a:spcPct val="0"/>
        </a:spcAft>
        <a:defRPr sz="4400">
          <a:solidFill>
            <a:schemeClr val="tx1"/>
          </a:solidFill>
          <a:latin typeface="Arial Bold" charset="0"/>
          <a:ea typeface="MS PGothic" pitchFamily="34" charset="-128"/>
          <a:cs typeface="Arial Bold" charset="0"/>
        </a:defRPr>
      </a:lvl3pPr>
      <a:lvl4pPr algn="ctr" defTabSz="457200" rtl="0" eaLnBrk="0" fontAlgn="base" hangingPunct="0">
        <a:spcBef>
          <a:spcPct val="0"/>
        </a:spcBef>
        <a:spcAft>
          <a:spcPct val="0"/>
        </a:spcAft>
        <a:defRPr sz="4400">
          <a:solidFill>
            <a:schemeClr val="tx1"/>
          </a:solidFill>
          <a:latin typeface="Arial Bold" charset="0"/>
          <a:ea typeface="MS PGothic" pitchFamily="34" charset="-128"/>
          <a:cs typeface="Arial Bold" charset="0"/>
        </a:defRPr>
      </a:lvl4pPr>
      <a:lvl5pPr algn="ctr" defTabSz="457200" rtl="0" eaLnBrk="0" fontAlgn="base" hangingPunct="0">
        <a:spcBef>
          <a:spcPct val="0"/>
        </a:spcBef>
        <a:spcAft>
          <a:spcPct val="0"/>
        </a:spcAft>
        <a:defRPr sz="4400">
          <a:solidFill>
            <a:schemeClr val="tx1"/>
          </a:solidFill>
          <a:latin typeface="Arial Bold" charset="0"/>
          <a:ea typeface="MS PGothic" pitchFamily="34" charset="-128"/>
          <a:cs typeface="Arial Bold" charset="0"/>
        </a:defRPr>
      </a:lvl5pPr>
      <a:lvl6pPr marL="457200" algn="ctr" defTabSz="457200" rtl="0" eaLnBrk="1" fontAlgn="base" hangingPunct="1">
        <a:spcBef>
          <a:spcPct val="0"/>
        </a:spcBef>
        <a:spcAft>
          <a:spcPct val="0"/>
        </a:spcAft>
        <a:defRPr sz="4400">
          <a:solidFill>
            <a:schemeClr val="tx1"/>
          </a:solidFill>
          <a:latin typeface="Arial Bold"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Arial Bold"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Arial Bold"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Arial Bold"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Title 3"/>
          <p:cNvSpPr>
            <a:spLocks noGrp="1"/>
          </p:cNvSpPr>
          <p:nvPr>
            <p:ph type="title"/>
          </p:nvPr>
        </p:nvSpPr>
        <p:spPr>
          <a:xfrm>
            <a:off x="720725" y="2382838"/>
            <a:ext cx="8229600" cy="1143000"/>
          </a:xfrm>
          <a:solidFill>
            <a:schemeClr val="tx1">
              <a:alpha val="39999"/>
            </a:schemeClr>
          </a:solidFill>
        </p:spPr>
        <p:txBody>
          <a:bodyPr/>
          <a:lstStyle/>
          <a:p>
            <a:pPr>
              <a:defRPr/>
            </a:pPr>
            <a:r>
              <a:rPr lang="en-US" b="1" dirty="0" smtClean="0">
                <a:solidFill>
                  <a:schemeClr val="bg1"/>
                </a:solidFill>
                <a:latin typeface="+mj-lt"/>
                <a:ea typeface="Times New Roman" charset="0"/>
                <a:cs typeface="Times New Roman" charset="0"/>
              </a:rPr>
              <a:t>Life as a first year student at university</a:t>
            </a:r>
          </a:p>
        </p:txBody>
      </p:sp>
      <p:sp>
        <p:nvSpPr>
          <p:cNvPr id="7171" name="TextBox 1"/>
          <p:cNvSpPr txBox="1">
            <a:spLocks noChangeArrowheads="1"/>
          </p:cNvSpPr>
          <p:nvPr/>
        </p:nvSpPr>
        <p:spPr bwMode="auto">
          <a:xfrm>
            <a:off x="1700911" y="4056063"/>
            <a:ext cx="57326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en-GB" altLang="en-US" sz="2400" dirty="0" smtClean="0">
                <a:solidFill>
                  <a:schemeClr val="bg1"/>
                </a:solidFill>
              </a:rPr>
              <a:t>Holly Robertson-Dick</a:t>
            </a:r>
            <a:endParaRPr lang="en-GB" altLang="en-US" sz="2400" dirty="0">
              <a:solidFill>
                <a:schemeClr val="bg1"/>
              </a:solidFill>
            </a:endParaRPr>
          </a:p>
          <a:p>
            <a:pPr algn="ctr" eaLnBrk="1" hangingPunct="1">
              <a:spcBef>
                <a:spcPct val="0"/>
              </a:spcBef>
              <a:buFontTx/>
              <a:buNone/>
            </a:pPr>
            <a:r>
              <a:rPr lang="en-GB" altLang="en-US" sz="2400" dirty="0" smtClean="0">
                <a:solidFill>
                  <a:schemeClr val="bg1"/>
                </a:solidFill>
              </a:rPr>
              <a:t>Recruitment and Employability Manager </a:t>
            </a:r>
            <a:endParaRPr lang="en-GB" altLang="en-US" sz="2400" dirty="0">
              <a:solidFill>
                <a:schemeClr val="bg1"/>
              </a:solidFill>
            </a:endParaRPr>
          </a:p>
          <a:p>
            <a:pPr algn="ctr" eaLnBrk="1" hangingPunct="1">
              <a:spcBef>
                <a:spcPct val="0"/>
              </a:spcBef>
              <a:buFontTx/>
              <a:buNone/>
            </a:pPr>
            <a:r>
              <a:rPr lang="en-GB" altLang="en-US" sz="2400" dirty="0">
                <a:solidFill>
                  <a:schemeClr val="bg1"/>
                </a:solidFill>
              </a:rPr>
              <a:t>School of Biological Sciences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dirty="0" smtClean="0">
                <a:solidFill>
                  <a:schemeClr val="bg1"/>
                </a:solidFill>
                <a:latin typeface="+mj-lt"/>
                <a:ea typeface="Times New Roman" charset="0"/>
                <a:cs typeface="Times New Roman" charset="0"/>
              </a:rPr>
              <a:t>Teaching through tutorials</a:t>
            </a:r>
          </a:p>
        </p:txBody>
      </p:sp>
      <p:pic>
        <p:nvPicPr>
          <p:cNvPr id="25603" name="Picture 7" descr="X:\UG\131111 ODL Tutorial\DSC_00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5" y="1884363"/>
            <a:ext cx="62261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Field work and projects</a:t>
            </a:r>
          </a:p>
        </p:txBody>
      </p:sp>
      <p:pic>
        <p:nvPicPr>
          <p:cNvPr id="276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200" y="1631950"/>
            <a:ext cx="4333875"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3" descr="X:\School\general\students\field trip\DSCN028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200" y="3948113"/>
            <a:ext cx="4333875"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0" descr="Negative0-17-17(1)"/>
          <p:cNvPicPr>
            <a:picLocks noChangeAspect="1" noChangeArrowheads="1"/>
          </p:cNvPicPr>
          <p:nvPr/>
        </p:nvPicPr>
        <p:blipFill>
          <a:blip r:embed="rId6">
            <a:extLst>
              <a:ext uri="{28A0092B-C50C-407E-A947-70E740481C1C}">
                <a14:useLocalDpi xmlns:a14="http://schemas.microsoft.com/office/drawing/2010/main" val="0"/>
              </a:ext>
            </a:extLst>
          </a:blip>
          <a:srcRect l="19289" t="6296" r="1962"/>
          <a:stretch>
            <a:fillRect/>
          </a:stretch>
        </p:blipFill>
        <p:spPr bwMode="auto">
          <a:xfrm>
            <a:off x="228600" y="1878013"/>
            <a:ext cx="4062413"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Assessment</a:t>
            </a:r>
          </a:p>
        </p:txBody>
      </p:sp>
      <p:sp>
        <p:nvSpPr>
          <p:cNvPr id="27651" name="Content Placeholder 4"/>
          <p:cNvSpPr>
            <a:spLocks noGrp="1"/>
          </p:cNvSpPr>
          <p:nvPr>
            <p:ph idx="1"/>
          </p:nvPr>
        </p:nvSpPr>
        <p:spPr>
          <a:solidFill>
            <a:schemeClr val="tx1">
              <a:alpha val="59999"/>
            </a:schemeClr>
          </a:solidFill>
        </p:spPr>
        <p:txBody>
          <a:bodyPr/>
          <a:lstStyle/>
          <a:p>
            <a:pPr marL="0" indent="0">
              <a:buFont typeface="Arial" panose="020B0604020202020204" pitchFamily="34" charset="0"/>
              <a:buNone/>
              <a:defRPr/>
            </a:pPr>
            <a:r>
              <a:rPr lang="en-US" sz="2400" b="1" dirty="0">
                <a:solidFill>
                  <a:prstClr val="black"/>
                </a:solidFill>
                <a:ea typeface="ＭＳ Ｐゴシック" charset="0"/>
                <a:cs typeface="Arial" charset="0"/>
              </a:rPr>
              <a:t>In course assessment and degree exam</a:t>
            </a:r>
          </a:p>
          <a:p>
            <a:pPr>
              <a:defRPr/>
            </a:pPr>
            <a:endParaRPr lang="en-US" sz="2400" dirty="0">
              <a:solidFill>
                <a:prstClr val="black"/>
              </a:solidFill>
              <a:ea typeface="ＭＳ Ｐゴシック" charset="0"/>
              <a:cs typeface="Arial" charset="0"/>
            </a:endParaRPr>
          </a:p>
          <a:p>
            <a:pPr marL="0" indent="0">
              <a:buFont typeface="Arial" panose="020B0604020202020204" pitchFamily="34" charset="0"/>
              <a:buNone/>
              <a:defRPr/>
            </a:pPr>
            <a:r>
              <a:rPr lang="en-US" sz="2400" b="1" dirty="0">
                <a:solidFill>
                  <a:prstClr val="black"/>
                </a:solidFill>
                <a:ea typeface="ＭＳ Ｐゴシック" charset="0"/>
                <a:cs typeface="Arial" charset="0"/>
              </a:rPr>
              <a:t>In course assessment:</a:t>
            </a:r>
          </a:p>
          <a:p>
            <a:pPr marL="457200" indent="-457200">
              <a:defRPr/>
            </a:pPr>
            <a:r>
              <a:rPr lang="en-US" sz="2400" dirty="0">
                <a:solidFill>
                  <a:prstClr val="black"/>
                </a:solidFill>
                <a:ea typeface="ＭＳ Ｐゴシック" charset="0"/>
                <a:cs typeface="Arial" charset="0"/>
              </a:rPr>
              <a:t>Often essay writing, practical </a:t>
            </a:r>
            <a:r>
              <a:rPr lang="en-US" sz="2400" dirty="0" smtClean="0">
                <a:solidFill>
                  <a:prstClr val="black"/>
                </a:solidFill>
                <a:ea typeface="ＭＳ Ｐゴシック" charset="0"/>
                <a:cs typeface="Arial" charset="0"/>
              </a:rPr>
              <a:t>reports, tutorial presentations and problem solving </a:t>
            </a:r>
            <a:endParaRPr lang="en-US" sz="2400" dirty="0">
              <a:solidFill>
                <a:prstClr val="black"/>
              </a:solidFill>
              <a:ea typeface="ＭＳ Ｐゴシック" charset="0"/>
              <a:cs typeface="Arial" charset="0"/>
            </a:endParaRPr>
          </a:p>
          <a:p>
            <a:pPr>
              <a:defRPr/>
            </a:pPr>
            <a:endParaRPr lang="en-US" sz="2400" dirty="0">
              <a:solidFill>
                <a:prstClr val="black"/>
              </a:solidFill>
              <a:ea typeface="ＭＳ Ｐゴシック" charset="0"/>
              <a:cs typeface="Arial" charset="0"/>
            </a:endParaRPr>
          </a:p>
          <a:p>
            <a:pPr marL="0" indent="0">
              <a:buFont typeface="Arial" panose="020B0604020202020204" pitchFamily="34" charset="0"/>
              <a:buNone/>
              <a:defRPr/>
            </a:pPr>
            <a:r>
              <a:rPr lang="en-US" sz="2400" b="1" dirty="0">
                <a:solidFill>
                  <a:prstClr val="black"/>
                </a:solidFill>
                <a:ea typeface="ＭＳ Ｐゴシック" charset="0"/>
                <a:cs typeface="Arial" charset="0"/>
              </a:rPr>
              <a:t>Exam: </a:t>
            </a:r>
          </a:p>
          <a:p>
            <a:pPr marL="457200" indent="-457200">
              <a:defRPr/>
            </a:pPr>
            <a:r>
              <a:rPr lang="en-US" sz="2400" dirty="0">
                <a:solidFill>
                  <a:prstClr val="black"/>
                </a:solidFill>
                <a:ea typeface="ＭＳ Ｐゴシック" charset="0"/>
                <a:cs typeface="Arial" charset="0"/>
              </a:rPr>
              <a:t>Often </a:t>
            </a:r>
            <a:r>
              <a:rPr lang="en-US" sz="2400" dirty="0" smtClean="0">
                <a:solidFill>
                  <a:prstClr val="black"/>
                </a:solidFill>
                <a:ea typeface="ＭＳ Ｐゴシック" charset="0"/>
                <a:cs typeface="Arial" charset="0"/>
              </a:rPr>
              <a:t>multiple </a:t>
            </a:r>
            <a:r>
              <a:rPr lang="en-US" sz="2400" dirty="0">
                <a:solidFill>
                  <a:prstClr val="black"/>
                </a:solidFill>
                <a:ea typeface="ＭＳ Ｐゴシック" charset="0"/>
                <a:cs typeface="Arial" charset="0"/>
              </a:rPr>
              <a:t>choice questions, </a:t>
            </a:r>
            <a:r>
              <a:rPr lang="en-US" sz="2400" dirty="0" smtClean="0">
                <a:solidFill>
                  <a:prstClr val="black"/>
                </a:solidFill>
                <a:ea typeface="ＭＳ Ｐゴシック" charset="0"/>
                <a:cs typeface="Arial" charset="0"/>
              </a:rPr>
              <a:t>essays, short answer questions and problem </a:t>
            </a:r>
            <a:r>
              <a:rPr lang="en-US" sz="2400" dirty="0">
                <a:solidFill>
                  <a:prstClr val="black"/>
                </a:solidFill>
                <a:ea typeface="ＭＳ Ｐゴシック" charset="0"/>
                <a:cs typeface="Arial" charset="0"/>
              </a:rPr>
              <a:t>solving questions</a:t>
            </a:r>
          </a:p>
          <a:p>
            <a:pPr marL="0" indent="0" algn="ctr">
              <a:buFont typeface="Arial" panose="020B0604020202020204" pitchFamily="34" charset="0"/>
              <a:buNone/>
              <a:defRPr/>
            </a:pPr>
            <a:endParaRPr lang="en-US" altLang="en-US" sz="2400" dirty="0" smtClean="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Main sources of support</a:t>
            </a:r>
          </a:p>
        </p:txBody>
      </p:sp>
      <p:sp>
        <p:nvSpPr>
          <p:cNvPr id="31747" name="Content Placeholder 4"/>
          <p:cNvSpPr>
            <a:spLocks noGrp="1"/>
          </p:cNvSpPr>
          <p:nvPr>
            <p:ph idx="1"/>
          </p:nvPr>
        </p:nvSpPr>
        <p:spPr>
          <a:solidFill>
            <a:schemeClr val="tx1">
              <a:alpha val="59999"/>
            </a:schemeClr>
          </a:solidFill>
        </p:spPr>
        <p:txBody>
          <a:bodyPr/>
          <a:lstStyle/>
          <a:p>
            <a:pPr marL="0" indent="0" algn="ctr">
              <a:buFont typeface="Arial" panose="020B0604020202020204" pitchFamily="34" charset="0"/>
              <a:buNone/>
            </a:pPr>
            <a:r>
              <a:rPr lang="en-US" altLang="en-US" sz="2400" smtClean="0">
                <a:solidFill>
                  <a:srgbClr val="000000"/>
                </a:solidFill>
                <a:latin typeface="Arial" panose="020B0604020202020204" pitchFamily="34" charset="0"/>
                <a:cs typeface="Arial" panose="020B0604020202020204" pitchFamily="34" charset="0"/>
              </a:rPr>
              <a:t>Your subjects Teaching Organisation (Biology, for example)</a:t>
            </a:r>
          </a:p>
          <a:p>
            <a:pPr marL="0" indent="0" algn="ctr">
              <a:buFont typeface="Arial" panose="020B0604020202020204" pitchFamily="34" charset="0"/>
              <a:buNone/>
            </a:pPr>
            <a:endParaRPr lang="en-US" altLang="en-US" sz="2400" smtClean="0">
              <a:solidFill>
                <a:srgbClr val="00000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altLang="en-US" sz="2400" smtClean="0">
                <a:solidFill>
                  <a:srgbClr val="000000"/>
                </a:solidFill>
                <a:latin typeface="Arial" panose="020B0604020202020204" pitchFamily="34" charset="0"/>
                <a:cs typeface="Arial" panose="020B0604020202020204" pitchFamily="34" charset="0"/>
              </a:rPr>
              <a:t>Personal Tutor</a:t>
            </a:r>
          </a:p>
          <a:p>
            <a:pPr marL="0" indent="0" algn="ctr">
              <a:buFont typeface="Arial" panose="020B0604020202020204" pitchFamily="34" charset="0"/>
              <a:buNone/>
            </a:pPr>
            <a:endParaRPr lang="en-US" altLang="en-US" sz="2400" smtClean="0">
              <a:solidFill>
                <a:srgbClr val="00000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altLang="en-US" sz="2400" smtClean="0">
                <a:solidFill>
                  <a:srgbClr val="000000"/>
                </a:solidFill>
                <a:latin typeface="Arial" panose="020B0604020202020204" pitchFamily="34" charset="0"/>
                <a:cs typeface="Arial" panose="020B0604020202020204" pitchFamily="34" charset="0"/>
              </a:rPr>
              <a:t>Student Support</a:t>
            </a:r>
          </a:p>
          <a:p>
            <a:pPr marL="0" indent="0" algn="ctr">
              <a:buFont typeface="Arial" panose="020B0604020202020204" pitchFamily="34" charset="0"/>
              <a:buNone/>
            </a:pPr>
            <a:endParaRPr lang="en-US" altLang="en-US" sz="2400" smtClean="0">
              <a:solidFill>
                <a:srgbClr val="00000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altLang="en-US" sz="2400" smtClean="0">
                <a:solidFill>
                  <a:srgbClr val="000000"/>
                </a:solidFill>
                <a:latin typeface="Arial" panose="020B0604020202020204" pitchFamily="34" charset="0"/>
                <a:cs typeface="Arial" panose="020B0604020202020204" pitchFamily="34" charset="0"/>
              </a:rPr>
              <a:t>Fellow students (e.g. BioPALS)</a:t>
            </a:r>
          </a:p>
          <a:p>
            <a:pPr marL="0" indent="0" algn="ctr">
              <a:buFont typeface="Arial" panose="020B0604020202020204" pitchFamily="34" charset="0"/>
              <a:buNone/>
            </a:pPr>
            <a:endParaRPr lang="en-US" altLang="en-US" sz="2400" smtClean="0">
              <a:solidFill>
                <a:srgbClr val="00000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altLang="en-US" sz="2400" smtClean="0">
                <a:solidFill>
                  <a:srgbClr val="000000"/>
                </a:solidFill>
                <a:latin typeface="Arial" panose="020B0604020202020204" pitchFamily="34" charset="0"/>
                <a:cs typeface="Arial" panose="020B0604020202020204" pitchFamily="34" charset="0"/>
              </a:rPr>
              <a:t>Course teaching staff and fellow students (Academic)</a:t>
            </a:r>
          </a:p>
          <a:p>
            <a:pPr marL="0" indent="0" algn="ctr">
              <a:buFont typeface="Arial" panose="020B0604020202020204" pitchFamily="34" charset="0"/>
              <a:buNone/>
            </a:pPr>
            <a:endParaRPr lang="en-US" altLang="en-US" sz="2400" smtClean="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Other sources of support</a:t>
            </a:r>
          </a:p>
        </p:txBody>
      </p:sp>
      <p:sp>
        <p:nvSpPr>
          <p:cNvPr id="18435" name="Content Placeholder 4"/>
          <p:cNvSpPr>
            <a:spLocks noGrp="1"/>
          </p:cNvSpPr>
          <p:nvPr>
            <p:ph idx="1"/>
          </p:nvPr>
        </p:nvSpPr>
        <p:spPr>
          <a:solidFill>
            <a:schemeClr val="tx1">
              <a:alpha val="59999"/>
            </a:schemeClr>
          </a:solidFill>
        </p:spPr>
        <p:txBody>
          <a:bodyPr/>
          <a:lstStyle/>
          <a:p>
            <a:pPr algn="ctr">
              <a:defRPr/>
            </a:pPr>
            <a:r>
              <a:rPr lang="en-GB" sz="2000" dirty="0" smtClean="0">
                <a:solidFill>
                  <a:schemeClr val="bg1"/>
                </a:solidFill>
                <a:latin typeface="Arial" panose="020B0604020202020204" pitchFamily="34" charset="0"/>
                <a:cs typeface="Arial" panose="020B0604020202020204" pitchFamily="34" charset="0"/>
              </a:rPr>
              <a:t>EUSA Advice Place</a:t>
            </a:r>
          </a:p>
          <a:p>
            <a:pPr algn="ctr">
              <a:defRPr/>
            </a:pPr>
            <a:endParaRPr lang="en-GB" sz="2000" dirty="0" smtClean="0">
              <a:solidFill>
                <a:schemeClr val="bg1"/>
              </a:solidFill>
              <a:latin typeface="Arial" panose="020B0604020202020204" pitchFamily="34" charset="0"/>
              <a:cs typeface="Arial" panose="020B0604020202020204" pitchFamily="34" charset="0"/>
            </a:endParaRPr>
          </a:p>
          <a:p>
            <a:pPr algn="ctr">
              <a:defRPr/>
            </a:pPr>
            <a:r>
              <a:rPr lang="en-GB" sz="2000" dirty="0" smtClean="0">
                <a:solidFill>
                  <a:schemeClr val="bg1"/>
                </a:solidFill>
                <a:latin typeface="Arial" panose="020B0604020202020204" pitchFamily="34" charset="0"/>
                <a:cs typeface="Arial" panose="020B0604020202020204" pitchFamily="34" charset="0"/>
              </a:rPr>
              <a:t>University Health Centre</a:t>
            </a:r>
          </a:p>
          <a:p>
            <a:pPr algn="ctr">
              <a:defRPr/>
            </a:pPr>
            <a:endParaRPr lang="en-GB" sz="2000" dirty="0" smtClean="0">
              <a:solidFill>
                <a:schemeClr val="bg1"/>
              </a:solidFill>
              <a:latin typeface="Arial" panose="020B0604020202020204" pitchFamily="34" charset="0"/>
              <a:cs typeface="Arial" panose="020B0604020202020204" pitchFamily="34" charset="0"/>
            </a:endParaRPr>
          </a:p>
          <a:p>
            <a:pPr algn="ctr">
              <a:defRPr/>
            </a:pPr>
            <a:r>
              <a:rPr lang="en-GB" sz="2000" dirty="0" smtClean="0">
                <a:solidFill>
                  <a:schemeClr val="bg1"/>
                </a:solidFill>
                <a:latin typeface="Arial" panose="020B0604020202020204" pitchFamily="34" charset="0"/>
                <a:cs typeface="Arial" panose="020B0604020202020204" pitchFamily="34" charset="0"/>
              </a:rPr>
              <a:t>Disability Service</a:t>
            </a:r>
          </a:p>
          <a:p>
            <a:pPr algn="ctr">
              <a:defRPr/>
            </a:pPr>
            <a:endParaRPr lang="en-GB" sz="2000" dirty="0" smtClean="0">
              <a:solidFill>
                <a:schemeClr val="bg1"/>
              </a:solidFill>
              <a:latin typeface="Arial" panose="020B0604020202020204" pitchFamily="34" charset="0"/>
              <a:cs typeface="Arial" panose="020B0604020202020204" pitchFamily="34" charset="0"/>
            </a:endParaRPr>
          </a:p>
          <a:p>
            <a:pPr algn="ctr">
              <a:defRPr/>
            </a:pPr>
            <a:r>
              <a:rPr lang="en-GB" sz="2000" dirty="0" smtClean="0">
                <a:solidFill>
                  <a:schemeClr val="bg1"/>
                </a:solidFill>
                <a:latin typeface="Arial" panose="020B0604020202020204" pitchFamily="34" charset="0"/>
                <a:cs typeface="Arial" panose="020B0604020202020204" pitchFamily="34" charset="0"/>
              </a:rPr>
              <a:t>Counselling Services</a:t>
            </a:r>
          </a:p>
          <a:p>
            <a:pPr algn="ctr">
              <a:defRPr/>
            </a:pPr>
            <a:endParaRPr lang="en-GB" sz="2000" dirty="0" smtClean="0">
              <a:solidFill>
                <a:schemeClr val="bg1"/>
              </a:solidFill>
              <a:latin typeface="Arial" panose="020B0604020202020204" pitchFamily="34" charset="0"/>
              <a:cs typeface="Arial" panose="020B0604020202020204" pitchFamily="34" charset="0"/>
            </a:endParaRPr>
          </a:p>
          <a:p>
            <a:pPr algn="ctr">
              <a:defRPr/>
            </a:pPr>
            <a:r>
              <a:rPr lang="en-GB" sz="2000" dirty="0" smtClean="0">
                <a:solidFill>
                  <a:schemeClr val="bg1"/>
                </a:solidFill>
                <a:latin typeface="Arial" panose="020B0604020202020204" pitchFamily="34" charset="0"/>
                <a:cs typeface="Arial" panose="020B0604020202020204" pitchFamily="34" charset="0"/>
              </a:rPr>
              <a:t>University Chaplaincy</a:t>
            </a:r>
          </a:p>
          <a:p>
            <a:pPr algn="ctr">
              <a:defRPr/>
            </a:pPr>
            <a:endParaRPr lang="en-GB" sz="2000" dirty="0" smtClean="0">
              <a:solidFill>
                <a:schemeClr val="bg1"/>
              </a:solidFill>
              <a:latin typeface="Arial" panose="020B0604020202020204" pitchFamily="34" charset="0"/>
              <a:cs typeface="Arial" panose="020B0604020202020204" pitchFamily="34" charset="0"/>
            </a:endParaRPr>
          </a:p>
          <a:p>
            <a:pPr algn="ctr">
              <a:defRPr/>
            </a:pPr>
            <a:r>
              <a:rPr lang="en-GB" sz="2000" dirty="0" smtClean="0">
                <a:solidFill>
                  <a:schemeClr val="bg1"/>
                </a:solidFill>
                <a:latin typeface="Arial" panose="020B0604020202020204" pitchFamily="34" charset="0"/>
                <a:cs typeface="Arial" panose="020B0604020202020204" pitchFamily="34" charset="0"/>
              </a:rPr>
              <a:t>Careers Service</a:t>
            </a:r>
          </a:p>
          <a:p>
            <a:pPr marL="0" indent="0" algn="ctr">
              <a:buFont typeface="Arial" panose="020B0604020202020204" pitchFamily="34" charset="0"/>
              <a:buNone/>
              <a:defRPr/>
            </a:pPr>
            <a:endParaRPr lang="en-US" altLang="en-US" sz="2400" dirty="0" smtClean="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dirty="0" smtClean="0">
                <a:solidFill>
                  <a:schemeClr val="bg1"/>
                </a:solidFill>
                <a:latin typeface="+mj-lt"/>
                <a:ea typeface="Times New Roman" charset="0"/>
                <a:cs typeface="Times New Roman" charset="0"/>
              </a:rPr>
              <a:t>Graduation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28" y="1533128"/>
            <a:ext cx="7148945" cy="4468847"/>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Introduction</a:t>
            </a:r>
          </a:p>
        </p:txBody>
      </p:sp>
      <p:sp>
        <p:nvSpPr>
          <p:cNvPr id="27651" name="Content Placeholder 4"/>
          <p:cNvSpPr>
            <a:spLocks noGrp="1"/>
          </p:cNvSpPr>
          <p:nvPr>
            <p:ph idx="1"/>
          </p:nvPr>
        </p:nvSpPr>
        <p:spPr>
          <a:xfrm>
            <a:off x="457200" y="1603375"/>
            <a:ext cx="8229600" cy="4525963"/>
          </a:xfrm>
          <a:solidFill>
            <a:schemeClr val="tx1">
              <a:alpha val="59999"/>
            </a:schemeClr>
          </a:solidFill>
        </p:spPr>
        <p:txBody>
          <a:bodyPr/>
          <a:lstStyle/>
          <a:p>
            <a:pPr marL="0" indent="0">
              <a:spcBef>
                <a:spcPct val="50000"/>
              </a:spcBef>
              <a:buFont typeface="Arial" panose="020B0604020202020204" pitchFamily="34" charset="0"/>
              <a:buNone/>
              <a:defRPr/>
            </a:pPr>
            <a:r>
              <a:rPr lang="en-GB" sz="2400" b="1" dirty="0" smtClean="0">
                <a:solidFill>
                  <a:schemeClr val="bg1"/>
                </a:solidFill>
                <a:cs typeface="Arial" pitchFamily="34" charset="0"/>
              </a:rPr>
              <a:t>Using Biological Sciences as an example:</a:t>
            </a:r>
          </a:p>
          <a:p>
            <a:pPr>
              <a:spcBef>
                <a:spcPct val="50000"/>
              </a:spcBef>
              <a:defRPr/>
            </a:pPr>
            <a:r>
              <a:rPr lang="en-GB" sz="2400" dirty="0" smtClean="0">
                <a:solidFill>
                  <a:schemeClr val="bg1"/>
                </a:solidFill>
                <a:cs typeface="Arial" pitchFamily="34" charset="0"/>
              </a:rPr>
              <a:t>The academic year</a:t>
            </a:r>
          </a:p>
          <a:p>
            <a:pPr lvl="1">
              <a:spcBef>
                <a:spcPct val="50000"/>
              </a:spcBef>
              <a:defRPr/>
            </a:pPr>
            <a:r>
              <a:rPr lang="en-GB" sz="2000" dirty="0" smtClean="0">
                <a:solidFill>
                  <a:schemeClr val="bg1"/>
                </a:solidFill>
                <a:cs typeface="Arial" pitchFamily="34" charset="0"/>
              </a:rPr>
              <a:t>University of Edinburgh calendar 2018/19</a:t>
            </a:r>
          </a:p>
          <a:p>
            <a:pPr>
              <a:spcBef>
                <a:spcPct val="50000"/>
              </a:spcBef>
              <a:defRPr/>
            </a:pPr>
            <a:r>
              <a:rPr lang="en-GB" sz="2400" dirty="0" smtClean="0">
                <a:solidFill>
                  <a:schemeClr val="bg1"/>
                </a:solidFill>
                <a:cs typeface="Arial" pitchFamily="34" charset="0"/>
              </a:rPr>
              <a:t>Pathway to your degree</a:t>
            </a:r>
          </a:p>
          <a:p>
            <a:pPr>
              <a:spcBef>
                <a:spcPct val="50000"/>
              </a:spcBef>
              <a:defRPr/>
            </a:pPr>
            <a:r>
              <a:rPr lang="en-GB" sz="2400" dirty="0" smtClean="0">
                <a:solidFill>
                  <a:schemeClr val="bg1"/>
                </a:solidFill>
                <a:cs typeface="Arial" pitchFamily="34" charset="0"/>
              </a:rPr>
              <a:t>First year programme</a:t>
            </a:r>
          </a:p>
          <a:p>
            <a:pPr>
              <a:spcBef>
                <a:spcPct val="50000"/>
              </a:spcBef>
              <a:defRPr/>
            </a:pPr>
            <a:r>
              <a:rPr lang="en-GB" sz="2400" dirty="0" smtClean="0">
                <a:solidFill>
                  <a:schemeClr val="bg1"/>
                </a:solidFill>
                <a:cs typeface="Arial" pitchFamily="34" charset="0"/>
              </a:rPr>
              <a:t>A typical first </a:t>
            </a:r>
            <a:r>
              <a:rPr lang="en-GB" sz="2400" dirty="0">
                <a:solidFill>
                  <a:schemeClr val="bg1"/>
                </a:solidFill>
                <a:cs typeface="Arial" pitchFamily="34" charset="0"/>
              </a:rPr>
              <a:t>y</a:t>
            </a:r>
            <a:r>
              <a:rPr lang="en-GB" sz="2400" dirty="0" smtClean="0">
                <a:solidFill>
                  <a:schemeClr val="bg1"/>
                </a:solidFill>
                <a:cs typeface="Arial" pitchFamily="34" charset="0"/>
              </a:rPr>
              <a:t>ear </a:t>
            </a:r>
            <a:r>
              <a:rPr lang="en-GB" sz="2400" dirty="0">
                <a:solidFill>
                  <a:schemeClr val="bg1"/>
                </a:solidFill>
                <a:cs typeface="Arial" pitchFamily="34" charset="0"/>
              </a:rPr>
              <a:t>t</a:t>
            </a:r>
            <a:r>
              <a:rPr lang="en-GB" sz="2400" dirty="0" smtClean="0">
                <a:solidFill>
                  <a:schemeClr val="bg1"/>
                </a:solidFill>
                <a:cs typeface="Arial" pitchFamily="34" charset="0"/>
              </a:rPr>
              <a:t>imetable</a:t>
            </a:r>
          </a:p>
          <a:p>
            <a:pPr>
              <a:spcBef>
                <a:spcPct val="50000"/>
              </a:spcBef>
              <a:defRPr/>
            </a:pPr>
            <a:r>
              <a:rPr lang="en-GB" sz="2400" dirty="0" smtClean="0">
                <a:solidFill>
                  <a:schemeClr val="bg1"/>
                </a:solidFill>
                <a:cs typeface="Arial" pitchFamily="34" charset="0"/>
              </a:rPr>
              <a:t>How you will be taught</a:t>
            </a:r>
          </a:p>
          <a:p>
            <a:pPr>
              <a:spcBef>
                <a:spcPct val="50000"/>
              </a:spcBef>
              <a:defRPr/>
            </a:pPr>
            <a:r>
              <a:rPr lang="en-GB" sz="2400" dirty="0" smtClean="0">
                <a:solidFill>
                  <a:schemeClr val="bg1"/>
                </a:solidFill>
                <a:cs typeface="Arial" pitchFamily="34" charset="0"/>
              </a:rPr>
              <a:t>Assessment</a:t>
            </a:r>
          </a:p>
          <a:p>
            <a:pPr>
              <a:spcBef>
                <a:spcPct val="50000"/>
              </a:spcBef>
              <a:defRPr/>
            </a:pPr>
            <a:r>
              <a:rPr lang="en-GB" sz="2400" dirty="0" smtClean="0">
                <a:solidFill>
                  <a:schemeClr val="bg1"/>
                </a:solidFill>
                <a:cs typeface="Arial" pitchFamily="34" charset="0"/>
              </a:rPr>
              <a:t>Support</a:t>
            </a:r>
          </a:p>
          <a:p>
            <a:pPr>
              <a:spcBef>
                <a:spcPct val="50000"/>
              </a:spcBef>
              <a:defRPr/>
            </a:pPr>
            <a:endParaRPr lang="en-GB" sz="2400" dirty="0">
              <a:solidFill>
                <a:schemeClr val="bg1"/>
              </a:solidFill>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The academic </a:t>
            </a:r>
            <a:r>
              <a:rPr lang="en-US" sz="3600" dirty="0">
                <a:solidFill>
                  <a:schemeClr val="bg1"/>
                </a:solidFill>
                <a:latin typeface="+mj-lt"/>
                <a:ea typeface="Times New Roman" charset="0"/>
                <a:cs typeface="Times New Roman" charset="0"/>
              </a:rPr>
              <a:t>y</a:t>
            </a:r>
            <a:r>
              <a:rPr lang="en-US" sz="3600" dirty="0" smtClean="0">
                <a:solidFill>
                  <a:schemeClr val="bg1"/>
                </a:solidFill>
                <a:latin typeface="+mj-lt"/>
                <a:ea typeface="Times New Roman" charset="0"/>
                <a:cs typeface="Times New Roman" charset="0"/>
              </a:rPr>
              <a:t>ear</a:t>
            </a:r>
          </a:p>
        </p:txBody>
      </p:sp>
      <p:sp>
        <p:nvSpPr>
          <p:cNvPr id="27651" name="Content Placeholder 4"/>
          <p:cNvSpPr>
            <a:spLocks noGrp="1"/>
          </p:cNvSpPr>
          <p:nvPr>
            <p:ph idx="1"/>
          </p:nvPr>
        </p:nvSpPr>
        <p:spPr>
          <a:solidFill>
            <a:schemeClr val="tx1">
              <a:alpha val="59999"/>
            </a:schemeClr>
          </a:solidFill>
        </p:spPr>
        <p:txBody>
          <a:bodyPr/>
          <a:lstStyle/>
          <a:p>
            <a:pPr marL="0" indent="0">
              <a:spcBef>
                <a:spcPct val="50000"/>
              </a:spcBef>
              <a:buFont typeface="Arial" panose="020B0604020202020204" pitchFamily="34" charset="0"/>
              <a:buNone/>
              <a:defRPr/>
            </a:pPr>
            <a:r>
              <a:rPr lang="en-GB" sz="2000" b="1" dirty="0" smtClean="0">
                <a:solidFill>
                  <a:schemeClr val="bg1"/>
                </a:solidFill>
                <a:cs typeface="Arial" pitchFamily="34" charset="0"/>
              </a:rPr>
              <a:t>Semester </a:t>
            </a:r>
            <a:r>
              <a:rPr lang="en-GB" sz="2000" b="1" dirty="0">
                <a:solidFill>
                  <a:schemeClr val="bg1"/>
                </a:solidFill>
                <a:cs typeface="Arial" pitchFamily="34" charset="0"/>
              </a:rPr>
              <a:t>1</a:t>
            </a:r>
            <a:r>
              <a:rPr lang="en-GB" sz="2000" dirty="0">
                <a:solidFill>
                  <a:schemeClr val="bg1"/>
                </a:solidFill>
                <a:cs typeface="Arial" pitchFamily="34" charset="0"/>
              </a:rPr>
              <a:t>	</a:t>
            </a:r>
            <a:r>
              <a:rPr lang="en-GB" sz="2000" dirty="0" smtClean="0">
                <a:solidFill>
                  <a:schemeClr val="bg1"/>
                </a:solidFill>
                <a:cs typeface="Arial" pitchFamily="34" charset="0"/>
              </a:rPr>
              <a:t>:</a:t>
            </a:r>
            <a:r>
              <a:rPr lang="en-GB" sz="2000" dirty="0">
                <a:solidFill>
                  <a:schemeClr val="bg1"/>
                </a:solidFill>
                <a:cs typeface="Arial" pitchFamily="34" charset="0"/>
              </a:rPr>
              <a:t>		</a:t>
            </a:r>
          </a:p>
          <a:p>
            <a:pPr>
              <a:spcBef>
                <a:spcPct val="50000"/>
              </a:spcBef>
              <a:defRPr/>
            </a:pPr>
            <a:r>
              <a:rPr lang="en-GB" sz="1800" dirty="0">
                <a:solidFill>
                  <a:schemeClr val="bg1"/>
                </a:solidFill>
                <a:cs typeface="Arial" pitchFamily="34" charset="0"/>
              </a:rPr>
              <a:t>Teaching Blocks: 1,2		</a:t>
            </a:r>
            <a:r>
              <a:rPr lang="en-GB" sz="1800" dirty="0" smtClean="0">
                <a:solidFill>
                  <a:schemeClr val="bg1"/>
                </a:solidFill>
                <a:cs typeface="Arial" pitchFamily="34" charset="0"/>
              </a:rPr>
              <a:t>      11 weeks</a:t>
            </a:r>
          </a:p>
          <a:p>
            <a:pPr>
              <a:spcBef>
                <a:spcPct val="50000"/>
              </a:spcBef>
              <a:defRPr/>
            </a:pPr>
            <a:r>
              <a:rPr lang="en-GB" sz="1800" dirty="0" smtClean="0">
                <a:solidFill>
                  <a:schemeClr val="bg1"/>
                </a:solidFill>
                <a:cs typeface="Arial" pitchFamily="34" charset="0"/>
              </a:rPr>
              <a:t>Revision Week				1 week</a:t>
            </a:r>
            <a:endParaRPr lang="en-GB" sz="1800" dirty="0">
              <a:solidFill>
                <a:schemeClr val="bg1"/>
              </a:solidFill>
              <a:cs typeface="Arial" pitchFamily="34" charset="0"/>
            </a:endParaRPr>
          </a:p>
          <a:p>
            <a:pPr>
              <a:spcBef>
                <a:spcPct val="50000"/>
              </a:spcBef>
              <a:defRPr/>
            </a:pPr>
            <a:r>
              <a:rPr lang="en-GB" sz="1800" dirty="0">
                <a:solidFill>
                  <a:schemeClr val="bg1"/>
                </a:solidFill>
                <a:cs typeface="Arial" pitchFamily="34" charset="0"/>
              </a:rPr>
              <a:t>Exams						</a:t>
            </a:r>
            <a:r>
              <a:rPr lang="en-GB" sz="1800" dirty="0" smtClean="0">
                <a:solidFill>
                  <a:schemeClr val="bg1"/>
                </a:solidFill>
                <a:cs typeface="Arial" pitchFamily="34" charset="0"/>
              </a:rPr>
              <a:t>2 weeks</a:t>
            </a:r>
          </a:p>
          <a:p>
            <a:pPr>
              <a:spcBef>
                <a:spcPct val="50000"/>
              </a:spcBef>
              <a:defRPr/>
            </a:pPr>
            <a:r>
              <a:rPr lang="en-GB" sz="1800" dirty="0" smtClean="0">
                <a:solidFill>
                  <a:schemeClr val="bg1"/>
                </a:solidFill>
                <a:cs typeface="Arial" pitchFamily="34" charset="0"/>
              </a:rPr>
              <a:t>Vacation						3 weeks</a:t>
            </a:r>
            <a:endParaRPr lang="en-GB" sz="1800" dirty="0">
              <a:solidFill>
                <a:schemeClr val="bg1"/>
              </a:solidFill>
              <a:cs typeface="Arial" pitchFamily="34" charset="0"/>
            </a:endParaRPr>
          </a:p>
          <a:p>
            <a:pPr marL="0" indent="0">
              <a:spcBef>
                <a:spcPct val="50000"/>
              </a:spcBef>
              <a:buFont typeface="Arial" panose="020B0604020202020204" pitchFamily="34" charset="0"/>
              <a:buNone/>
              <a:defRPr/>
            </a:pPr>
            <a:r>
              <a:rPr lang="en-GB" sz="2000" b="1" dirty="0" smtClean="0">
                <a:solidFill>
                  <a:schemeClr val="bg1"/>
                </a:solidFill>
                <a:cs typeface="Arial" pitchFamily="34" charset="0"/>
              </a:rPr>
              <a:t>Semester </a:t>
            </a:r>
            <a:r>
              <a:rPr lang="en-GB" sz="2000" b="1" dirty="0">
                <a:solidFill>
                  <a:schemeClr val="bg1"/>
                </a:solidFill>
                <a:cs typeface="Arial" pitchFamily="34" charset="0"/>
              </a:rPr>
              <a:t>2	</a:t>
            </a:r>
            <a:r>
              <a:rPr lang="en-GB" sz="2000" b="1" dirty="0" smtClean="0">
                <a:solidFill>
                  <a:schemeClr val="bg1"/>
                </a:solidFill>
                <a:cs typeface="Arial" pitchFamily="34" charset="0"/>
              </a:rPr>
              <a:t>:</a:t>
            </a:r>
            <a:r>
              <a:rPr lang="en-GB" sz="2000" dirty="0">
                <a:solidFill>
                  <a:schemeClr val="bg1"/>
                </a:solidFill>
                <a:cs typeface="Arial" pitchFamily="34" charset="0"/>
              </a:rPr>
              <a:t>		</a:t>
            </a:r>
          </a:p>
          <a:p>
            <a:pPr>
              <a:spcBef>
                <a:spcPct val="50000"/>
              </a:spcBef>
              <a:defRPr/>
            </a:pPr>
            <a:r>
              <a:rPr lang="en-GB" sz="1800" dirty="0">
                <a:solidFill>
                  <a:schemeClr val="bg1"/>
                </a:solidFill>
                <a:cs typeface="Arial" pitchFamily="34" charset="0"/>
              </a:rPr>
              <a:t>Teaching </a:t>
            </a:r>
            <a:r>
              <a:rPr lang="en-GB" sz="1800" dirty="0" smtClean="0">
                <a:solidFill>
                  <a:schemeClr val="bg1"/>
                </a:solidFill>
                <a:cs typeface="Arial" pitchFamily="34" charset="0"/>
              </a:rPr>
              <a:t>Blocks</a:t>
            </a:r>
            <a:r>
              <a:rPr lang="en-GB" sz="1800" dirty="0">
                <a:solidFill>
                  <a:schemeClr val="bg1"/>
                </a:solidFill>
                <a:cs typeface="Arial" pitchFamily="34" charset="0"/>
              </a:rPr>
              <a:t>: 3,4	 	</a:t>
            </a:r>
            <a:r>
              <a:rPr lang="en-GB" sz="1800" dirty="0" smtClean="0">
                <a:solidFill>
                  <a:schemeClr val="bg1"/>
                </a:solidFill>
                <a:cs typeface="Arial" pitchFamily="34" charset="0"/>
              </a:rPr>
              <a:t>	11 weeks </a:t>
            </a:r>
          </a:p>
          <a:p>
            <a:pPr>
              <a:spcBef>
                <a:spcPct val="50000"/>
              </a:spcBef>
              <a:defRPr/>
            </a:pPr>
            <a:r>
              <a:rPr lang="en-GB" sz="1800" dirty="0" smtClean="0">
                <a:solidFill>
                  <a:schemeClr val="bg1"/>
                </a:solidFill>
                <a:cs typeface="Arial" pitchFamily="34" charset="0"/>
              </a:rPr>
              <a:t>Flexible Learning Week			1 week</a:t>
            </a:r>
          </a:p>
          <a:p>
            <a:pPr>
              <a:spcBef>
                <a:spcPct val="50000"/>
              </a:spcBef>
              <a:defRPr/>
            </a:pPr>
            <a:r>
              <a:rPr lang="en-GB" sz="1800" dirty="0" smtClean="0">
                <a:solidFill>
                  <a:schemeClr val="bg1"/>
                </a:solidFill>
                <a:cs typeface="Arial" pitchFamily="34" charset="0"/>
              </a:rPr>
              <a:t>Vacation						2 weeks</a:t>
            </a:r>
          </a:p>
          <a:p>
            <a:pPr>
              <a:spcBef>
                <a:spcPct val="50000"/>
              </a:spcBef>
              <a:defRPr/>
            </a:pPr>
            <a:r>
              <a:rPr lang="en-GB" sz="1800" dirty="0" smtClean="0">
                <a:solidFill>
                  <a:schemeClr val="bg1"/>
                </a:solidFill>
                <a:cs typeface="Arial" pitchFamily="34" charset="0"/>
              </a:rPr>
              <a:t>Revision Week				1 week </a:t>
            </a:r>
          </a:p>
          <a:p>
            <a:pPr>
              <a:spcBef>
                <a:spcPct val="50000"/>
              </a:spcBef>
              <a:defRPr/>
            </a:pPr>
            <a:r>
              <a:rPr lang="en-GB" sz="1800" dirty="0" smtClean="0">
                <a:solidFill>
                  <a:schemeClr val="bg1"/>
                </a:solidFill>
                <a:cs typeface="Arial" pitchFamily="34" charset="0"/>
              </a:rPr>
              <a:t>Exams</a:t>
            </a:r>
            <a:r>
              <a:rPr lang="en-GB" sz="1800" dirty="0" smtClean="0">
                <a:cs typeface="Arial" pitchFamily="34" charset="0"/>
              </a:rPr>
              <a:t>28 						</a:t>
            </a:r>
            <a:r>
              <a:rPr lang="en-GB" sz="1800" dirty="0" smtClean="0">
                <a:solidFill>
                  <a:schemeClr val="bg1"/>
                </a:solidFill>
                <a:cs typeface="Arial" pitchFamily="34" charset="0"/>
              </a:rPr>
              <a:t>4 weeks</a:t>
            </a:r>
            <a:endParaRPr lang="en-GB" sz="1800" dirty="0">
              <a:cs typeface="Arial" pitchFamily="34" charset="0"/>
            </a:endParaRPr>
          </a:p>
          <a:p>
            <a:pPr marL="0" indent="0">
              <a:spcBef>
                <a:spcPct val="50000"/>
              </a:spcBef>
              <a:buFont typeface="Arial" panose="020B0604020202020204" pitchFamily="34" charset="0"/>
              <a:buNone/>
              <a:defRPr/>
            </a:pPr>
            <a:r>
              <a:rPr lang="en-GB" sz="2000" b="1" dirty="0" smtClean="0">
                <a:solidFill>
                  <a:schemeClr val="bg1"/>
                </a:solidFill>
                <a:cs typeface="Arial" pitchFamily="34" charset="0"/>
              </a:rPr>
              <a:t>RESIT EXAMS: </a:t>
            </a:r>
            <a:r>
              <a:rPr lang="en-GB" sz="2000" b="1" dirty="0">
                <a:solidFill>
                  <a:schemeClr val="bg1"/>
                </a:solidFill>
                <a:cs typeface="Arial" pitchFamily="34" charset="0"/>
              </a:rPr>
              <a:t>AUGUST </a:t>
            </a:r>
            <a:r>
              <a:rPr lang="en-GB" sz="2000" b="1" dirty="0" smtClean="0">
                <a:solidFill>
                  <a:schemeClr val="bg1"/>
                </a:solidFill>
                <a:cs typeface="Arial" pitchFamily="34" charset="0"/>
              </a:rPr>
              <a:t>2018</a:t>
            </a:r>
            <a:endParaRPr lang="en-GB" sz="2000" b="1" dirty="0">
              <a:solidFill>
                <a:schemeClr val="bg1"/>
              </a:solidFill>
              <a:cs typeface="Arial"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Pathway to your degree</a:t>
            </a:r>
          </a:p>
        </p:txBody>
      </p:sp>
      <p:sp>
        <p:nvSpPr>
          <p:cNvPr id="27651" name="Content Placeholder 4"/>
          <p:cNvSpPr>
            <a:spLocks noGrp="1"/>
          </p:cNvSpPr>
          <p:nvPr>
            <p:ph idx="1"/>
          </p:nvPr>
        </p:nvSpPr>
        <p:spPr>
          <a:xfrm>
            <a:off x="457200" y="1581150"/>
            <a:ext cx="8229600" cy="4525963"/>
          </a:xfrm>
          <a:solidFill>
            <a:schemeClr val="tx1">
              <a:alpha val="59999"/>
            </a:schemeClr>
          </a:solidFill>
        </p:spPr>
        <p:txBody>
          <a:bodyPr/>
          <a:lstStyle/>
          <a:p>
            <a:pPr marL="0" indent="0" algn="ctr">
              <a:buFont typeface="Arial" panose="020B0604020202020204" pitchFamily="34" charset="0"/>
              <a:buNone/>
              <a:defRPr/>
            </a:pPr>
            <a:r>
              <a:rPr lang="en-US" sz="2000" b="1" dirty="0">
                <a:solidFill>
                  <a:schemeClr val="bg1"/>
                </a:solidFill>
                <a:latin typeface="Arial" panose="020B0604020202020204" pitchFamily="34" charset="0"/>
                <a:ea typeface="Osaka" charset="0"/>
                <a:cs typeface="Arial" panose="020B0604020202020204" pitchFamily="34" charset="0"/>
              </a:rPr>
              <a:t>Our </a:t>
            </a:r>
            <a:r>
              <a:rPr lang="en-US" sz="2000" b="1" dirty="0" smtClean="0">
                <a:solidFill>
                  <a:schemeClr val="bg1"/>
                </a:solidFill>
                <a:latin typeface="Arial" panose="020B0604020202020204" pitchFamily="34" charset="0"/>
                <a:ea typeface="Osaka" charset="0"/>
                <a:cs typeface="Arial" panose="020B0604020202020204" pitchFamily="34" charset="0"/>
              </a:rPr>
              <a:t>Degrees:</a:t>
            </a:r>
            <a:endParaRPr lang="en-US" sz="2000" b="1" dirty="0">
              <a:solidFill>
                <a:schemeClr val="bg1"/>
              </a:solidFill>
              <a:latin typeface="Arial" panose="020B0604020202020204" pitchFamily="34" charset="0"/>
              <a:ea typeface="Osaka" charset="0"/>
              <a:cs typeface="Arial" panose="020B0604020202020204" pitchFamily="34" charset="0"/>
            </a:endParaRPr>
          </a:p>
          <a:p>
            <a:pPr algn="ctr">
              <a:defRPr/>
            </a:pPr>
            <a:endParaRPr lang="en-US" sz="1800" dirty="0">
              <a:solidFill>
                <a:schemeClr val="bg1"/>
              </a:solidFill>
              <a:latin typeface="Arial" panose="020B0604020202020204" pitchFamily="34" charset="0"/>
              <a:ea typeface="Osaka" charset="0"/>
              <a:cs typeface="Arial" panose="020B0604020202020204" pitchFamily="34" charset="0"/>
            </a:endParaRPr>
          </a:p>
          <a:p>
            <a:pPr marL="0" indent="0" algn="ctr">
              <a:buFont typeface="Arial" panose="020B0604020202020204" pitchFamily="34" charset="0"/>
              <a:buNone/>
              <a:defRPr/>
            </a:pPr>
            <a:r>
              <a:rPr lang="en-US" sz="1800" dirty="0">
                <a:solidFill>
                  <a:schemeClr val="bg1"/>
                </a:solidFill>
                <a:latin typeface="Arial" panose="020B0604020202020204" pitchFamily="34" charset="0"/>
                <a:ea typeface="Osaka" charset="0"/>
                <a:cs typeface="Arial" panose="020B0604020202020204" pitchFamily="34" charset="0"/>
              </a:rPr>
              <a:t>BSc in Biological Sciences</a:t>
            </a:r>
          </a:p>
          <a:p>
            <a:pPr marL="0" indent="0" algn="ctr">
              <a:buFont typeface="Arial" panose="020B0604020202020204" pitchFamily="34" charset="0"/>
              <a:buNone/>
              <a:defRPr/>
            </a:pPr>
            <a:r>
              <a:rPr lang="en-US" sz="1800" dirty="0">
                <a:solidFill>
                  <a:schemeClr val="bg1"/>
                </a:solidFill>
                <a:latin typeface="Arial" panose="020B0604020202020204" pitchFamily="34" charset="0"/>
                <a:ea typeface="Osaka" charset="0"/>
                <a:cs typeface="Arial" panose="020B0604020202020204" pitchFamily="34" charset="0"/>
              </a:rPr>
              <a:t>Or </a:t>
            </a:r>
          </a:p>
          <a:p>
            <a:pPr marL="0" indent="0" algn="ctr">
              <a:buFont typeface="Arial" panose="020B0604020202020204" pitchFamily="34" charset="0"/>
              <a:buNone/>
              <a:defRPr/>
            </a:pPr>
            <a:r>
              <a:rPr lang="en-US" sz="1800" dirty="0">
                <a:solidFill>
                  <a:schemeClr val="bg1"/>
                </a:solidFill>
                <a:latin typeface="Arial" panose="020B0604020202020204" pitchFamily="34" charset="0"/>
                <a:ea typeface="Osaka" charset="0"/>
                <a:cs typeface="Arial" panose="020B0604020202020204" pitchFamily="34" charset="0"/>
              </a:rPr>
              <a:t>BSc in Biological Sciences with Management</a:t>
            </a:r>
          </a:p>
          <a:p>
            <a:pPr algn="ctr">
              <a:defRPr/>
            </a:pPr>
            <a:endParaRPr lang="en-US" sz="1800" dirty="0">
              <a:solidFill>
                <a:schemeClr val="bg1"/>
              </a:solidFill>
              <a:latin typeface="Arial" panose="020B0604020202020204" pitchFamily="34" charset="0"/>
              <a:ea typeface="Osaka" charset="0"/>
              <a:cs typeface="Arial" panose="020B0604020202020204" pitchFamily="34" charset="0"/>
            </a:endParaRPr>
          </a:p>
          <a:p>
            <a:pPr marL="0" indent="0" algn="ctr">
              <a:buFont typeface="Arial" panose="020B0604020202020204" pitchFamily="34" charset="0"/>
              <a:buNone/>
              <a:defRPr/>
            </a:pPr>
            <a:r>
              <a:rPr lang="en-US" sz="1800" dirty="0" err="1">
                <a:solidFill>
                  <a:schemeClr val="bg1"/>
                </a:solidFill>
                <a:latin typeface="Arial" panose="020B0604020202020204" pitchFamily="34" charset="0"/>
                <a:ea typeface="Osaka" charset="0"/>
                <a:cs typeface="Arial" panose="020B0604020202020204" pitchFamily="34" charset="0"/>
              </a:rPr>
              <a:t>Specialised</a:t>
            </a:r>
            <a:r>
              <a:rPr lang="en-US" sz="1800" dirty="0">
                <a:solidFill>
                  <a:schemeClr val="bg1"/>
                </a:solidFill>
                <a:latin typeface="Arial" panose="020B0604020202020204" pitchFamily="34" charset="0"/>
                <a:ea typeface="Osaka" charset="0"/>
                <a:cs typeface="Arial" panose="020B0604020202020204" pitchFamily="34" charset="0"/>
              </a:rPr>
              <a:t> in</a:t>
            </a:r>
          </a:p>
          <a:p>
            <a:pPr algn="ctr">
              <a:defRPr/>
            </a:pPr>
            <a:endParaRPr lang="en-US" sz="1800" dirty="0">
              <a:solidFill>
                <a:schemeClr val="bg1"/>
              </a:solidFill>
              <a:latin typeface="Arial" panose="020B0604020202020204" pitchFamily="34" charset="0"/>
              <a:ea typeface="Osaka" charset="0"/>
              <a:cs typeface="Arial" panose="020B0604020202020204" pitchFamily="34" charset="0"/>
            </a:endParaRPr>
          </a:p>
          <a:p>
            <a:pPr marL="0" indent="0" algn="ctr">
              <a:buFont typeface="Arial" panose="020B0604020202020204" pitchFamily="34" charset="0"/>
              <a:buNone/>
              <a:defRPr/>
            </a:pPr>
            <a:r>
              <a:rPr lang="en-US" sz="1800" dirty="0">
                <a:solidFill>
                  <a:schemeClr val="bg1"/>
                </a:solidFill>
                <a:latin typeface="Arial" panose="020B0604020202020204" pitchFamily="34" charset="0"/>
                <a:ea typeface="Osaka" charset="0"/>
                <a:cs typeface="Arial" panose="020B0604020202020204" pitchFamily="34" charset="0"/>
              </a:rPr>
              <a:t>One of our 12 </a:t>
            </a:r>
            <a:r>
              <a:rPr lang="en-US" sz="1800" dirty="0" err="1">
                <a:solidFill>
                  <a:schemeClr val="bg1"/>
                </a:solidFill>
                <a:latin typeface="Arial" panose="020B0604020202020204" pitchFamily="34" charset="0"/>
                <a:ea typeface="Osaka" charset="0"/>
                <a:cs typeface="Arial" panose="020B0604020202020204" pitchFamily="34" charset="0"/>
              </a:rPr>
              <a:t>Honours</a:t>
            </a:r>
            <a:r>
              <a:rPr lang="en-US" sz="1800" dirty="0">
                <a:solidFill>
                  <a:schemeClr val="bg1"/>
                </a:solidFill>
                <a:latin typeface="Arial" panose="020B0604020202020204" pitchFamily="34" charset="0"/>
                <a:ea typeface="Osaka" charset="0"/>
                <a:cs typeface="Arial" panose="020B0604020202020204" pitchFamily="34" charset="0"/>
              </a:rPr>
              <a:t> </a:t>
            </a:r>
            <a:r>
              <a:rPr lang="en-US" sz="1800" dirty="0" err="1">
                <a:solidFill>
                  <a:schemeClr val="bg1"/>
                </a:solidFill>
                <a:latin typeface="Arial" panose="020B0604020202020204" pitchFamily="34" charset="0"/>
                <a:ea typeface="Osaka" charset="0"/>
                <a:cs typeface="Arial" panose="020B0604020202020204" pitchFamily="34" charset="0"/>
              </a:rPr>
              <a:t>programmes</a:t>
            </a:r>
            <a:r>
              <a:rPr lang="en-US" sz="1800" dirty="0">
                <a:solidFill>
                  <a:schemeClr val="bg1"/>
                </a:solidFill>
                <a:latin typeface="Arial" panose="020B0604020202020204" pitchFamily="34" charset="0"/>
                <a:ea typeface="Osaka" charset="0"/>
                <a:cs typeface="Arial" panose="020B0604020202020204" pitchFamily="34" charset="0"/>
              </a:rPr>
              <a:t>:</a:t>
            </a:r>
          </a:p>
          <a:p>
            <a:pPr algn="ctr">
              <a:defRPr/>
            </a:pPr>
            <a:endParaRPr lang="en-US" sz="1800" dirty="0">
              <a:solidFill>
                <a:schemeClr val="bg1"/>
              </a:solidFill>
              <a:latin typeface="Arial" panose="020B0604020202020204" pitchFamily="34" charset="0"/>
              <a:ea typeface="Osaka" charset="0"/>
              <a:cs typeface="Arial" panose="020B0604020202020204" pitchFamily="34" charset="0"/>
            </a:endParaRPr>
          </a:p>
          <a:p>
            <a:pPr marL="0" indent="0" algn="ctr">
              <a:buFont typeface="Arial" panose="020B0604020202020204" pitchFamily="34" charset="0"/>
              <a:buNone/>
              <a:defRPr/>
            </a:pPr>
            <a:r>
              <a:rPr lang="en-US" sz="1800" dirty="0" smtClean="0">
                <a:solidFill>
                  <a:schemeClr val="bg1"/>
                </a:solidFill>
                <a:latin typeface="Arial" panose="020B0604020202020204" pitchFamily="34" charset="0"/>
                <a:ea typeface="Osaka" charset="0"/>
                <a:cs typeface="Arial" panose="020B0604020202020204" pitchFamily="34" charset="0"/>
              </a:rPr>
              <a:t>Biochemistry</a:t>
            </a:r>
            <a:r>
              <a:rPr lang="en-US" sz="1800" dirty="0">
                <a:solidFill>
                  <a:schemeClr val="bg1"/>
                </a:solidFill>
                <a:latin typeface="Arial" panose="020B0604020202020204" pitchFamily="34" charset="0"/>
                <a:ea typeface="Osaka" charset="0"/>
                <a:cs typeface="Arial" panose="020B0604020202020204" pitchFamily="34" charset="0"/>
              </a:rPr>
              <a:t>; Biotechnology; Cell Biology; Development, Regeneration and Stem Cells; Ecology; Evolutionary Biology; Genetics; Immunology; Molecular Biology; Molecular Genetics; Plant Science; and Zoology</a:t>
            </a:r>
          </a:p>
          <a:p>
            <a:pPr>
              <a:defRPr/>
            </a:pPr>
            <a:endParaRPr lang="en-US" altLang="en-US" dirty="0" smtClean="0">
              <a:solidFill>
                <a:srgbClr val="000000"/>
              </a:solidFill>
              <a:latin typeface="Arial" pitchFamily="34" charset="0"/>
            </a:endParaRPr>
          </a:p>
          <a:p>
            <a:pPr>
              <a:defRPr/>
            </a:pPr>
            <a:endParaRPr lang="en-US" altLang="en-US" dirty="0" smtClean="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Pathway to your degree</a:t>
            </a:r>
          </a:p>
        </p:txBody>
      </p:sp>
      <p:sp>
        <p:nvSpPr>
          <p:cNvPr id="27651" name="Content Placeholder 4"/>
          <p:cNvSpPr>
            <a:spLocks noGrp="1"/>
          </p:cNvSpPr>
          <p:nvPr>
            <p:ph idx="1"/>
          </p:nvPr>
        </p:nvSpPr>
        <p:spPr>
          <a:xfrm>
            <a:off x="457200" y="1581150"/>
            <a:ext cx="8229600" cy="4525963"/>
          </a:xfrm>
          <a:solidFill>
            <a:schemeClr val="tx1">
              <a:alpha val="59999"/>
            </a:schemeClr>
          </a:solidFill>
        </p:spPr>
        <p:txBody>
          <a:bodyPr/>
          <a:lstStyle/>
          <a:p>
            <a:pPr marL="0" indent="0">
              <a:buFont typeface="Arial" panose="020B0604020202020204" pitchFamily="34" charset="0"/>
              <a:buNone/>
              <a:defRPr/>
            </a:pPr>
            <a:r>
              <a:rPr lang="en-US" altLang="en-US" sz="2000" b="1" dirty="0" smtClean="0">
                <a:solidFill>
                  <a:srgbClr val="000000"/>
                </a:solidFill>
                <a:latin typeface="Arial" pitchFamily="34" charset="0"/>
              </a:rPr>
              <a:t>Each year:</a:t>
            </a:r>
          </a:p>
          <a:p>
            <a:pPr>
              <a:defRPr/>
            </a:pPr>
            <a:r>
              <a:rPr lang="en-US" altLang="en-US" sz="2000" b="1" dirty="0" smtClean="0">
                <a:solidFill>
                  <a:srgbClr val="000000"/>
                </a:solidFill>
                <a:latin typeface="Arial" pitchFamily="34" charset="0"/>
              </a:rPr>
              <a:t>Students take 120 credits</a:t>
            </a:r>
          </a:p>
          <a:p>
            <a:pPr>
              <a:defRPr/>
            </a:pPr>
            <a:r>
              <a:rPr lang="en-US" altLang="en-US" sz="2000" b="1" dirty="0" smtClean="0">
                <a:solidFill>
                  <a:srgbClr val="000000"/>
                </a:solidFill>
                <a:latin typeface="Arial" pitchFamily="34" charset="0"/>
              </a:rPr>
              <a:t>Compulsory courses and elective courses</a:t>
            </a:r>
          </a:p>
          <a:p>
            <a:pPr marL="0" indent="0">
              <a:buFont typeface="Arial" panose="020B0604020202020204" pitchFamily="34" charset="0"/>
              <a:buNone/>
              <a:defRPr/>
            </a:pPr>
            <a:endParaRPr lang="en-US" altLang="en-US" sz="2000" b="1" dirty="0" smtClean="0">
              <a:solidFill>
                <a:srgbClr val="000000"/>
              </a:solidFill>
              <a:latin typeface="Arial" pitchFamily="34" charset="0"/>
            </a:endParaRPr>
          </a:p>
          <a:p>
            <a:pPr marL="0" indent="0">
              <a:buFont typeface="Arial" panose="020B0604020202020204" pitchFamily="34" charset="0"/>
              <a:buNone/>
              <a:defRPr/>
            </a:pPr>
            <a:r>
              <a:rPr lang="en-US" altLang="en-US" sz="2000" b="1" dirty="0" smtClean="0">
                <a:solidFill>
                  <a:srgbClr val="000000"/>
                </a:solidFill>
                <a:latin typeface="Arial" pitchFamily="34" charset="0"/>
              </a:rPr>
              <a:t>Years 1 - 3: </a:t>
            </a:r>
            <a:r>
              <a:rPr lang="en-GB" altLang="en-US" sz="2000" dirty="0">
                <a:solidFill>
                  <a:schemeClr val="bg1"/>
                </a:solidFill>
                <a:ea typeface="MS PGothic" charset="0"/>
              </a:rPr>
              <a:t>N</a:t>
            </a:r>
            <a:r>
              <a:rPr lang="en-GB" sz="2000" dirty="0" smtClean="0">
                <a:solidFill>
                  <a:schemeClr val="bg1"/>
                </a:solidFill>
                <a:ea typeface="MS PGothic" charset="0"/>
              </a:rPr>
              <a:t>ormally 6 x 20-credit courses</a:t>
            </a:r>
          </a:p>
          <a:p>
            <a:pPr marL="0" indent="0">
              <a:spcBef>
                <a:spcPts val="600"/>
              </a:spcBef>
              <a:buFont typeface="Arial" panose="020B0604020202020204" pitchFamily="34" charset="0"/>
              <a:buNone/>
              <a:defRPr/>
            </a:pPr>
            <a:r>
              <a:rPr lang="en-GB" sz="2000" b="1" dirty="0" smtClean="0">
                <a:solidFill>
                  <a:schemeClr val="bg1"/>
                </a:solidFill>
                <a:ea typeface="MS PGothic" charset="0"/>
              </a:rPr>
              <a:t>Year 1 - </a:t>
            </a:r>
            <a:r>
              <a:rPr lang="en-GB" sz="2000" dirty="0" smtClean="0">
                <a:solidFill>
                  <a:schemeClr val="bg1"/>
                </a:solidFill>
                <a:ea typeface="MS PGothic" charset="0"/>
              </a:rPr>
              <a:t>Provides most flexibility in your learning (6 x 20-credit courses)</a:t>
            </a:r>
          </a:p>
          <a:p>
            <a:pPr marL="0" indent="0">
              <a:spcBef>
                <a:spcPts val="600"/>
              </a:spcBef>
              <a:buFont typeface="Arial" panose="020B0604020202020204" pitchFamily="34" charset="0"/>
              <a:buNone/>
              <a:defRPr/>
            </a:pPr>
            <a:r>
              <a:rPr lang="en-GB" sz="2000" b="1" dirty="0" smtClean="0">
                <a:solidFill>
                  <a:schemeClr val="bg1"/>
                </a:solidFill>
                <a:ea typeface="MS PGothic" charset="0"/>
              </a:rPr>
              <a:t>Year 2 - </a:t>
            </a:r>
            <a:r>
              <a:rPr lang="en-GB" sz="2000" dirty="0" smtClean="0">
                <a:solidFill>
                  <a:schemeClr val="bg1"/>
                </a:solidFill>
                <a:ea typeface="MS PGothic" charset="0"/>
              </a:rPr>
              <a:t>Progressively </a:t>
            </a:r>
            <a:r>
              <a:rPr lang="en-GB" sz="2000" dirty="0">
                <a:solidFill>
                  <a:schemeClr val="bg1"/>
                </a:solidFill>
                <a:ea typeface="MS PGothic" charset="0"/>
              </a:rPr>
              <a:t>more </a:t>
            </a:r>
            <a:r>
              <a:rPr lang="en-GB" sz="2000" dirty="0" smtClean="0">
                <a:solidFill>
                  <a:schemeClr val="bg1"/>
                </a:solidFill>
                <a:ea typeface="MS PGothic" charset="0"/>
              </a:rPr>
              <a:t>specialised (6 x 20-credit courses)</a:t>
            </a:r>
          </a:p>
          <a:p>
            <a:pPr marL="0" indent="0">
              <a:spcBef>
                <a:spcPts val="600"/>
              </a:spcBef>
              <a:buFont typeface="Arial" panose="020B0604020202020204" pitchFamily="34" charset="0"/>
              <a:buNone/>
              <a:defRPr/>
            </a:pPr>
            <a:r>
              <a:rPr lang="en-GB" sz="2000" b="1" dirty="0" smtClean="0">
                <a:solidFill>
                  <a:schemeClr val="bg1"/>
                </a:solidFill>
                <a:ea typeface="MS PGothic" charset="0"/>
              </a:rPr>
              <a:t>Year 3 - </a:t>
            </a:r>
            <a:r>
              <a:rPr lang="en-GB" sz="2000" dirty="0" smtClean="0">
                <a:solidFill>
                  <a:schemeClr val="bg1"/>
                </a:solidFill>
                <a:ea typeface="MS PGothic" charset="0"/>
              </a:rPr>
              <a:t>Junior Honours (6 x 20-credit courses)</a:t>
            </a:r>
          </a:p>
          <a:p>
            <a:pPr>
              <a:spcBef>
                <a:spcPts val="600"/>
              </a:spcBef>
              <a:defRPr/>
            </a:pPr>
            <a:endParaRPr lang="en-GB" sz="2000" dirty="0" smtClean="0">
              <a:solidFill>
                <a:schemeClr val="bg1"/>
              </a:solidFill>
              <a:ea typeface="MS PGothic" charset="0"/>
            </a:endParaRPr>
          </a:p>
          <a:p>
            <a:pPr marL="0" indent="0">
              <a:spcBef>
                <a:spcPts val="600"/>
              </a:spcBef>
              <a:buFont typeface="Arial" panose="020B0604020202020204" pitchFamily="34" charset="0"/>
              <a:buNone/>
              <a:defRPr/>
            </a:pPr>
            <a:r>
              <a:rPr lang="en-GB" sz="2000" b="1" dirty="0" smtClean="0">
                <a:solidFill>
                  <a:schemeClr val="bg1"/>
                </a:solidFill>
                <a:ea typeface="MS PGothic" charset="0"/>
              </a:rPr>
              <a:t>Year 4:</a:t>
            </a:r>
          </a:p>
          <a:p>
            <a:pPr>
              <a:spcBef>
                <a:spcPts val="600"/>
              </a:spcBef>
              <a:defRPr/>
            </a:pPr>
            <a:r>
              <a:rPr lang="en-GB" sz="2000" dirty="0" smtClean="0">
                <a:solidFill>
                  <a:schemeClr val="bg1"/>
                </a:solidFill>
                <a:ea typeface="MS PGothic" charset="0"/>
              </a:rPr>
              <a:t>Senior Honours (50% courses + 50% project = 120 credits)</a:t>
            </a:r>
            <a:endParaRPr lang="en-GB" sz="2000" dirty="0">
              <a:solidFill>
                <a:schemeClr val="bg1"/>
              </a:solidFill>
              <a:ea typeface="MS PGothic" charset="0"/>
            </a:endParaRPr>
          </a:p>
          <a:p>
            <a:pPr>
              <a:defRPr/>
            </a:pPr>
            <a:endParaRPr lang="en-US" altLang="en-US" dirty="0" smtClean="0">
              <a:solidFill>
                <a:srgbClr val="000000"/>
              </a:solidFill>
              <a:latin typeface="Arial" pitchFamily="34" charset="0"/>
            </a:endParaRPr>
          </a:p>
          <a:p>
            <a:pPr>
              <a:defRPr/>
            </a:pPr>
            <a:endParaRPr lang="en-US" altLang="en-US" dirty="0" smtClean="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First year </a:t>
            </a:r>
            <a:r>
              <a:rPr lang="en-US" sz="3600" dirty="0" err="1">
                <a:solidFill>
                  <a:schemeClr val="bg1"/>
                </a:solidFill>
                <a:latin typeface="+mj-lt"/>
                <a:ea typeface="Times New Roman" charset="0"/>
                <a:cs typeface="Times New Roman" charset="0"/>
              </a:rPr>
              <a:t>p</a:t>
            </a:r>
            <a:r>
              <a:rPr lang="en-US" sz="3600" dirty="0" err="1" smtClean="0">
                <a:solidFill>
                  <a:schemeClr val="bg1"/>
                </a:solidFill>
                <a:latin typeface="+mj-lt"/>
                <a:ea typeface="Times New Roman" charset="0"/>
                <a:cs typeface="Times New Roman" charset="0"/>
              </a:rPr>
              <a:t>rogramme</a:t>
            </a:r>
            <a:endParaRPr lang="en-US" sz="3600" dirty="0" smtClean="0">
              <a:solidFill>
                <a:schemeClr val="bg1"/>
              </a:solidFill>
              <a:latin typeface="+mj-lt"/>
              <a:ea typeface="Times New Roman" charset="0"/>
              <a:cs typeface="Times New Roman" charset="0"/>
            </a:endParaRPr>
          </a:p>
        </p:txBody>
      </p:sp>
      <p:sp>
        <p:nvSpPr>
          <p:cNvPr id="4" name="Content Placeholder 4"/>
          <p:cNvSpPr>
            <a:spLocks noGrp="1"/>
          </p:cNvSpPr>
          <p:nvPr>
            <p:ph idx="1"/>
          </p:nvPr>
        </p:nvSpPr>
        <p:spPr>
          <a:xfrm>
            <a:off x="457200" y="1614488"/>
            <a:ext cx="8229600" cy="4619625"/>
          </a:xfrm>
          <a:solidFill>
            <a:schemeClr val="tx1">
              <a:alpha val="50195"/>
            </a:schemeClr>
          </a:solidFill>
        </p:spPr>
        <p:txBody>
          <a:bodyPr/>
          <a:lstStyle/>
          <a:p>
            <a:pPr>
              <a:defRPr/>
            </a:pPr>
            <a:r>
              <a:rPr lang="en-GB" sz="2000" dirty="0" smtClean="0">
                <a:solidFill>
                  <a:srgbClr val="000000"/>
                </a:solidFill>
                <a:ea typeface="Osaka" charset="0"/>
              </a:rPr>
              <a:t>2020 </a:t>
            </a:r>
            <a:r>
              <a:rPr lang="en-GB" sz="2000" dirty="0" smtClean="0">
                <a:solidFill>
                  <a:srgbClr val="000000"/>
                </a:solidFill>
                <a:ea typeface="Osaka" charset="0"/>
              </a:rPr>
              <a:t>entry to Biological Sciences degrees at the University of Edinburgh, likely to be 80 credits of compulsory courses for Biological Sciences degree pathway</a:t>
            </a:r>
            <a:r>
              <a:rPr lang="en-GB" sz="2000" dirty="0" smtClean="0">
                <a:solidFill>
                  <a:srgbClr val="000000"/>
                </a:solidFill>
                <a:ea typeface="Osaka" charset="0"/>
              </a:rPr>
              <a:t>.</a:t>
            </a:r>
            <a:br>
              <a:rPr lang="en-GB" sz="2000" dirty="0" smtClean="0">
                <a:solidFill>
                  <a:srgbClr val="000000"/>
                </a:solidFill>
                <a:ea typeface="Osaka" charset="0"/>
              </a:rPr>
            </a:br>
            <a:endParaRPr lang="en-GB" sz="2000" dirty="0" smtClean="0">
              <a:solidFill>
                <a:srgbClr val="000000"/>
              </a:solidFill>
              <a:ea typeface="Osaka" charset="0"/>
            </a:endParaRPr>
          </a:p>
          <a:p>
            <a:pPr>
              <a:defRPr/>
            </a:pPr>
            <a:r>
              <a:rPr lang="en-GB" sz="2000" dirty="0" smtClean="0">
                <a:solidFill>
                  <a:srgbClr val="000000"/>
                </a:solidFill>
                <a:ea typeface="Osaka" charset="0"/>
              </a:rPr>
              <a:t>120 credits of compulsory courses for Biological Sciences with Management</a:t>
            </a:r>
            <a:r>
              <a:rPr lang="en-GB" sz="2000" dirty="0" smtClean="0">
                <a:solidFill>
                  <a:srgbClr val="000000"/>
                </a:solidFill>
                <a:ea typeface="Osaka" charset="0"/>
              </a:rPr>
              <a:t>.</a:t>
            </a:r>
            <a:br>
              <a:rPr lang="en-GB" sz="2000" dirty="0" smtClean="0">
                <a:solidFill>
                  <a:srgbClr val="000000"/>
                </a:solidFill>
                <a:ea typeface="Osaka" charset="0"/>
              </a:rPr>
            </a:br>
            <a:endParaRPr lang="en-GB" sz="2000" dirty="0" smtClean="0">
              <a:solidFill>
                <a:srgbClr val="000000"/>
              </a:solidFill>
              <a:ea typeface="Osaka" charset="0"/>
            </a:endParaRPr>
          </a:p>
          <a:p>
            <a:pPr>
              <a:defRPr/>
            </a:pPr>
            <a:r>
              <a:rPr lang="en-GB" sz="2000" b="1" dirty="0" smtClean="0">
                <a:solidFill>
                  <a:srgbClr val="000000"/>
                </a:solidFill>
                <a:ea typeface="Osaka" charset="0"/>
              </a:rPr>
              <a:t>All courses are at SCQF Level 8!</a:t>
            </a:r>
          </a:p>
          <a:p>
            <a:pPr marL="0" indent="0">
              <a:buFont typeface="Arial" panose="020B0604020202020204" pitchFamily="34" charset="0"/>
              <a:buNone/>
              <a:defRPr/>
            </a:pPr>
            <a:endParaRPr lang="en-GB" sz="2000" dirty="0" smtClean="0">
              <a:solidFill>
                <a:srgbClr val="000000"/>
              </a:solidFill>
              <a:ea typeface="Osaka" charset="0"/>
            </a:endParaRPr>
          </a:p>
          <a:p>
            <a:pPr marL="0" indent="0">
              <a:buFont typeface="Arial" panose="020B0604020202020204" pitchFamily="34" charset="0"/>
              <a:buNone/>
              <a:defRPr/>
            </a:pPr>
            <a:endParaRPr lang="en-GB" sz="2000" dirty="0">
              <a:solidFill>
                <a:srgbClr val="000000"/>
              </a:solidFill>
              <a:ea typeface="Osaka" charset="0"/>
            </a:endParaRPr>
          </a:p>
          <a:p>
            <a:pPr marL="0" indent="0">
              <a:buFont typeface="Arial" panose="020B0604020202020204" pitchFamily="34" charset="0"/>
              <a:buNone/>
              <a:defRPr/>
            </a:pPr>
            <a:endParaRPr lang="en-GB" sz="2000" dirty="0">
              <a:solidFill>
                <a:srgbClr val="000000"/>
              </a:solidFill>
              <a:ea typeface="Osaka" charset="0"/>
            </a:endParaRPr>
          </a:p>
          <a:p>
            <a:pPr marL="0" indent="0">
              <a:buFont typeface="Arial" panose="020B0604020202020204" pitchFamily="34" charset="0"/>
              <a:buNone/>
              <a:defRPr/>
            </a:pPr>
            <a:endParaRPr lang="en-GB" sz="2000" b="1" u="sng" dirty="0" smtClean="0">
              <a:solidFill>
                <a:srgbClr val="12937E"/>
              </a:solidFill>
              <a:ea typeface="Osaka" charset="0"/>
            </a:endParaRPr>
          </a:p>
          <a:p>
            <a:pPr marL="0" indent="0">
              <a:buFont typeface="Arial" panose="020B0604020202020204" pitchFamily="34" charset="0"/>
              <a:buNone/>
              <a:defRPr/>
            </a:pPr>
            <a:endParaRPr lang="en-US"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A typical </a:t>
            </a:r>
            <a:r>
              <a:rPr lang="en-US" sz="3600" dirty="0">
                <a:solidFill>
                  <a:schemeClr val="bg1"/>
                </a:solidFill>
                <a:latin typeface="+mj-lt"/>
                <a:ea typeface="Times New Roman" charset="0"/>
                <a:cs typeface="Times New Roman" charset="0"/>
              </a:rPr>
              <a:t>f</a:t>
            </a:r>
            <a:r>
              <a:rPr lang="en-US" sz="3600" dirty="0" smtClean="0">
                <a:solidFill>
                  <a:schemeClr val="bg1"/>
                </a:solidFill>
                <a:latin typeface="+mj-lt"/>
                <a:ea typeface="Times New Roman" charset="0"/>
                <a:cs typeface="Times New Roman" charset="0"/>
              </a:rPr>
              <a:t>irst </a:t>
            </a:r>
            <a:r>
              <a:rPr lang="en-US" sz="3600" dirty="0">
                <a:solidFill>
                  <a:schemeClr val="bg1"/>
                </a:solidFill>
                <a:latin typeface="+mj-lt"/>
                <a:ea typeface="Times New Roman" charset="0"/>
                <a:cs typeface="Times New Roman" charset="0"/>
              </a:rPr>
              <a:t>y</a:t>
            </a:r>
            <a:r>
              <a:rPr lang="en-US" sz="3600" dirty="0" smtClean="0">
                <a:solidFill>
                  <a:schemeClr val="bg1"/>
                </a:solidFill>
                <a:latin typeface="+mj-lt"/>
                <a:ea typeface="Times New Roman" charset="0"/>
                <a:cs typeface="Times New Roman" charset="0"/>
              </a:rPr>
              <a:t>ear </a:t>
            </a:r>
            <a:r>
              <a:rPr lang="en-US" sz="3600" dirty="0">
                <a:solidFill>
                  <a:schemeClr val="bg1"/>
                </a:solidFill>
                <a:latin typeface="+mj-lt"/>
                <a:ea typeface="Times New Roman" charset="0"/>
                <a:cs typeface="Times New Roman" charset="0"/>
              </a:rPr>
              <a:t>t</a:t>
            </a:r>
            <a:r>
              <a:rPr lang="en-US" sz="3600" dirty="0" smtClean="0">
                <a:solidFill>
                  <a:schemeClr val="bg1"/>
                </a:solidFill>
                <a:latin typeface="+mj-lt"/>
                <a:ea typeface="Times New Roman" charset="0"/>
                <a:cs typeface="Times New Roman" charset="0"/>
              </a:rPr>
              <a:t>imetable</a:t>
            </a:r>
          </a:p>
        </p:txBody>
      </p:sp>
      <p:sp>
        <p:nvSpPr>
          <p:cNvPr id="19523" name="Rectangle 4"/>
          <p:cNvSpPr>
            <a:spLocks noChangeArrowheads="1"/>
          </p:cNvSpPr>
          <p:nvPr/>
        </p:nvSpPr>
        <p:spPr bwMode="auto">
          <a:xfrm>
            <a:off x="0" y="4970150"/>
            <a:ext cx="899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50000"/>
              </a:spcBef>
              <a:buFontTx/>
              <a:buNone/>
            </a:pPr>
            <a:r>
              <a:rPr lang="en-GB" altLang="en-US" sz="2000" dirty="0">
                <a:solidFill>
                  <a:schemeClr val="bg1"/>
                </a:solidFill>
              </a:rPr>
              <a:t>Most courses contain </a:t>
            </a:r>
            <a:r>
              <a:rPr lang="en-GB" altLang="en-US" sz="2000" dirty="0">
                <a:solidFill>
                  <a:srgbClr val="5A702E"/>
                </a:solidFill>
              </a:rPr>
              <a:t>lectures</a:t>
            </a:r>
            <a:r>
              <a:rPr lang="en-GB" altLang="en-US" sz="2000" dirty="0">
                <a:solidFill>
                  <a:schemeClr val="bg1"/>
                </a:solidFill>
              </a:rPr>
              <a:t>, </a:t>
            </a:r>
            <a:r>
              <a:rPr lang="en-GB" altLang="en-US" sz="2000" dirty="0">
                <a:solidFill>
                  <a:srgbClr val="4F3D65"/>
                </a:solidFill>
              </a:rPr>
              <a:t>practicals (or workshops) </a:t>
            </a:r>
            <a:r>
              <a:rPr lang="en-GB" altLang="en-US" sz="2000" dirty="0">
                <a:solidFill>
                  <a:schemeClr val="bg1"/>
                </a:solidFill>
              </a:rPr>
              <a:t>and </a:t>
            </a:r>
            <a:r>
              <a:rPr lang="en-GB" altLang="en-US" sz="2000" dirty="0">
                <a:solidFill>
                  <a:srgbClr val="A95007"/>
                </a:solidFill>
              </a:rPr>
              <a:t>tutorials</a:t>
            </a:r>
            <a:r>
              <a:rPr lang="en-GB" altLang="en-US" sz="2000" dirty="0">
                <a:solidFill>
                  <a:schemeClr val="bg1"/>
                </a:solidFill>
              </a:rPr>
              <a:t>.  </a:t>
            </a:r>
          </a:p>
          <a:p>
            <a:pPr algn="ctr" eaLnBrk="1" hangingPunct="1">
              <a:spcBef>
                <a:spcPct val="50000"/>
              </a:spcBef>
              <a:buFontTx/>
              <a:buNone/>
            </a:pPr>
            <a:r>
              <a:rPr lang="en-GB" altLang="en-US" sz="2000" dirty="0">
                <a:solidFill>
                  <a:schemeClr val="bg1"/>
                </a:solidFill>
              </a:rPr>
              <a:t>Generally: 9 </a:t>
            </a:r>
            <a:r>
              <a:rPr lang="en-GB" altLang="en-US" sz="2000" dirty="0">
                <a:solidFill>
                  <a:srgbClr val="5A702E"/>
                </a:solidFill>
              </a:rPr>
              <a:t>lectures</a:t>
            </a:r>
            <a:r>
              <a:rPr lang="en-GB" altLang="en-US" sz="2000" dirty="0">
                <a:solidFill>
                  <a:schemeClr val="bg1"/>
                </a:solidFill>
              </a:rPr>
              <a:t> and 3 </a:t>
            </a:r>
            <a:r>
              <a:rPr lang="en-GB" altLang="en-US" sz="2000" dirty="0">
                <a:solidFill>
                  <a:srgbClr val="4F3D65"/>
                </a:solidFill>
              </a:rPr>
              <a:t>practicals</a:t>
            </a:r>
            <a:r>
              <a:rPr lang="en-GB" altLang="en-US" sz="2000" dirty="0">
                <a:solidFill>
                  <a:schemeClr val="bg1"/>
                </a:solidFill>
              </a:rPr>
              <a:t> per week, 3</a:t>
            </a:r>
            <a:r>
              <a:rPr lang="en-GB" altLang="en-US" sz="2000" dirty="0">
                <a:solidFill>
                  <a:srgbClr val="1A2A69"/>
                </a:solidFill>
              </a:rPr>
              <a:t> </a:t>
            </a:r>
            <a:r>
              <a:rPr lang="en-GB" altLang="en-US" sz="2000" dirty="0">
                <a:solidFill>
                  <a:srgbClr val="A95007"/>
                </a:solidFill>
              </a:rPr>
              <a:t>tutorials</a:t>
            </a:r>
            <a:r>
              <a:rPr lang="en-GB" altLang="en-US" sz="2000" dirty="0">
                <a:solidFill>
                  <a:srgbClr val="1A2A69"/>
                </a:solidFill>
              </a:rPr>
              <a:t> </a:t>
            </a:r>
            <a:r>
              <a:rPr lang="en-GB" altLang="en-US" sz="2000" dirty="0">
                <a:solidFill>
                  <a:schemeClr val="bg1"/>
                </a:solidFill>
              </a:rPr>
              <a:t>(alternate weeks)</a:t>
            </a:r>
          </a:p>
          <a:p>
            <a:pPr algn="ctr" eaLnBrk="1" hangingPunct="1">
              <a:spcBef>
                <a:spcPct val="50000"/>
              </a:spcBef>
              <a:buFontTx/>
              <a:buNone/>
            </a:pPr>
            <a:r>
              <a:rPr lang="en-GB" altLang="en-US" sz="2000" dirty="0">
                <a:solidFill>
                  <a:schemeClr val="bg1"/>
                </a:solidFill>
              </a:rPr>
              <a:t>plus 15-20 hours of assigned work or independent study.</a:t>
            </a:r>
            <a:endParaRPr lang="en-GB" altLang="en-US" sz="2000" dirty="0">
              <a:solidFill>
                <a:schemeClr val="bg1"/>
              </a:solidFill>
              <a:latin typeface="Times New Roman" panose="02020603050405020304" pitchFamily="18" charset="0"/>
            </a:endParaRPr>
          </a:p>
        </p:txBody>
      </p:sp>
      <p:graphicFrame>
        <p:nvGraphicFramePr>
          <p:cNvPr id="5" name="Group 5"/>
          <p:cNvGraphicFramePr>
            <a:graphicFrameLocks/>
          </p:cNvGraphicFramePr>
          <p:nvPr>
            <p:extLst>
              <p:ext uri="{D42A27DB-BD31-4B8C-83A1-F6EECF244321}">
                <p14:modId xmlns:p14="http://schemas.microsoft.com/office/powerpoint/2010/main" val="3903091341"/>
              </p:ext>
            </p:extLst>
          </p:nvPr>
        </p:nvGraphicFramePr>
        <p:xfrm>
          <a:off x="594627" y="1796067"/>
          <a:ext cx="7954747" cy="2918905"/>
        </p:xfrm>
        <a:graphic>
          <a:graphicData uri="http://schemas.openxmlformats.org/drawingml/2006/table">
            <a:tbl>
              <a:tblPr/>
              <a:tblGrid>
                <a:gridCol w="1774259">
                  <a:extLst>
                    <a:ext uri="{9D8B030D-6E8A-4147-A177-3AD203B41FA5}">
                      <a16:colId xmlns:a16="http://schemas.microsoft.com/office/drawing/2014/main" val="20000"/>
                    </a:ext>
                  </a:extLst>
                </a:gridCol>
                <a:gridCol w="772561">
                  <a:extLst>
                    <a:ext uri="{9D8B030D-6E8A-4147-A177-3AD203B41FA5}">
                      <a16:colId xmlns:a16="http://schemas.microsoft.com/office/drawing/2014/main" val="20001"/>
                    </a:ext>
                  </a:extLst>
                </a:gridCol>
                <a:gridCol w="772561">
                  <a:extLst>
                    <a:ext uri="{9D8B030D-6E8A-4147-A177-3AD203B41FA5}">
                      <a16:colId xmlns:a16="http://schemas.microsoft.com/office/drawing/2014/main" val="20002"/>
                    </a:ext>
                  </a:extLst>
                </a:gridCol>
                <a:gridCol w="772561">
                  <a:extLst>
                    <a:ext uri="{9D8B030D-6E8A-4147-A177-3AD203B41FA5}">
                      <a16:colId xmlns:a16="http://schemas.microsoft.com/office/drawing/2014/main" val="20003"/>
                    </a:ext>
                  </a:extLst>
                </a:gridCol>
                <a:gridCol w="772561">
                  <a:extLst>
                    <a:ext uri="{9D8B030D-6E8A-4147-A177-3AD203B41FA5}">
                      <a16:colId xmlns:a16="http://schemas.microsoft.com/office/drawing/2014/main" val="20004"/>
                    </a:ext>
                  </a:extLst>
                </a:gridCol>
                <a:gridCol w="772561">
                  <a:extLst>
                    <a:ext uri="{9D8B030D-6E8A-4147-A177-3AD203B41FA5}">
                      <a16:colId xmlns:a16="http://schemas.microsoft.com/office/drawing/2014/main" val="20005"/>
                    </a:ext>
                  </a:extLst>
                </a:gridCol>
                <a:gridCol w="772561">
                  <a:extLst>
                    <a:ext uri="{9D8B030D-6E8A-4147-A177-3AD203B41FA5}">
                      <a16:colId xmlns:a16="http://schemas.microsoft.com/office/drawing/2014/main" val="20006"/>
                    </a:ext>
                  </a:extLst>
                </a:gridCol>
                <a:gridCol w="772561">
                  <a:extLst>
                    <a:ext uri="{9D8B030D-6E8A-4147-A177-3AD203B41FA5}">
                      <a16:colId xmlns:a16="http://schemas.microsoft.com/office/drawing/2014/main" val="20007"/>
                    </a:ext>
                  </a:extLst>
                </a:gridCol>
                <a:gridCol w="772561">
                  <a:extLst>
                    <a:ext uri="{9D8B030D-6E8A-4147-A177-3AD203B41FA5}">
                      <a16:colId xmlns:a16="http://schemas.microsoft.com/office/drawing/2014/main" val="20008"/>
                    </a:ext>
                  </a:extLst>
                </a:gridCol>
              </a:tblGrid>
              <a:tr h="5837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Monday</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T</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37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Tuesday</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T</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1"/>
                  </a:ext>
                </a:extLst>
              </a:tr>
              <a:tr h="5837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Wednesday</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37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Thursday</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3"/>
                  </a:ext>
                </a:extLst>
              </a:tr>
              <a:tr h="5837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Friday</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P</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L</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325F"/>
                          </a:solidFill>
                          <a:effectLst/>
                          <a:latin typeface="Arial" charset="0"/>
                          <a:ea typeface="Osaka" charset="0"/>
                          <a:cs typeface="Osaka" charset="0"/>
                        </a:rPr>
                        <a:t>T</a:t>
                      </a: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325F"/>
                        </a:solidFill>
                        <a:effectLst/>
                        <a:latin typeface="Arial" charset="0"/>
                        <a:ea typeface="Osaka" charset="0"/>
                        <a:cs typeface="Osaka" charset="0"/>
                      </a:endParaRPr>
                    </a:p>
                  </a:txBody>
                  <a:tcPr marL="91422" marR="91422" anchor="ctr" horzOverflow="overflow">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Teaching through lectures</a:t>
            </a:r>
          </a:p>
        </p:txBody>
      </p:sp>
      <p:pic>
        <p:nvPicPr>
          <p:cNvPr id="21507" name="Picture 3" descr="X:\School\ILW2014\2nd year exam feedback and 2nd year HPO conf\20140217_1321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1524000"/>
            <a:ext cx="3354387"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3"/>
          <p:cNvSpPr>
            <a:spLocks noGrp="1"/>
          </p:cNvSpPr>
          <p:nvPr>
            <p:ph type="title"/>
          </p:nvPr>
        </p:nvSpPr>
        <p:spPr>
          <a:solidFill>
            <a:schemeClr val="tx1">
              <a:alpha val="39999"/>
            </a:schemeClr>
          </a:solidFill>
        </p:spPr>
        <p:txBody>
          <a:bodyPr/>
          <a:lstStyle/>
          <a:p>
            <a:pPr>
              <a:defRPr/>
            </a:pPr>
            <a:r>
              <a:rPr lang="en-US" sz="3600" dirty="0" smtClean="0">
                <a:solidFill>
                  <a:schemeClr val="bg1"/>
                </a:solidFill>
                <a:latin typeface="+mj-lt"/>
                <a:ea typeface="Times New Roman" charset="0"/>
                <a:cs typeface="Times New Roman" charset="0"/>
              </a:rPr>
              <a:t>Teaching through </a:t>
            </a:r>
            <a:r>
              <a:rPr lang="en-US" sz="3600" dirty="0" err="1" smtClean="0">
                <a:solidFill>
                  <a:schemeClr val="bg1"/>
                </a:solidFill>
                <a:latin typeface="+mj-lt"/>
                <a:ea typeface="Times New Roman" charset="0"/>
                <a:cs typeface="Times New Roman" charset="0"/>
              </a:rPr>
              <a:t>practicals</a:t>
            </a:r>
            <a:endParaRPr lang="en-US" sz="3600" dirty="0" smtClean="0">
              <a:solidFill>
                <a:schemeClr val="bg1"/>
              </a:solidFill>
              <a:latin typeface="+mj-lt"/>
              <a:ea typeface="Times New Roman" charset="0"/>
              <a:cs typeface="Times New Roman"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677" b="4677"/>
          <a:stretch/>
        </p:blipFill>
        <p:spPr>
          <a:xfrm>
            <a:off x="1644190" y="1601356"/>
            <a:ext cx="6102081" cy="3687513"/>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UofE Powerpoint template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UofE Powerpoint template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UofE Powerpoint template v1.pot</Template>
  <TotalTime>7815</TotalTime>
  <Words>851</Words>
  <Application>Microsoft Office PowerPoint</Application>
  <PresentationFormat>On-screen Show (4:3)</PresentationFormat>
  <Paragraphs>152</Paragraphs>
  <Slides>15</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MS PGothic</vt:lpstr>
      <vt:lpstr>Arial Bold</vt:lpstr>
      <vt:lpstr>Calibri</vt:lpstr>
      <vt:lpstr>Times New Roman</vt:lpstr>
      <vt:lpstr>Osaka</vt:lpstr>
      <vt:lpstr>UofE Powerpoint template v1</vt:lpstr>
      <vt:lpstr>1_UofE Powerpoint template v1</vt:lpstr>
      <vt:lpstr>Life as a first year student at university</vt:lpstr>
      <vt:lpstr>Introduction</vt:lpstr>
      <vt:lpstr>The academic year</vt:lpstr>
      <vt:lpstr>Pathway to your degree</vt:lpstr>
      <vt:lpstr>Pathway to your degree</vt:lpstr>
      <vt:lpstr>First year programme</vt:lpstr>
      <vt:lpstr>A typical first year timetable</vt:lpstr>
      <vt:lpstr>Teaching through lectures</vt:lpstr>
      <vt:lpstr>Teaching through practicals</vt:lpstr>
      <vt:lpstr>Teaching through tutorials</vt:lpstr>
      <vt:lpstr>Field work and projects</vt:lpstr>
      <vt:lpstr>Assessment</vt:lpstr>
      <vt:lpstr>Main sources of support</vt:lpstr>
      <vt:lpstr>Other sources of support</vt:lpstr>
      <vt:lpstr>Graduation</vt:lpstr>
    </vt:vector>
  </TitlesOfParts>
  <Company>The University of Edinburgh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of Edinburgh</dc:title>
  <dc:subject>Presentation template white theme</dc:subject>
  <dc:creator>Steven Ross</dc:creator>
  <dc:description>Beta version feedback welcome:_x000d_steven.ross@ed.ac.uk</dc:description>
  <cp:lastModifiedBy>ROBERTSON-DICK Holly</cp:lastModifiedBy>
  <cp:revision>129</cp:revision>
  <cp:lastPrinted>2014-11-18T14:24:47Z</cp:lastPrinted>
  <dcterms:created xsi:type="dcterms:W3CDTF">2010-07-27T13:57:20Z</dcterms:created>
  <dcterms:modified xsi:type="dcterms:W3CDTF">2018-11-28T10:49:57Z</dcterms:modified>
</cp:coreProperties>
</file>