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93455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1" r:id="rId3"/>
    <p:sldId id="302" r:id="rId4"/>
    <p:sldId id="305" r:id="rId5"/>
    <p:sldId id="309" r:id="rId6"/>
    <p:sldId id="341" r:id="rId7"/>
    <p:sldId id="268" r:id="rId8"/>
    <p:sldId id="313" r:id="rId9"/>
    <p:sldId id="335" r:id="rId10"/>
    <p:sldId id="336" r:id="rId11"/>
    <p:sldId id="337" r:id="rId12"/>
    <p:sldId id="338" r:id="rId13"/>
    <p:sldId id="328" r:id="rId14"/>
    <p:sldId id="329" r:id="rId15"/>
    <p:sldId id="330" r:id="rId16"/>
    <p:sldId id="323" r:id="rId17"/>
    <p:sldId id="325" r:id="rId18"/>
    <p:sldId id="316" r:id="rId19"/>
    <p:sldId id="258" r:id="rId20"/>
    <p:sldId id="276" r:id="rId21"/>
    <p:sldId id="320" r:id="rId22"/>
    <p:sldId id="321" r:id="rId23"/>
    <p:sldId id="322" r:id="rId24"/>
    <p:sldId id="260" r:id="rId25"/>
    <p:sldId id="327" r:id="rId26"/>
    <p:sldId id="34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4" r:id="rId40"/>
    <p:sldId id="314" r:id="rId41"/>
    <p:sldId id="339" r:id="rId42"/>
    <p:sldId id="340" r:id="rId43"/>
    <p:sldId id="259" r:id="rId44"/>
    <p:sldId id="333" r:id="rId45"/>
    <p:sldId id="331" r:id="rId46"/>
    <p:sldId id="332" r:id="rId47"/>
    <p:sldId id="275" r:id="rId48"/>
  </p:sldIdLst>
  <p:sldSz cx="12192000" cy="6858000"/>
  <p:notesSz cx="6797675" cy="9926638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55F"/>
    <a:srgbClr val="D09B1A"/>
    <a:srgbClr val="CB8E12"/>
    <a:srgbClr val="CF833D"/>
    <a:srgbClr val="2E3280"/>
    <a:srgbClr val="CD2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2748"/>
    </p:cViewPr>
  </p:sorterViewPr>
  <p:notesViewPr>
    <p:cSldViewPr snapToGrid="0" snapToObjects="1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C5B60-A8AE-47D3-A342-3E90AC3F5E25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AAD1469B-19FA-4936-80E9-161B5FD01D3B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>
              <a:latin typeface="Calibri" pitchFamily="34" charset="0"/>
            </a:rPr>
            <a:t>Before your lecture (in VLE)</a:t>
          </a:r>
          <a:endParaRPr lang="en-GB" dirty="0"/>
        </a:p>
      </dgm:t>
    </dgm:pt>
    <dgm:pt modelId="{C588EC2D-6730-465F-9D89-1DBF4943237B}" type="parTrans" cxnId="{6E108BC2-2F8E-4AA5-B825-39E57AA7D64B}">
      <dgm:prSet/>
      <dgm:spPr/>
      <dgm:t>
        <a:bodyPr/>
        <a:lstStyle/>
        <a:p>
          <a:endParaRPr lang="en-GB"/>
        </a:p>
      </dgm:t>
    </dgm:pt>
    <dgm:pt modelId="{99181277-58CB-43E5-AAF9-4E17CBBEE29A}" type="sibTrans" cxnId="{6E108BC2-2F8E-4AA5-B825-39E57AA7D64B}">
      <dgm:prSet/>
      <dgm:spPr/>
      <dgm:t>
        <a:bodyPr/>
        <a:lstStyle/>
        <a:p>
          <a:endParaRPr lang="en-GB"/>
        </a:p>
      </dgm:t>
    </dgm:pt>
    <dgm:pt modelId="{B9A66950-6948-40B4-A53E-B3E4518B0F76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>
              <a:latin typeface="Calibri" pitchFamily="34" charset="0"/>
            </a:rPr>
            <a:t>At the lecture</a:t>
          </a:r>
          <a:endParaRPr lang="en-GB" dirty="0"/>
        </a:p>
      </dgm:t>
    </dgm:pt>
    <dgm:pt modelId="{9BD90AE0-75D6-4D13-8543-BACEBD9E75D9}" type="parTrans" cxnId="{0F2D0F4D-4C1A-46B2-81AD-E2C4F6D08E08}">
      <dgm:prSet/>
      <dgm:spPr/>
      <dgm:t>
        <a:bodyPr/>
        <a:lstStyle/>
        <a:p>
          <a:endParaRPr lang="en-GB"/>
        </a:p>
      </dgm:t>
    </dgm:pt>
    <dgm:pt modelId="{45C1EDC1-44EC-423A-BD79-42ECFC6F3466}" type="sibTrans" cxnId="{0F2D0F4D-4C1A-46B2-81AD-E2C4F6D08E08}">
      <dgm:prSet/>
      <dgm:spPr/>
      <dgm:t>
        <a:bodyPr/>
        <a:lstStyle/>
        <a:p>
          <a:endParaRPr lang="en-GB"/>
        </a:p>
      </dgm:t>
    </dgm:pt>
    <dgm:pt modelId="{91CF5052-691A-4F21-AB85-B0F9E4F08B05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>
              <a:latin typeface="Calibri" pitchFamily="34" charset="0"/>
            </a:rPr>
            <a:t>After the lecture (in VLE)</a:t>
          </a:r>
        </a:p>
        <a:p>
          <a:r>
            <a:rPr lang="en-GB" dirty="0">
              <a:latin typeface="Calibri" pitchFamily="34" charset="0"/>
            </a:rPr>
            <a:t>Recording of lecture</a:t>
          </a:r>
          <a:endParaRPr lang="en-GB" dirty="0"/>
        </a:p>
      </dgm:t>
    </dgm:pt>
    <dgm:pt modelId="{51F8850C-FF1E-4163-B98E-422E7222F43A}" type="parTrans" cxnId="{74E21388-5E8D-485E-864E-B162E9D7FB9B}">
      <dgm:prSet/>
      <dgm:spPr/>
      <dgm:t>
        <a:bodyPr/>
        <a:lstStyle/>
        <a:p>
          <a:endParaRPr lang="en-GB"/>
        </a:p>
      </dgm:t>
    </dgm:pt>
    <dgm:pt modelId="{71809A7B-4582-4EE4-A580-8B7517BD4C10}" type="sibTrans" cxnId="{74E21388-5E8D-485E-864E-B162E9D7FB9B}">
      <dgm:prSet/>
      <dgm:spPr/>
      <dgm:t>
        <a:bodyPr/>
        <a:lstStyle/>
        <a:p>
          <a:endParaRPr lang="en-GB"/>
        </a:p>
      </dgm:t>
    </dgm:pt>
    <dgm:pt modelId="{06D8F6D2-FF34-4AA4-B1E8-87415062518A}" type="pres">
      <dgm:prSet presAssocID="{CFEC5B60-A8AE-47D3-A342-3E90AC3F5E25}" presName="linearFlow" presStyleCnt="0">
        <dgm:presLayoutVars>
          <dgm:resizeHandles val="exact"/>
        </dgm:presLayoutVars>
      </dgm:prSet>
      <dgm:spPr/>
    </dgm:pt>
    <dgm:pt modelId="{019646CE-9411-4432-8D6A-BFA5996F455D}" type="pres">
      <dgm:prSet presAssocID="{AAD1469B-19FA-4936-80E9-161B5FD01D3B}" presName="node" presStyleLbl="node1" presStyleIdx="0" presStyleCnt="3">
        <dgm:presLayoutVars>
          <dgm:bulletEnabled val="1"/>
        </dgm:presLayoutVars>
      </dgm:prSet>
      <dgm:spPr/>
    </dgm:pt>
    <dgm:pt modelId="{6F881504-F35D-40FB-805D-E8A831CA3D9D}" type="pres">
      <dgm:prSet presAssocID="{99181277-58CB-43E5-AAF9-4E17CBBEE29A}" presName="sibTrans" presStyleLbl="sibTrans2D1" presStyleIdx="0" presStyleCnt="2"/>
      <dgm:spPr/>
    </dgm:pt>
    <dgm:pt modelId="{F8866F55-4AFC-4208-97B7-E9F57EF8BCBF}" type="pres">
      <dgm:prSet presAssocID="{99181277-58CB-43E5-AAF9-4E17CBBEE29A}" presName="connectorText" presStyleLbl="sibTrans2D1" presStyleIdx="0" presStyleCnt="2"/>
      <dgm:spPr/>
    </dgm:pt>
    <dgm:pt modelId="{2615CA88-0A8A-41F5-B353-3AA95E5BE1F6}" type="pres">
      <dgm:prSet presAssocID="{B9A66950-6948-40B4-A53E-B3E4518B0F76}" presName="node" presStyleLbl="node1" presStyleIdx="1" presStyleCnt="3">
        <dgm:presLayoutVars>
          <dgm:bulletEnabled val="1"/>
        </dgm:presLayoutVars>
      </dgm:prSet>
      <dgm:spPr/>
    </dgm:pt>
    <dgm:pt modelId="{63E685C4-7FAC-4B37-8ACF-C17F8873351E}" type="pres">
      <dgm:prSet presAssocID="{45C1EDC1-44EC-423A-BD79-42ECFC6F3466}" presName="sibTrans" presStyleLbl="sibTrans2D1" presStyleIdx="1" presStyleCnt="2"/>
      <dgm:spPr/>
    </dgm:pt>
    <dgm:pt modelId="{0C66849F-B7F7-4C78-9700-C73083874010}" type="pres">
      <dgm:prSet presAssocID="{45C1EDC1-44EC-423A-BD79-42ECFC6F3466}" presName="connectorText" presStyleLbl="sibTrans2D1" presStyleIdx="1" presStyleCnt="2"/>
      <dgm:spPr/>
    </dgm:pt>
    <dgm:pt modelId="{11C086AE-5166-459E-879A-6CB0DB43023F}" type="pres">
      <dgm:prSet presAssocID="{91CF5052-691A-4F21-AB85-B0F9E4F08B05}" presName="node" presStyleLbl="node1" presStyleIdx="2" presStyleCnt="3">
        <dgm:presLayoutVars>
          <dgm:bulletEnabled val="1"/>
        </dgm:presLayoutVars>
      </dgm:prSet>
      <dgm:spPr/>
    </dgm:pt>
  </dgm:ptLst>
  <dgm:cxnLst>
    <dgm:cxn modelId="{BC5A542C-6AEC-42D1-8B4E-7566E63E7AF8}" type="presOf" srcId="{CFEC5B60-A8AE-47D3-A342-3E90AC3F5E25}" destId="{06D8F6D2-FF34-4AA4-B1E8-87415062518A}" srcOrd="0" destOrd="0" presId="urn:microsoft.com/office/officeart/2005/8/layout/process2"/>
    <dgm:cxn modelId="{0F2D0F4D-4C1A-46B2-81AD-E2C4F6D08E08}" srcId="{CFEC5B60-A8AE-47D3-A342-3E90AC3F5E25}" destId="{B9A66950-6948-40B4-A53E-B3E4518B0F76}" srcOrd="1" destOrd="0" parTransId="{9BD90AE0-75D6-4D13-8543-BACEBD9E75D9}" sibTransId="{45C1EDC1-44EC-423A-BD79-42ECFC6F3466}"/>
    <dgm:cxn modelId="{5076E04F-00A5-4CB2-B78A-DAA4219B24E3}" type="presOf" srcId="{B9A66950-6948-40B4-A53E-B3E4518B0F76}" destId="{2615CA88-0A8A-41F5-B353-3AA95E5BE1F6}" srcOrd="0" destOrd="0" presId="urn:microsoft.com/office/officeart/2005/8/layout/process2"/>
    <dgm:cxn modelId="{07A54150-DEAB-4839-B6DA-4FD9B56A1C20}" type="presOf" srcId="{91CF5052-691A-4F21-AB85-B0F9E4F08B05}" destId="{11C086AE-5166-459E-879A-6CB0DB43023F}" srcOrd="0" destOrd="0" presId="urn:microsoft.com/office/officeart/2005/8/layout/process2"/>
    <dgm:cxn modelId="{88690658-43F0-4083-B2A8-6365D524C78B}" type="presOf" srcId="{AAD1469B-19FA-4936-80E9-161B5FD01D3B}" destId="{019646CE-9411-4432-8D6A-BFA5996F455D}" srcOrd="0" destOrd="0" presId="urn:microsoft.com/office/officeart/2005/8/layout/process2"/>
    <dgm:cxn modelId="{74E21388-5E8D-485E-864E-B162E9D7FB9B}" srcId="{CFEC5B60-A8AE-47D3-A342-3E90AC3F5E25}" destId="{91CF5052-691A-4F21-AB85-B0F9E4F08B05}" srcOrd="2" destOrd="0" parTransId="{51F8850C-FF1E-4163-B98E-422E7222F43A}" sibTransId="{71809A7B-4582-4EE4-A580-8B7517BD4C10}"/>
    <dgm:cxn modelId="{C056078C-75DD-478F-8E5A-1470DB678BBC}" type="presOf" srcId="{99181277-58CB-43E5-AAF9-4E17CBBEE29A}" destId="{6F881504-F35D-40FB-805D-E8A831CA3D9D}" srcOrd="0" destOrd="0" presId="urn:microsoft.com/office/officeart/2005/8/layout/process2"/>
    <dgm:cxn modelId="{6938CD95-4057-4482-9B4D-0125C24225EE}" type="presOf" srcId="{45C1EDC1-44EC-423A-BD79-42ECFC6F3466}" destId="{63E685C4-7FAC-4B37-8ACF-C17F8873351E}" srcOrd="0" destOrd="0" presId="urn:microsoft.com/office/officeart/2005/8/layout/process2"/>
    <dgm:cxn modelId="{A5D3FC99-F2AB-46CF-8530-2D4AD0B3900D}" type="presOf" srcId="{45C1EDC1-44EC-423A-BD79-42ECFC6F3466}" destId="{0C66849F-B7F7-4C78-9700-C73083874010}" srcOrd="1" destOrd="0" presId="urn:microsoft.com/office/officeart/2005/8/layout/process2"/>
    <dgm:cxn modelId="{14C9F5A2-5CCC-487F-8B3E-73A6CE9CC745}" type="presOf" srcId="{99181277-58CB-43E5-AAF9-4E17CBBEE29A}" destId="{F8866F55-4AFC-4208-97B7-E9F57EF8BCBF}" srcOrd="1" destOrd="0" presId="urn:microsoft.com/office/officeart/2005/8/layout/process2"/>
    <dgm:cxn modelId="{6E108BC2-2F8E-4AA5-B825-39E57AA7D64B}" srcId="{CFEC5B60-A8AE-47D3-A342-3E90AC3F5E25}" destId="{AAD1469B-19FA-4936-80E9-161B5FD01D3B}" srcOrd="0" destOrd="0" parTransId="{C588EC2D-6730-465F-9D89-1DBF4943237B}" sibTransId="{99181277-58CB-43E5-AAF9-4E17CBBEE29A}"/>
    <dgm:cxn modelId="{AC5F0E23-E591-444E-A43E-6A97BDFCB7A0}" type="presParOf" srcId="{06D8F6D2-FF34-4AA4-B1E8-87415062518A}" destId="{019646CE-9411-4432-8D6A-BFA5996F455D}" srcOrd="0" destOrd="0" presId="urn:microsoft.com/office/officeart/2005/8/layout/process2"/>
    <dgm:cxn modelId="{66F48967-21E8-42F6-B37A-AB062A6CA3D1}" type="presParOf" srcId="{06D8F6D2-FF34-4AA4-B1E8-87415062518A}" destId="{6F881504-F35D-40FB-805D-E8A831CA3D9D}" srcOrd="1" destOrd="0" presId="urn:microsoft.com/office/officeart/2005/8/layout/process2"/>
    <dgm:cxn modelId="{C3AB79F4-E7CA-4A12-8926-DB9783323FB4}" type="presParOf" srcId="{6F881504-F35D-40FB-805D-E8A831CA3D9D}" destId="{F8866F55-4AFC-4208-97B7-E9F57EF8BCBF}" srcOrd="0" destOrd="0" presId="urn:microsoft.com/office/officeart/2005/8/layout/process2"/>
    <dgm:cxn modelId="{65EA909B-EA62-4E2D-A3AC-8B3E269F10B7}" type="presParOf" srcId="{06D8F6D2-FF34-4AA4-B1E8-87415062518A}" destId="{2615CA88-0A8A-41F5-B353-3AA95E5BE1F6}" srcOrd="2" destOrd="0" presId="urn:microsoft.com/office/officeart/2005/8/layout/process2"/>
    <dgm:cxn modelId="{9B70E031-61B8-441E-85C1-13AE94FE3996}" type="presParOf" srcId="{06D8F6D2-FF34-4AA4-B1E8-87415062518A}" destId="{63E685C4-7FAC-4B37-8ACF-C17F8873351E}" srcOrd="3" destOrd="0" presId="urn:microsoft.com/office/officeart/2005/8/layout/process2"/>
    <dgm:cxn modelId="{FE003804-6196-4FAF-A219-826742A83507}" type="presParOf" srcId="{63E685C4-7FAC-4B37-8ACF-C17F8873351E}" destId="{0C66849F-B7F7-4C78-9700-C73083874010}" srcOrd="0" destOrd="0" presId="urn:microsoft.com/office/officeart/2005/8/layout/process2"/>
    <dgm:cxn modelId="{568DE51B-E0AA-493D-A6FA-EDC154555BED}" type="presParOf" srcId="{06D8F6D2-FF34-4AA4-B1E8-87415062518A}" destId="{11C086AE-5166-459E-879A-6CB0DB43023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646CE-9411-4432-8D6A-BFA5996F455D}">
      <dsp:nvSpPr>
        <dsp:cNvPr id="0" name=""/>
        <dsp:cNvSpPr/>
      </dsp:nvSpPr>
      <dsp:spPr>
        <a:xfrm>
          <a:off x="1019827" y="0"/>
          <a:ext cx="2528386" cy="104532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itchFamily="34" charset="0"/>
            </a:rPr>
            <a:t>Before your lecture (in VLE)</a:t>
          </a:r>
          <a:endParaRPr lang="en-GB" sz="1800" kern="1200" dirty="0"/>
        </a:p>
      </dsp:txBody>
      <dsp:txXfrm>
        <a:off x="1050444" y="30617"/>
        <a:ext cx="2467152" cy="984093"/>
      </dsp:txXfrm>
    </dsp:sp>
    <dsp:sp modelId="{6F881504-F35D-40FB-805D-E8A831CA3D9D}">
      <dsp:nvSpPr>
        <dsp:cNvPr id="0" name=""/>
        <dsp:cNvSpPr/>
      </dsp:nvSpPr>
      <dsp:spPr>
        <a:xfrm rot="5400000">
          <a:off x="2088021" y="1071460"/>
          <a:ext cx="391997" cy="47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142901" y="1110660"/>
        <a:ext cx="282239" cy="274398"/>
      </dsp:txXfrm>
    </dsp:sp>
    <dsp:sp modelId="{2615CA88-0A8A-41F5-B353-3AA95E5BE1F6}">
      <dsp:nvSpPr>
        <dsp:cNvPr id="0" name=""/>
        <dsp:cNvSpPr/>
      </dsp:nvSpPr>
      <dsp:spPr>
        <a:xfrm>
          <a:off x="1019827" y="1567991"/>
          <a:ext cx="2528386" cy="104532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itchFamily="34" charset="0"/>
            </a:rPr>
            <a:t>At the lecture</a:t>
          </a:r>
          <a:endParaRPr lang="en-GB" sz="1800" kern="1200" dirty="0"/>
        </a:p>
      </dsp:txBody>
      <dsp:txXfrm>
        <a:off x="1050444" y="1598608"/>
        <a:ext cx="2467152" cy="984093"/>
      </dsp:txXfrm>
    </dsp:sp>
    <dsp:sp modelId="{63E685C4-7FAC-4B37-8ACF-C17F8873351E}">
      <dsp:nvSpPr>
        <dsp:cNvPr id="0" name=""/>
        <dsp:cNvSpPr/>
      </dsp:nvSpPr>
      <dsp:spPr>
        <a:xfrm rot="5400000">
          <a:off x="2088021" y="2639452"/>
          <a:ext cx="391997" cy="47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142901" y="2678652"/>
        <a:ext cx="282239" cy="274398"/>
      </dsp:txXfrm>
    </dsp:sp>
    <dsp:sp modelId="{11C086AE-5166-459E-879A-6CB0DB43023F}">
      <dsp:nvSpPr>
        <dsp:cNvPr id="0" name=""/>
        <dsp:cNvSpPr/>
      </dsp:nvSpPr>
      <dsp:spPr>
        <a:xfrm>
          <a:off x="1019827" y="3135983"/>
          <a:ext cx="2528386" cy="104532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itchFamily="34" charset="0"/>
            </a:rPr>
            <a:t>After the lecture (in VLE)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itchFamily="34" charset="0"/>
            </a:rPr>
            <a:t>Recording of lecture</a:t>
          </a:r>
          <a:endParaRPr lang="en-GB" sz="1800" kern="1200" dirty="0"/>
        </a:p>
      </dsp:txBody>
      <dsp:txXfrm>
        <a:off x="1050444" y="3166600"/>
        <a:ext cx="2467152" cy="984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E3FDE-7C1A-4987-A9F4-6683A242B5F5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353B4-8BDD-480B-A04A-44AF46A92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6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8C1D8-C36E-4269-8A60-03CA0B00F0EC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42BE-0857-4D7D-9ADE-C7D212E3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2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DBD5FC-BE6F-5846-A9F3-94EC1D4FF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04952"/>
            <a:ext cx="12450796" cy="7961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463" y="1121840"/>
            <a:ext cx="8380800" cy="2448000"/>
          </a:xfrm>
        </p:spPr>
        <p:txBody>
          <a:bodyPr tIns="46800" anchor="t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5000" b="0" kern="1200" baseline="0" dirty="0">
                <a:solidFill>
                  <a:schemeClr val="bg1"/>
                </a:solidFill>
                <a:latin typeface="+mn-lt"/>
                <a:ea typeface="+mj-ea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Take note!</a:t>
            </a:r>
            <a:br>
              <a:rPr lang="en-US" dirty="0"/>
            </a:br>
            <a:r>
              <a:rPr lang="en-US" dirty="0"/>
              <a:t>Getting the most from your lectures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463" y="4320632"/>
            <a:ext cx="6991969" cy="576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Gerry Hough and Wendy Lawrenson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5CB36-62F6-6D4B-B34E-CCAACB4149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25235" y="185946"/>
            <a:ext cx="1497135" cy="604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AB33B-62E1-5449-BB0C-8402665C39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28714" y="185989"/>
            <a:ext cx="3334572" cy="6043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D899F8-FE5A-2F43-900C-86CBD811AF5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0463" y="242515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31305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4EC60-DDEE-4384-9FD0-1C1CA2337F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2400" y="291762"/>
            <a:ext cx="1800000" cy="4912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DE5F1F-BA27-824A-B3B5-E86D112A89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10382" y="375280"/>
            <a:ext cx="1007677" cy="406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E56A97-1FE4-A242-819F-EAFCA8AE68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745" y="410647"/>
            <a:ext cx="1854301" cy="3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676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2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1114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5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2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6338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B9253C-6138-4712-8B7A-AAD24746F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2400" y="291762"/>
            <a:ext cx="1800000" cy="491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6F8B46-4B5D-CA4A-9E5B-AC7DDC515E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10382" y="375280"/>
            <a:ext cx="1007677" cy="406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07E8E8-9DFD-8441-9A0E-39EE0FD9BD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745" y="410647"/>
            <a:ext cx="1854301" cy="3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24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with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499221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B27E7-42F0-4999-9050-D63C8F03E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400" y="291762"/>
            <a:ext cx="1800000" cy="4912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A8AE46-E602-0643-8F43-769601B988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0382" y="375280"/>
            <a:ext cx="1007677" cy="406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AC5029-8D40-A04C-A5AA-23DA9C24D3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8745" y="410647"/>
            <a:ext cx="1854301" cy="3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6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6338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30ECE8-A770-4EEA-B873-33F7D7D8F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400" y="291762"/>
            <a:ext cx="1800000" cy="491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20592E-260C-EB43-A649-3DD586796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0382" y="375280"/>
            <a:ext cx="1007677" cy="4068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A6AFBA-FDF3-4447-80CD-4091D78438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8745" y="410647"/>
            <a:ext cx="1854301" cy="3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7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Blank all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0063" y="1411200"/>
            <a:ext cx="11142662" cy="47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With default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5258285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976879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91137" y="676800"/>
            <a:ext cx="5504863" cy="5504863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i="1" dirty="0">
                <a:solidFill>
                  <a:schemeClr val="accent2"/>
                </a:solidFill>
                <a:latin typeface="Cambria" panose="02040503050406030204" pitchFamily="18" charset="0"/>
              </a:rPr>
              <a:t>Transforming</a:t>
            </a:r>
            <a: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 the world</a:t>
            </a:r>
            <a:b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with greater knowledge</a:t>
            </a:r>
            <a:b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and learning</a:t>
            </a:r>
            <a:endParaRPr lang="en-US" sz="2800" i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8395C-230C-4568-98F7-E84C607A8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628" y="333046"/>
            <a:ext cx="1800000" cy="491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51C5C2-EDD1-2B49-A323-42242F62AB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460" y="375280"/>
            <a:ext cx="1007677" cy="406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E95959-E300-A045-B768-215363406E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1823" y="410647"/>
            <a:ext cx="1854301" cy="3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85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pos="72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8437326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BE398-C9A5-4346-A582-6307C6F6B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5108" y="471760"/>
            <a:ext cx="1007677" cy="406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A18C0E-E18C-3743-A215-F7C0528D59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83471" y="507127"/>
            <a:ext cx="1854301" cy="3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2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lank for your own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5258285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976879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676800"/>
            <a:ext cx="5504400" cy="5504400"/>
          </a:xfrm>
          <a:prstGeom prst="ellipse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0" indent="0" algn="l">
              <a:buNone/>
              <a:defRPr b="0" i="1" baseline="0">
                <a:solidFill>
                  <a:schemeClr val="accent2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en-US" sz="2800" i="1" dirty="0">
                <a:solidFill>
                  <a:schemeClr val="accent2"/>
                </a:solidFill>
                <a:latin typeface="Cambria" panose="02040503050406030204" pitchFamily="18" charset="0"/>
              </a:rPr>
              <a:t>Click here to add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BAE892-870A-0E46-BC4A-246B36704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628" y="333046"/>
            <a:ext cx="1800000" cy="491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2BADCE-58DD-754D-B144-C84B302109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460" y="375280"/>
            <a:ext cx="1007677" cy="406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509B32-7236-4F42-816F-E99A3CC9C6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1823" y="410647"/>
            <a:ext cx="1854301" cy="3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00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pos="72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2491199"/>
            <a:ext cx="8380800" cy="2448000"/>
          </a:xfrm>
        </p:spPr>
        <p:txBody>
          <a:bodyPr tIns="46800" anchor="t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5000" b="0" kern="1200" baseline="0" dirty="0">
                <a:solidFill>
                  <a:schemeClr val="accent2"/>
                </a:solidFill>
                <a:latin typeface="+mn-lt"/>
                <a:ea typeface="+mj-ea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00" y="5014800"/>
            <a:ext cx="8380800" cy="576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name, if required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5679407"/>
            <a:ext cx="8382000" cy="57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Date, if required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0C2B2-6BFA-451F-8F4B-29417DCF20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000" y="674186"/>
            <a:ext cx="2287159" cy="6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96BBC-EC60-9A46-8E80-B18BAAD23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5108" y="471760"/>
            <a:ext cx="1007677" cy="406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E31E27-58F9-4B48-A1CF-1423C8BC9F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83471" y="507127"/>
            <a:ext cx="1854301" cy="3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4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AE003-51CB-4846-BF3A-E7BC1ACD8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5108" y="471760"/>
            <a:ext cx="1007677" cy="406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7D5E8B-5137-774D-8B0C-8D31099D3F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83471" y="507127"/>
            <a:ext cx="1854301" cy="3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9879F-A8A7-294B-9412-66ECC0DC9B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5108" y="471760"/>
            <a:ext cx="1007677" cy="406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8C7894-5588-D741-9440-9C8B573361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83471" y="507127"/>
            <a:ext cx="1854301" cy="3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4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What are lectures?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7309C-55ED-3247-87DE-474D8E960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5108" y="471760"/>
            <a:ext cx="1007677" cy="406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FBEDB-C9CC-DB41-BC10-1AF9B5D89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83471" y="507127"/>
            <a:ext cx="1854301" cy="3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C9567D-7658-1B42-9188-222E71CFA0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5108" y="471760"/>
            <a:ext cx="1007677" cy="406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F35C50-D3FF-D547-9C13-D169920C7C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83471" y="507127"/>
            <a:ext cx="1854301" cy="3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2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157A6-D100-0C47-9A2C-E450870977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5108" y="396048"/>
            <a:ext cx="1007677" cy="406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50109-A494-824E-B021-8D8E6CE249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83471" y="431415"/>
            <a:ext cx="1854301" cy="3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5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4E258-1B2A-0049-9949-A18CC3E939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5108" y="396048"/>
            <a:ext cx="1007677" cy="406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A5F35E-36B3-994E-AC02-3B543F7B03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83471" y="431415"/>
            <a:ext cx="1854301" cy="3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400" y="259200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Subject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400" y="1411200"/>
            <a:ext cx="111420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8" r:id="rId2"/>
    <p:sldLayoutId id="2147493477" r:id="rId3"/>
    <p:sldLayoutId id="2147493471" r:id="rId4"/>
    <p:sldLayoutId id="2147493478" r:id="rId5"/>
    <p:sldLayoutId id="2147493479" r:id="rId6"/>
    <p:sldLayoutId id="2147493480" r:id="rId7"/>
    <p:sldLayoutId id="2147493481" r:id="rId8"/>
    <p:sldLayoutId id="2147493482" r:id="rId9"/>
    <p:sldLayoutId id="2147493457" r:id="rId10"/>
    <p:sldLayoutId id="2147493473" r:id="rId11"/>
    <p:sldLayoutId id="2147493472" r:id="rId12"/>
    <p:sldLayoutId id="2147493474" r:id="rId13"/>
    <p:sldLayoutId id="2147493469" r:id="rId14"/>
    <p:sldLayoutId id="2147493475" r:id="rId15"/>
    <p:sldLayoutId id="2147493459" r:id="rId16"/>
    <p:sldLayoutId id="2147493476" r:id="rId17"/>
    <p:sldLayoutId id="2147493462" r:id="rId18"/>
    <p:sldLayoutId id="2147493467" r:id="rId19"/>
    <p:sldLayoutId id="2147493483" r:id="rId20"/>
    <p:sldLayoutId id="2147493484" r:id="rId21"/>
  </p:sldLayoutIdLst>
  <p:txStyles>
    <p:titleStyle>
      <a:lvl1pPr algn="l" defTabSz="60958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Take note!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/>
              <a:t>Getting the most out of your lectures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Gerry Hough and Wendy Lawrenson</a:t>
            </a:r>
          </a:p>
        </p:txBody>
      </p:sp>
    </p:spTree>
    <p:extLst>
      <p:ext uri="{BB962C8B-B14F-4D97-AF65-F5344CB8AC3E}">
        <p14:creationId xmlns:p14="http://schemas.microsoft.com/office/powerpoint/2010/main" val="19121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Benefits of Doing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It is good to be explicit about—and critical of—our reasons for what we believe and what we do.</a:t>
            </a:r>
          </a:p>
          <a:p>
            <a:endParaRPr lang="en-GB" dirty="0"/>
          </a:p>
          <a:p>
            <a:r>
              <a:rPr lang="en-GB" dirty="0"/>
              <a:t>But it is </a:t>
            </a:r>
            <a:r>
              <a:rPr lang="en-GB" i="1" dirty="0"/>
              <a:t>difficult</a:t>
            </a:r>
            <a:r>
              <a:rPr lang="en-GB" dirty="0"/>
              <a:t> and </a:t>
            </a:r>
            <a:r>
              <a:rPr lang="en-GB" i="1" dirty="0"/>
              <a:t>challenging</a:t>
            </a:r>
            <a:r>
              <a:rPr lang="en-GB" dirty="0"/>
              <a:t> to be explicit about—and critical of—our reasons for what we believe and what we do.</a:t>
            </a:r>
          </a:p>
          <a:p>
            <a:endParaRPr lang="en-GB" dirty="0"/>
          </a:p>
          <a:p>
            <a:r>
              <a:rPr lang="en-GB" dirty="0"/>
              <a:t>Philosophy gives us </a:t>
            </a:r>
            <a:r>
              <a:rPr lang="en-GB" i="1" dirty="0"/>
              <a:t>knowledge</a:t>
            </a:r>
            <a:r>
              <a:rPr lang="en-GB" dirty="0"/>
              <a:t> and </a:t>
            </a:r>
            <a:r>
              <a:rPr lang="en-GB" i="1" dirty="0"/>
              <a:t>methods</a:t>
            </a:r>
            <a:r>
              <a:rPr lang="en-GB" dirty="0"/>
              <a:t> which help with this difficult task while managing the challenges that we face as a result.</a:t>
            </a:r>
          </a:p>
        </p:txBody>
      </p:sp>
    </p:spTree>
    <p:extLst>
      <p:ext uri="{BB962C8B-B14F-4D97-AF65-F5344CB8AC3E}">
        <p14:creationId xmlns:p14="http://schemas.microsoft.com/office/powerpoint/2010/main" val="23407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Benefits of Doing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Philosophy helps put some distance between ourselves and our beliefs and actions by focusing on the structure of arguments. (Making critical reflection a little less </a:t>
            </a:r>
            <a:r>
              <a:rPr lang="en-GB" i="1" dirty="0"/>
              <a:t>difficult</a:t>
            </a:r>
            <a:r>
              <a:rPr lang="en-GB" dirty="0"/>
              <a:t>.)</a:t>
            </a:r>
          </a:p>
          <a:p>
            <a:endParaRPr lang="en-GB" dirty="0"/>
          </a:p>
          <a:p>
            <a:r>
              <a:rPr lang="en-GB" dirty="0"/>
              <a:t>Attending to the structure of argument also helps us </a:t>
            </a:r>
            <a:r>
              <a:rPr lang="en-GB" i="1" dirty="0"/>
              <a:t>focus</a:t>
            </a:r>
            <a:r>
              <a:rPr lang="en-GB" dirty="0"/>
              <a:t> on the issue at hand, and is a </a:t>
            </a:r>
            <a:r>
              <a:rPr lang="en-GB" i="1" dirty="0"/>
              <a:t>productive</a:t>
            </a:r>
            <a:r>
              <a:rPr lang="en-GB" dirty="0"/>
              <a:t> and </a:t>
            </a:r>
            <a:r>
              <a:rPr lang="en-GB" i="1" dirty="0"/>
              <a:t>instructive</a:t>
            </a:r>
            <a:r>
              <a:rPr lang="en-GB" dirty="0"/>
              <a:t> way of critically engaging with beliefs and behaviour (our own and others).</a:t>
            </a:r>
          </a:p>
        </p:txBody>
      </p:sp>
    </p:spTree>
    <p:extLst>
      <p:ext uri="{BB962C8B-B14F-4D97-AF65-F5344CB8AC3E}">
        <p14:creationId xmlns:p14="http://schemas.microsoft.com/office/powerpoint/2010/main" val="17702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Benefits of Doing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So, doing philosophy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Helps us be objective.</a:t>
            </a:r>
          </a:p>
          <a:p>
            <a:r>
              <a:rPr lang="en-GB" dirty="0"/>
              <a:t>Ensures focus and relevance.</a:t>
            </a:r>
          </a:p>
          <a:p>
            <a:r>
              <a:rPr lang="en-GB" dirty="0"/>
              <a:t>Facilitates constructive critical reflection.</a:t>
            </a:r>
          </a:p>
        </p:txBody>
      </p:sp>
    </p:spTree>
    <p:extLst>
      <p:ext uri="{BB962C8B-B14F-4D97-AF65-F5344CB8AC3E}">
        <p14:creationId xmlns:p14="http://schemas.microsoft.com/office/powerpoint/2010/main" val="417566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It is hard to critically reflect on your beliefs because: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9263" y="2133600"/>
            <a:ext cx="6607520" cy="4030133"/>
          </a:xfrm>
        </p:spPr>
        <p:txBody>
          <a:bodyPr/>
          <a:lstStyle/>
          <a:p>
            <a:pPr marL="514350" lvl="0" indent="-514350">
              <a:buFont typeface="+mj-lt"/>
              <a:buAutoNum type="alphaUcPeriod"/>
            </a:pPr>
            <a:r>
              <a:rPr lang="en-GB" dirty="0"/>
              <a:t>It can make you feel bad.</a:t>
            </a:r>
          </a:p>
          <a:p>
            <a:pPr marL="514350" lvl="0" indent="-514350">
              <a:buFont typeface="+mj-lt"/>
              <a:buAutoNum type="alphaUcPeriod"/>
            </a:pPr>
            <a:endParaRPr lang="en-GB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It is hard to step back from what you believe and be objective.</a:t>
            </a:r>
          </a:p>
          <a:p>
            <a:pPr marL="514350" lvl="0" indent="-514350">
              <a:buFont typeface="+mj-lt"/>
              <a:buAutoNum type="alphaUcPeriod"/>
            </a:pPr>
            <a:endParaRPr lang="en-GB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We all just believe what we are told.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6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lphaUcPeriod"/>
            </a:pPr>
            <a:r>
              <a:rPr lang="en-GB" dirty="0"/>
              <a:t>Famous thinkers.</a:t>
            </a:r>
          </a:p>
          <a:p>
            <a:pPr marL="514350" lvl="0" indent="-514350">
              <a:buFont typeface="+mj-lt"/>
              <a:buAutoNum type="alphaUcPeriod"/>
            </a:pPr>
            <a:endParaRPr lang="en-GB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Arguments.</a:t>
            </a:r>
          </a:p>
          <a:p>
            <a:pPr marL="514350" lvl="0" indent="-514350">
              <a:buFont typeface="+mj-lt"/>
              <a:buAutoNum type="alphaUcPeriod"/>
            </a:pP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The Meaning of Life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Gerry said that philosophers are most interested in:</a:t>
            </a:r>
          </a:p>
        </p:txBody>
      </p:sp>
    </p:spTree>
    <p:extLst>
      <p:ext uri="{BB962C8B-B14F-4D97-AF65-F5344CB8AC3E}">
        <p14:creationId xmlns:p14="http://schemas.microsoft.com/office/powerpoint/2010/main" val="16796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lphaUcPeriod"/>
            </a:pPr>
            <a:r>
              <a:rPr lang="en-GB" dirty="0"/>
              <a:t>It stops people going off on a tangent.</a:t>
            </a:r>
          </a:p>
          <a:p>
            <a:pPr marL="514350" lvl="0" indent="-514350">
              <a:buFont typeface="+mj-lt"/>
              <a:buAutoNum type="alphaUcPeriod"/>
            </a:pPr>
            <a:endParaRPr lang="en-GB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It is easier to criticise an argument than a person, especially yourself.</a:t>
            </a:r>
          </a:p>
          <a:p>
            <a:pPr marL="514350" lvl="0" indent="-514350">
              <a:buFont typeface="+mj-lt"/>
              <a:buAutoNum type="alphaUcPeriod"/>
            </a:pPr>
            <a:endParaRPr lang="en-GB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Philosophy is just about opinions.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Philosophy can help you critically reflect on your beliefs because:</a:t>
            </a:r>
          </a:p>
        </p:txBody>
      </p:sp>
    </p:spTree>
    <p:extLst>
      <p:ext uri="{BB962C8B-B14F-4D97-AF65-F5344CB8AC3E}">
        <p14:creationId xmlns:p14="http://schemas.microsoft.com/office/powerpoint/2010/main" val="23536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59115"/>
            <a:ext cx="6817074" cy="1728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did you think about your note – taking?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A.	It went well</a:t>
            </a:r>
            <a:br>
              <a:rPr lang="en-GB" dirty="0"/>
            </a:br>
            <a:r>
              <a:rPr lang="en-GB" dirty="0"/>
              <a:t>B.	Easier than I thought</a:t>
            </a:r>
            <a:br>
              <a:rPr lang="en-GB" dirty="0"/>
            </a:br>
            <a:r>
              <a:rPr lang="en-GB" dirty="0"/>
              <a:t>C.	I think I got most of the main points</a:t>
            </a:r>
            <a:br>
              <a:rPr lang="en-GB" dirty="0"/>
            </a:br>
            <a:r>
              <a:rPr lang="en-GB" dirty="0"/>
              <a:t>D.	I used some abbreviations</a:t>
            </a:r>
            <a:br>
              <a:rPr lang="en-GB" dirty="0"/>
            </a:br>
            <a:r>
              <a:rPr lang="en-GB" dirty="0"/>
              <a:t>E.	I tried to write down everything</a:t>
            </a:r>
            <a:br>
              <a:rPr lang="en-GB" dirty="0"/>
            </a:br>
            <a:r>
              <a:rPr lang="en-GB" dirty="0"/>
              <a:t>F.	That was hard</a:t>
            </a:r>
            <a:br>
              <a:rPr lang="en-GB" dirty="0"/>
            </a:br>
            <a:br>
              <a:rPr lang="en-GB" dirty="0"/>
            </a:br>
            <a:r>
              <a:rPr lang="en-GB" dirty="0"/>
              <a:t>	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9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1371"/>
            <a:ext cx="6817074" cy="1728000"/>
          </a:xfrm>
        </p:spPr>
        <p:txBody>
          <a:bodyPr>
            <a:normAutofit fontScale="90000"/>
          </a:bodyPr>
          <a:lstStyle/>
          <a:p>
            <a:r>
              <a:rPr lang="en-GB" dirty="0"/>
              <a:t>Note- taking is a skill!</a:t>
            </a:r>
            <a:br>
              <a:rPr lang="en-GB" dirty="0"/>
            </a:br>
            <a:br>
              <a:rPr lang="en-GB" dirty="0"/>
            </a:br>
            <a:r>
              <a:rPr lang="en-GB" sz="3100" dirty="0"/>
              <a:t>It is something you will improve at</a:t>
            </a:r>
            <a:br>
              <a:rPr lang="en-GB" sz="3100" dirty="0"/>
            </a:br>
            <a:br>
              <a:rPr lang="en-GB" sz="3100" dirty="0"/>
            </a:br>
            <a:r>
              <a:rPr lang="en-GB" sz="3100" dirty="0"/>
              <a:t>There is no such thing as perfect notes</a:t>
            </a:r>
            <a:br>
              <a:rPr lang="en-GB" sz="3100" dirty="0"/>
            </a:br>
            <a:br>
              <a:rPr lang="en-GB" sz="3100" dirty="0"/>
            </a:br>
            <a:r>
              <a:rPr lang="en-GB" sz="3100" dirty="0"/>
              <a:t>No one expects you to write everything down!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5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Tips from the teacher.</a:t>
            </a:r>
          </a:p>
        </p:txBody>
      </p:sp>
    </p:spTree>
    <p:extLst>
      <p:ext uri="{BB962C8B-B14F-4D97-AF65-F5344CB8AC3E}">
        <p14:creationId xmlns:p14="http://schemas.microsoft.com/office/powerpoint/2010/main" val="5741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71" y="1284919"/>
            <a:ext cx="4263552" cy="43923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Calibri" pitchFamily="34" charset="0"/>
              </a:rPr>
              <a:t>Review previous lecture</a:t>
            </a:r>
          </a:p>
          <a:p>
            <a:pPr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Calibri" pitchFamily="34" charset="0"/>
              </a:rPr>
              <a:t>Preview - Know what the subject / title is!</a:t>
            </a:r>
          </a:p>
          <a:p>
            <a:pPr marL="180975" lvl="1" indent="-180975"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n-GB" dirty="0">
                <a:latin typeface="Calibri" pitchFamily="34" charset="0"/>
              </a:rPr>
              <a:t>Scan through lecture notes/summary to determine what the main points are/identify  information</a:t>
            </a:r>
          </a:p>
          <a:p>
            <a:pPr marL="180975" lvl="1" indent="-180975"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n-GB" dirty="0">
                <a:latin typeface="Calibri" pitchFamily="34" charset="0"/>
              </a:rPr>
              <a:t>Check course guide for lecture summary/learning outcomes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8153" y="1284919"/>
            <a:ext cx="4263552" cy="43923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Calibri" pitchFamily="34" charset="0"/>
              </a:rPr>
              <a:t>Do any assigned pre-lecture reading</a:t>
            </a:r>
          </a:p>
          <a:p>
            <a:pPr marL="342900" lvl="1" indent="-342900"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Calibri" pitchFamily="34" charset="0"/>
              </a:rPr>
              <a:t>Make a few notes</a:t>
            </a:r>
          </a:p>
          <a:p>
            <a:pPr marL="342900" lvl="1" indent="-342900"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Calibri" pitchFamily="34" charset="0"/>
              </a:rPr>
              <a:t>Look up technical terms</a:t>
            </a:r>
          </a:p>
          <a:p>
            <a:pPr marL="342900" lvl="1" indent="-342900"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Calibri" pitchFamily="34" charset="0"/>
              </a:rPr>
              <a:t>Set your self a few questions</a:t>
            </a:r>
          </a:p>
          <a:p>
            <a:pPr marL="342900" lvl="1" indent="-342900"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Calibri" pitchFamily="34" charset="0"/>
              </a:rPr>
              <a:t>How will I take notes? </a:t>
            </a:r>
          </a:p>
          <a:p>
            <a:pPr marL="342900" lvl="1" indent="-342900"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Calibri" pitchFamily="34" charset="0"/>
              </a:rPr>
              <a:t>Look ahead at next few lectures in series</a:t>
            </a:r>
          </a:p>
          <a:p>
            <a:pPr marL="342900" lvl="1" indent="-342900"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Char char="ü"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0400" y="259200"/>
            <a:ext cx="8531305" cy="648000"/>
          </a:xfrm>
        </p:spPr>
        <p:txBody>
          <a:bodyPr>
            <a:normAutofit/>
          </a:bodyPr>
          <a:lstStyle/>
          <a:p>
            <a:r>
              <a:rPr lang="en-GB" dirty="0"/>
              <a:t>4. Tips from the teacher</a:t>
            </a:r>
          </a:p>
        </p:txBody>
      </p:sp>
    </p:spTree>
    <p:extLst>
      <p:ext uri="{BB962C8B-B14F-4D97-AF65-F5344CB8AC3E}">
        <p14:creationId xmlns:p14="http://schemas.microsoft.com/office/powerpoint/2010/main" val="309166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57" y="1319571"/>
            <a:ext cx="6817074" cy="1728000"/>
          </a:xfrm>
        </p:spPr>
        <p:txBody>
          <a:bodyPr>
            <a:normAutofit fontScale="90000"/>
          </a:bodyPr>
          <a:lstStyle/>
          <a:p>
            <a:r>
              <a:rPr lang="en-GB" dirty="0"/>
              <a:t>1. What are lectures?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What students think!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Write down in your groups what you think a lecture is: words, phrases etc.  </a:t>
            </a:r>
          </a:p>
        </p:txBody>
      </p:sp>
    </p:spTree>
    <p:extLst>
      <p:ext uri="{BB962C8B-B14F-4D97-AF65-F5344CB8AC3E}">
        <p14:creationId xmlns:p14="http://schemas.microsoft.com/office/powerpoint/2010/main" val="288803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32000673"/>
              </p:ext>
            </p:extLst>
          </p:nvPr>
        </p:nvGraphicFramePr>
        <p:xfrm>
          <a:off x="680992" y="1903805"/>
          <a:ext cx="4568041" cy="418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3572" y="1114159"/>
            <a:ext cx="8563389" cy="648000"/>
          </a:xfrm>
        </p:spPr>
        <p:txBody>
          <a:bodyPr/>
          <a:lstStyle/>
          <a:p>
            <a:r>
              <a:rPr lang="en-GB" dirty="0">
                <a:latin typeface="Calibri" pitchFamily="34" charset="0"/>
              </a:rPr>
              <a:t>Lecture notes may be provided:</a:t>
            </a:r>
            <a:endParaRPr lang="en-GB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71956" y="3539695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Or</a:t>
            </a:r>
            <a:r>
              <a:rPr lang="en-GB" sz="3200" dirty="0">
                <a:latin typeface="Calibri" pitchFamily="34" charset="0"/>
              </a:rPr>
              <a:t> they may not be provided at all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0400" y="259200"/>
            <a:ext cx="8531305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4. Tips from the teacher</a:t>
            </a:r>
          </a:p>
        </p:txBody>
      </p:sp>
    </p:spTree>
    <p:extLst>
      <p:ext uri="{BB962C8B-B14F-4D97-AF65-F5344CB8AC3E}">
        <p14:creationId xmlns:p14="http://schemas.microsoft.com/office/powerpoint/2010/main" val="330251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9646CE-9411-4432-8D6A-BFA5996F4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881504-F35D-40FB-805D-E8A831CA3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15CA88-0A8A-41F5-B353-3AA95E5BE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E685C4-7FAC-4B37-8ACF-C17F88733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C086AE-5166-459E-879A-6CB0DB430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Calibri" pitchFamily="34" charset="0"/>
              </a:rPr>
              <a:t>You can’t write down everything!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/>
            <a:r>
              <a:rPr lang="en-GB" dirty="0">
                <a:cs typeface="Calibri Light" panose="020F0302020204030204" pitchFamily="34" charset="0"/>
              </a:rPr>
              <a:t>Try to balance listening and writing</a:t>
            </a:r>
          </a:p>
          <a:p>
            <a:pPr marL="857250" lvl="2" indent="-457200"/>
            <a:r>
              <a:rPr lang="en-GB" dirty="0">
                <a:cs typeface="Calibri Light" panose="020F0302020204030204" pitchFamily="34" charset="0"/>
              </a:rPr>
              <a:t>Pre-lecture preparation will help</a:t>
            </a:r>
          </a:p>
          <a:p>
            <a:pPr marL="457200" lvl="1" indent="-457200"/>
            <a:endParaRPr lang="en-GB" sz="1400" dirty="0">
              <a:cs typeface="Calibri Light" panose="020F0302020204030204" pitchFamily="34" charset="0"/>
            </a:endParaRPr>
          </a:p>
          <a:p>
            <a:pPr marL="457200" lvl="1" indent="-457200"/>
            <a:r>
              <a:rPr lang="en-GB" dirty="0">
                <a:cs typeface="Calibri Light" panose="020F0302020204030204" pitchFamily="34" charset="0"/>
              </a:rPr>
              <a:t>Be flexible in the way you take notes</a:t>
            </a:r>
          </a:p>
          <a:p>
            <a:pPr marL="857250" lvl="2" indent="-457200"/>
            <a:r>
              <a:rPr lang="en-GB" dirty="0">
                <a:cs typeface="Calibri Light" panose="020F0302020204030204" pitchFamily="34" charset="0"/>
              </a:rPr>
              <a:t>Adapt to lecture styles and content</a:t>
            </a:r>
          </a:p>
          <a:p>
            <a:pPr marL="857250" lvl="2" indent="-457200"/>
            <a:r>
              <a:rPr lang="en-GB" dirty="0">
                <a:cs typeface="Calibri Light" panose="020F0302020204030204" pitchFamily="34" charset="0"/>
              </a:rPr>
              <a:t>Try different techniques – handwriting, annotating slides (printed, </a:t>
            </a:r>
            <a:r>
              <a:rPr lang="en-GB" dirty="0" err="1">
                <a:cs typeface="Calibri Light" panose="020F0302020204030204" pitchFamily="34" charset="0"/>
              </a:rPr>
              <a:t>ipad</a:t>
            </a:r>
            <a:r>
              <a:rPr lang="en-GB" dirty="0">
                <a:cs typeface="Calibri Light" panose="020F0302020204030204" pitchFamily="34" charset="0"/>
              </a:rPr>
              <a:t>, laptop ...), recording, use templates e.g. Cornell</a:t>
            </a:r>
          </a:p>
          <a:p>
            <a:pPr marL="857250" lvl="2" indent="-457200"/>
            <a:r>
              <a:rPr lang="en-GB" sz="2600" dirty="0">
                <a:cs typeface="Calibri Light" panose="020F0302020204030204" pitchFamily="34" charset="0"/>
              </a:rPr>
              <a:t>Tip - If writing notes, try:</a:t>
            </a:r>
          </a:p>
          <a:p>
            <a:pPr marL="1314450" lvl="3" indent="-457200"/>
            <a:r>
              <a:rPr lang="en-GB" sz="2200" dirty="0">
                <a:cs typeface="Calibri Light" panose="020F0302020204030204" pitchFamily="34" charset="0"/>
              </a:rPr>
              <a:t>Using loose paper</a:t>
            </a:r>
          </a:p>
          <a:p>
            <a:pPr marL="1314450" lvl="3" indent="-457200"/>
            <a:r>
              <a:rPr lang="en-GB" sz="2200" dirty="0">
                <a:cs typeface="Calibri Light" panose="020F0302020204030204" pitchFamily="34" charset="0"/>
              </a:rPr>
              <a:t>Writing on one side only</a:t>
            </a:r>
          </a:p>
          <a:p>
            <a:endParaRPr lang="en-GB" dirty="0">
              <a:cs typeface="Calibri Light" panose="020F03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 descr="https://arcsparks.files.wordpress.com/2015/01/laptop-in-le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789" y="1254562"/>
            <a:ext cx="214161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ache.gawkerassets.com/assets/images/17/2010/08/DSC_2395-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188" y="4535623"/>
            <a:ext cx="2281666" cy="15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1" y="259200"/>
            <a:ext cx="5815340" cy="648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Calibri" pitchFamily="34" charset="0"/>
              </a:rPr>
              <a:t>You can’t write down everything!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400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Listen for clues</a:t>
            </a:r>
          </a:p>
          <a:p>
            <a:pPr lvl="2">
              <a:spcBef>
                <a:spcPct val="40000"/>
              </a:spcBef>
            </a:pPr>
            <a:r>
              <a:rPr lang="en-GB" dirty="0">
                <a:cs typeface="Calibri Light" panose="020F0302020204030204" pitchFamily="34" charset="0"/>
              </a:rPr>
              <a:t>E.g. there are 3 main categories…. 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Listen for key words/phrases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Take notes on main points, key phrases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Annotate notes/handouts/slides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Avoid writing details that can be found in:</a:t>
            </a:r>
          </a:p>
          <a:p>
            <a:pPr lvl="2">
              <a:spcBef>
                <a:spcPct val="400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 text book, course website, PowerPoint etc.</a:t>
            </a:r>
          </a:p>
          <a:p>
            <a:endParaRPr lang="en-GB" dirty="0">
              <a:cs typeface="Calibri Light" panose="020F03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Create your own shorthand &amp; abbreviations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Leave a margin and gaps to add information or summary later</a:t>
            </a:r>
          </a:p>
          <a:p>
            <a:pPr lvl="2">
              <a:lnSpc>
                <a:spcPct val="90000"/>
              </a:lnSpc>
              <a:spcBef>
                <a:spcPct val="40000"/>
              </a:spcBef>
            </a:pPr>
            <a:r>
              <a:rPr lang="en-GB" dirty="0">
                <a:cs typeface="Calibri Light" panose="020F0302020204030204" pitchFamily="34" charset="0"/>
              </a:rPr>
              <a:t>Try using templates e.g. Cornell system or Q notes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Highlight where you have:</a:t>
            </a:r>
            <a:r>
              <a:rPr lang="en-GB" sz="3200" dirty="0">
                <a:cs typeface="Calibri Light" panose="020F0302020204030204" pitchFamily="34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40000"/>
              </a:spcBef>
            </a:pPr>
            <a:r>
              <a:rPr lang="en-GB" dirty="0">
                <a:cs typeface="Calibri Light" panose="020F0302020204030204" pitchFamily="34" charset="0"/>
              </a:rPr>
              <a:t>A question </a:t>
            </a:r>
          </a:p>
          <a:p>
            <a:pPr lvl="2">
              <a:lnSpc>
                <a:spcPct val="90000"/>
              </a:lnSpc>
              <a:spcBef>
                <a:spcPct val="40000"/>
              </a:spcBef>
            </a:pPr>
            <a:r>
              <a:rPr lang="en-GB" dirty="0">
                <a:cs typeface="Calibri Light" panose="020F0302020204030204" pitchFamily="34" charset="0"/>
              </a:rPr>
              <a:t>Missed information</a:t>
            </a:r>
          </a:p>
          <a:p>
            <a:pPr lvl="2">
              <a:lnSpc>
                <a:spcPct val="90000"/>
              </a:lnSpc>
              <a:spcBef>
                <a:spcPct val="40000"/>
              </a:spcBef>
            </a:pPr>
            <a:r>
              <a:rPr lang="en-GB" dirty="0">
                <a:cs typeface="Calibri Light" panose="020F0302020204030204" pitchFamily="34" charset="0"/>
              </a:rPr>
              <a:t>Important information </a:t>
            </a:r>
          </a:p>
          <a:p>
            <a:pPr lvl="2">
              <a:lnSpc>
                <a:spcPct val="90000"/>
              </a:lnSpc>
              <a:spcBef>
                <a:spcPct val="40000"/>
              </a:spcBef>
            </a:pPr>
            <a:r>
              <a:rPr lang="en-GB" dirty="0">
                <a:cs typeface="Calibri Light" panose="020F0302020204030204" pitchFamily="34" charset="0"/>
              </a:rPr>
              <a:t>Your own ideas etc.</a:t>
            </a:r>
          </a:p>
          <a:p>
            <a:endParaRPr lang="en-GB" dirty="0">
              <a:cs typeface="Calibri Light" panose="020F03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Calibri" pitchFamily="34" charset="0"/>
              </a:rPr>
              <a:t>You can’t write down everything!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804025" y="4351781"/>
            <a:ext cx="1800225" cy="1584325"/>
          </a:xfrm>
          <a:prstGeom prst="wedgeEllipseCallout">
            <a:avLst>
              <a:gd name="adj1" fmla="val -152824"/>
              <a:gd name="adj2" fmla="val 3376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dirty="0"/>
              <a:t>Maybe I could write it in BOLD?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01765" y="4739821"/>
            <a:ext cx="3528219" cy="5746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5237" y="4087287"/>
            <a:ext cx="1728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1" dirty="0">
                <a:solidFill>
                  <a:srgbClr val="0033CC"/>
                </a:solidFill>
                <a:latin typeface="Arial" charset="0"/>
              </a:rPr>
              <a:t>* </a:t>
            </a:r>
            <a:r>
              <a:rPr lang="en-GB" sz="2000" b="1" baseline="30000" dirty="0">
                <a:solidFill>
                  <a:srgbClr val="0033CC"/>
                </a:solidFill>
                <a:latin typeface="Arial" charset="0"/>
              </a:rPr>
              <a:t>Need to ask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62987" y="3386116"/>
            <a:ext cx="3072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How do I do this?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3731419" y="3631881"/>
            <a:ext cx="194468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598" y="1378275"/>
            <a:ext cx="6768752" cy="4032448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These all help you get more from the lecture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Improve your focus &amp; concentration!</a:t>
            </a:r>
          </a:p>
        </p:txBody>
      </p:sp>
    </p:spTree>
    <p:extLst>
      <p:ext uri="{BB962C8B-B14F-4D97-AF65-F5344CB8AC3E}">
        <p14:creationId xmlns:p14="http://schemas.microsoft.com/office/powerpoint/2010/main" val="18586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some of these ideas!</a:t>
            </a:r>
          </a:p>
        </p:txBody>
      </p:sp>
    </p:spTree>
    <p:extLst>
      <p:ext uri="{BB962C8B-B14F-4D97-AF65-F5344CB8AC3E}">
        <p14:creationId xmlns:p14="http://schemas.microsoft.com/office/powerpoint/2010/main" val="306483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59155F"/>
                </a:solidFill>
              </a:rPr>
              <a:t>5. Lying and misleading.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Gerry Hough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Lecturer in Philosophy</a:t>
            </a:r>
          </a:p>
        </p:txBody>
      </p:sp>
    </p:spTree>
    <p:extLst>
      <p:ext uri="{BB962C8B-B14F-4D97-AF65-F5344CB8AC3E}">
        <p14:creationId xmlns:p14="http://schemas.microsoft.com/office/powerpoint/2010/main" val="36870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Here’s the claim we are going to think about:</a:t>
            </a:r>
          </a:p>
          <a:p>
            <a:pPr marL="0" indent="0">
              <a:buNone/>
            </a:pPr>
            <a:r>
              <a:rPr lang="en-GB" dirty="0"/>
              <a:t>(LM) Lying is worse than merely misleading.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An example to illustrate (LM).</a:t>
            </a:r>
          </a:p>
          <a:p>
            <a:pPr marL="514350" indent="-514350">
              <a:buAutoNum type="arabicPeriod"/>
            </a:pPr>
            <a:r>
              <a:rPr lang="en-GB" dirty="0"/>
              <a:t>Generalising from the example—(LM) is important to us.</a:t>
            </a:r>
          </a:p>
          <a:p>
            <a:pPr marL="514350" indent="-514350">
              <a:buAutoNum type="arabicPeriod"/>
            </a:pPr>
            <a:r>
              <a:rPr lang="en-GB" dirty="0"/>
              <a:t>A challenge to (LM).</a:t>
            </a:r>
          </a:p>
          <a:p>
            <a:pPr marL="514350" indent="-514350">
              <a:buAutoNum type="arabicPeriod"/>
            </a:pPr>
            <a:r>
              <a:rPr lang="en-GB" dirty="0"/>
              <a:t>Replying to the challenge.</a:t>
            </a:r>
          </a:p>
        </p:txBody>
      </p:sp>
    </p:spTree>
    <p:extLst>
      <p:ext uri="{BB962C8B-B14F-4D97-AF65-F5344CB8AC3E}">
        <p14:creationId xmlns:p14="http://schemas.microsoft.com/office/powerpoint/2010/main" val="23942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we start…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 definitions: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Deceiving: making it the case that that someone believes something we know to be false.</a:t>
            </a:r>
          </a:p>
          <a:p>
            <a:r>
              <a:rPr lang="en-GB" dirty="0"/>
              <a:t>Lying: saying what we know to be false.</a:t>
            </a:r>
          </a:p>
          <a:p>
            <a:r>
              <a:rPr lang="en-GB" dirty="0"/>
              <a:t>Mere misleading: implying—but not saying—what we know to be false.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1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(LM)—an example.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Me and my brother:</a:t>
            </a:r>
          </a:p>
          <a:p>
            <a:pPr marL="0" indent="0">
              <a:buNone/>
            </a:pPr>
            <a:r>
              <a:rPr lang="en-GB" dirty="0"/>
              <a:t>My brother has a cushy job at a local shop, though he makes a big deal of how hard he works there. I see that there is a vacancy at the shop, apply for the job and get called to an interview. Having never gone to a job interview, I decide on a pair of ripped jeans and a tie-die t-shirt as my interview outfit. I seek out a second opinion—I’m not completely clueless, after all! My brother does not want me to discover how easy his job is. Knowing how much of a stickler his boss is for the right clothes for the right occasion, he sees his opportunity…</a:t>
            </a:r>
          </a:p>
        </p:txBody>
      </p:sp>
    </p:spTree>
    <p:extLst>
      <p:ext uri="{BB962C8B-B14F-4D97-AF65-F5344CB8AC3E}">
        <p14:creationId xmlns:p14="http://schemas.microsoft.com/office/powerpoint/2010/main" val="24522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What are lectures for?</a:t>
            </a:r>
          </a:p>
        </p:txBody>
      </p:sp>
    </p:spTree>
    <p:extLst>
      <p:ext uri="{BB962C8B-B14F-4D97-AF65-F5344CB8AC3E}">
        <p14:creationId xmlns:p14="http://schemas.microsoft.com/office/powerpoint/2010/main" val="41965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(LM)—an example.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Conversation A:</a:t>
            </a:r>
          </a:p>
          <a:p>
            <a:pPr marL="0" indent="0">
              <a:buNone/>
            </a:pPr>
            <a:r>
              <a:rPr lang="en-GB" dirty="0"/>
              <a:t>Me: Do you think this outfit is ok for my job interview?</a:t>
            </a:r>
          </a:p>
          <a:p>
            <a:pPr marL="0" indent="0">
              <a:buNone/>
            </a:pPr>
            <a:r>
              <a:rPr lang="en-GB" dirty="0"/>
              <a:t>John: Mr. Jones loves tie-die!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Conversation B:</a:t>
            </a:r>
          </a:p>
          <a:p>
            <a:pPr marL="0" indent="0">
              <a:buNone/>
            </a:pPr>
            <a:r>
              <a:rPr lang="en-GB" dirty="0"/>
              <a:t>Me: Do you think this outfit is ok for my job interview?</a:t>
            </a:r>
          </a:p>
          <a:p>
            <a:pPr marL="0" indent="0">
              <a:buNone/>
            </a:pPr>
            <a:r>
              <a:rPr lang="en-GB" dirty="0"/>
              <a:t>John: Yep, that’ll do nicely.</a:t>
            </a:r>
          </a:p>
        </p:txBody>
      </p:sp>
    </p:spTree>
    <p:extLst>
      <p:ext uri="{BB962C8B-B14F-4D97-AF65-F5344CB8AC3E}">
        <p14:creationId xmlns:p14="http://schemas.microsoft.com/office/powerpoint/2010/main" val="386335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(LM)—an example.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Conversation A (MISLEADING):</a:t>
            </a:r>
          </a:p>
          <a:p>
            <a:pPr marL="0" indent="0">
              <a:buNone/>
            </a:pPr>
            <a:r>
              <a:rPr lang="en-GB" dirty="0"/>
              <a:t>Me: Do you think this outfit is ok for my job interview?</a:t>
            </a:r>
          </a:p>
          <a:p>
            <a:pPr marL="0" indent="0">
              <a:buNone/>
            </a:pPr>
            <a:r>
              <a:rPr lang="en-GB" dirty="0"/>
              <a:t>John: Mr. Jones loves tie-die!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Conversation B (LYING):</a:t>
            </a:r>
          </a:p>
          <a:p>
            <a:pPr marL="0" indent="0">
              <a:buNone/>
            </a:pPr>
            <a:r>
              <a:rPr lang="en-GB" dirty="0"/>
              <a:t>Me: Do you think this outfit is ok for my job interview?</a:t>
            </a:r>
          </a:p>
          <a:p>
            <a:pPr marL="0" indent="0">
              <a:buNone/>
            </a:pPr>
            <a:r>
              <a:rPr lang="en-GB" dirty="0"/>
              <a:t>John: Yep, that’ll do nicely.</a:t>
            </a:r>
          </a:p>
        </p:txBody>
      </p:sp>
    </p:spTree>
    <p:extLst>
      <p:ext uri="{BB962C8B-B14F-4D97-AF65-F5344CB8AC3E}">
        <p14:creationId xmlns:p14="http://schemas.microsoft.com/office/powerpoint/2010/main" val="40376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Generalising—(LM) seems important.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(LM) seems important to us: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We punish witnesses for lying under oath but not for misleading during cross-examination.</a:t>
            </a:r>
          </a:p>
          <a:p>
            <a:pPr lvl="1"/>
            <a:r>
              <a:rPr lang="en-GB" dirty="0"/>
              <a:t>We are more offended by lying in public office than we are by misleading.</a:t>
            </a:r>
          </a:p>
          <a:p>
            <a:pPr lvl="1"/>
            <a:r>
              <a:rPr lang="en-GB" dirty="0"/>
              <a:t>We are so trusting of other people’s commitment to telling the truth that we treat what they say as evidence.</a:t>
            </a:r>
          </a:p>
        </p:txBody>
      </p:sp>
    </p:spTree>
    <p:extLst>
      <p:ext uri="{BB962C8B-B14F-4D97-AF65-F5344CB8AC3E}">
        <p14:creationId xmlns:p14="http://schemas.microsoft.com/office/powerpoint/2010/main" val="23216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A challenge to (LM).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81" y="2035996"/>
            <a:ext cx="2556163" cy="341861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815115" y="2656115"/>
          <a:ext cx="6756400" cy="2547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5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72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Professor</a:t>
                      </a:r>
                      <a:r>
                        <a:rPr lang="en-GB" sz="2400" baseline="0" dirty="0"/>
                        <a:t> Jennifer Saul</a:t>
                      </a:r>
                    </a:p>
                    <a:p>
                      <a:pPr algn="ctr"/>
                      <a:r>
                        <a:rPr lang="en-GB" sz="2400" baseline="0" dirty="0"/>
                        <a:t>(University of Sheffield)</a:t>
                      </a:r>
                    </a:p>
                    <a:p>
                      <a:pPr algn="ctr"/>
                      <a:endParaRPr lang="en-GB" sz="2400" baseline="0" dirty="0"/>
                    </a:p>
                    <a:p>
                      <a:pPr algn="ctr"/>
                      <a:r>
                        <a:rPr lang="en-GB" sz="2400" baseline="0" dirty="0"/>
                        <a:t>Saul, Jennifer (2012) “Just Go Ahead and Lie”, </a:t>
                      </a:r>
                      <a:r>
                        <a:rPr lang="en-GB" sz="2400" i="1" baseline="0" dirty="0"/>
                        <a:t>Analysis</a:t>
                      </a:r>
                      <a:r>
                        <a:rPr lang="en-GB" sz="2400" i="0" baseline="0" dirty="0"/>
                        <a:t> 72: 3-9.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6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A challenge to (LM).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Prof. Saul is a bit puzzled by our preference for misleading over lying: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“[For this preference] amounts to a preference for one mode of deception over another” (Saul (2012: 3)).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idea is that attempting to deceive someone is surely usually a bad thing no matter how we manage to bring about the deception.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9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A challenge to (LM).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our two examples earlier,</a:t>
            </a:r>
          </a:p>
          <a:p>
            <a:r>
              <a:rPr lang="en-GB" dirty="0"/>
              <a:t>John has the same motivation—he doesn’t want me to get the job because he doesn’t want me to discover that his job is easy.</a:t>
            </a:r>
          </a:p>
          <a:p>
            <a:r>
              <a:rPr lang="en-GB" dirty="0"/>
              <a:t>and the outcome is the same—I don’t get the job because John’s boss is not impressed by my wearing a tie-die t-shirt to a job interview.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Saul thinks that what makes a particular deception good or bad is the motivation and outcome of the deception, not the way it is brought about. So why all the fuss about lying?</a:t>
            </a:r>
          </a:p>
        </p:txBody>
      </p:sp>
    </p:spTree>
    <p:extLst>
      <p:ext uri="{BB962C8B-B14F-4D97-AF65-F5344CB8AC3E}">
        <p14:creationId xmlns:p14="http://schemas.microsoft.com/office/powerpoint/2010/main" val="9622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Replying to the challenge.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Reply: John could say ‘I didn’t actually say you should wear the t-shirt. Its not my fault if that’s what you thought I meant.’</a:t>
            </a:r>
          </a:p>
          <a:p>
            <a:endParaRPr lang="en-GB" dirty="0"/>
          </a:p>
          <a:p>
            <a:r>
              <a:rPr lang="en-GB" dirty="0"/>
              <a:t>Generalising: you can only deceive by misleading if your audience infers something from what you say. So the responsibility for deception in this case is shared.</a:t>
            </a:r>
          </a:p>
          <a:p>
            <a:endParaRPr lang="en-GB" dirty="0"/>
          </a:p>
          <a:p>
            <a:r>
              <a:rPr lang="en-GB" dirty="0"/>
              <a:t>Principle underlying the reply: shared responsibility reduces the wrong of the deception.</a:t>
            </a:r>
          </a:p>
        </p:txBody>
      </p:sp>
    </p:spTree>
    <p:extLst>
      <p:ext uri="{BB962C8B-B14F-4D97-AF65-F5344CB8AC3E}">
        <p14:creationId xmlns:p14="http://schemas.microsoft.com/office/powerpoint/2010/main" val="4366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Replying to the challenge.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Principle underlying the reply: shared responsibility reduces the wrong of the deception.</a:t>
            </a:r>
          </a:p>
          <a:p>
            <a:endParaRPr lang="en-GB" dirty="0"/>
          </a:p>
          <a:p>
            <a:r>
              <a:rPr lang="en-GB" dirty="0"/>
              <a:t>Saul thinks this principle is false—and shows us why by using an example.</a:t>
            </a:r>
          </a:p>
          <a:p>
            <a:endParaRPr lang="en-GB" dirty="0"/>
          </a:p>
          <a:p>
            <a:r>
              <a:rPr lang="en-GB" dirty="0"/>
              <a:t>Careful Victim vs. Reckless Victim—the mugging is just as wrong in both cases.</a:t>
            </a:r>
          </a:p>
        </p:txBody>
      </p:sp>
    </p:spTree>
    <p:extLst>
      <p:ext uri="{BB962C8B-B14F-4D97-AF65-F5344CB8AC3E}">
        <p14:creationId xmlns:p14="http://schemas.microsoft.com/office/powerpoint/2010/main" val="20712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Lying is worse than mere misleading.</a:t>
            </a:r>
          </a:p>
          <a:p>
            <a:endParaRPr lang="en-GB" dirty="0"/>
          </a:p>
          <a:p>
            <a:r>
              <a:rPr lang="en-GB" dirty="0"/>
              <a:t>Example—its worse when John lies to me in order to ensure I don’t get the job.</a:t>
            </a:r>
          </a:p>
          <a:p>
            <a:endParaRPr lang="en-GB" dirty="0"/>
          </a:p>
          <a:p>
            <a:r>
              <a:rPr lang="en-GB" dirty="0"/>
              <a:t>General—the assumption of the wrongness of lying is built into our legal and political discourse, and into how we treat what people say as good evidence.</a:t>
            </a:r>
          </a:p>
          <a:p>
            <a:endParaRPr lang="en-GB" dirty="0"/>
          </a:p>
          <a:p>
            <a:r>
              <a:rPr lang="en-GB" dirty="0"/>
              <a:t>A challenge—if the motivation is the same, and the outcome is the same, you might as well just go ahead and lie!</a:t>
            </a:r>
          </a:p>
        </p:txBody>
      </p:sp>
    </p:spTree>
    <p:extLst>
      <p:ext uri="{BB962C8B-B14F-4D97-AF65-F5344CB8AC3E}">
        <p14:creationId xmlns:p14="http://schemas.microsoft.com/office/powerpoint/2010/main" val="8518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Remember the example of Gerry’s brother John? </a:t>
            </a:r>
          </a:p>
          <a:p>
            <a:r>
              <a:rPr lang="en-GB" dirty="0"/>
              <a:t>Gerry wanted you to think one of lying-John and misleading-John was doing something worse. </a:t>
            </a:r>
          </a:p>
          <a:p>
            <a:r>
              <a:rPr lang="en-GB" dirty="0"/>
              <a:t>Which one?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284250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400" y="259200"/>
            <a:ext cx="8531305" cy="648000"/>
          </a:xfrm>
        </p:spPr>
        <p:txBody>
          <a:bodyPr/>
          <a:lstStyle/>
          <a:p>
            <a:r>
              <a:rPr lang="en-GB" dirty="0"/>
              <a:t>2. What are lectures for?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r>
              <a:rPr lang="en-GB" dirty="0"/>
              <a:t>What students think:</a:t>
            </a:r>
          </a:p>
          <a:p>
            <a:pPr lvl="1"/>
            <a:r>
              <a:rPr lang="en-GB" dirty="0"/>
              <a:t>Delivering the facts/getting the answers.</a:t>
            </a:r>
          </a:p>
          <a:p>
            <a:pPr lvl="1"/>
            <a:endParaRPr lang="en-GB" dirty="0"/>
          </a:p>
          <a:p>
            <a:r>
              <a:rPr lang="en-GB" dirty="0"/>
              <a:t>Yes, but…</a:t>
            </a:r>
          </a:p>
          <a:p>
            <a:pPr lvl="1"/>
            <a:r>
              <a:rPr lang="en-GB" dirty="0"/>
              <a:t>Courses are supposed to develop </a:t>
            </a:r>
            <a:r>
              <a:rPr lang="en-GB" i="1" dirty="0"/>
              <a:t>knowledge</a:t>
            </a:r>
            <a:r>
              <a:rPr lang="en-GB" dirty="0"/>
              <a:t>, </a:t>
            </a:r>
            <a:r>
              <a:rPr lang="en-GB" i="1" dirty="0"/>
              <a:t>understanding</a:t>
            </a:r>
            <a:r>
              <a:rPr lang="en-GB" dirty="0"/>
              <a:t>, and </a:t>
            </a:r>
            <a:r>
              <a:rPr lang="en-GB" i="1" dirty="0"/>
              <a:t>critical evaluation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An example: “I think, therefore I am.”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3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Gerry said that the law of perjury shows that our legal system assumes that (LM) is true. </a:t>
            </a:r>
          </a:p>
          <a:p>
            <a:r>
              <a:rPr lang="en-GB" dirty="0"/>
              <a:t>Can you explain why Gerry thinks that?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10167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FAB0C-B62C-45D4-8381-019C5772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46F6F-ED12-4EE6-AAB4-A7C191DFB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Jennifer Saul thinks that if the _________ and the ________ of an utterance are the same, then it is no worse if that utterance is a lie or one that merely misleads.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Context/language.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GB"/>
              <a:t>Motivation</a:t>
            </a:r>
            <a:r>
              <a:rPr lang="en-GB" dirty="0"/>
              <a:t>/outcome.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Time/place.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180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0213-073D-4C65-BF3F-DB8C02069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787A2-B962-44CA-9F03-8140A13731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Here’s a hard one—can you explain the point Saul is trying to make with her Reckless Victim/Careful Victim example?</a:t>
            </a:r>
          </a:p>
        </p:txBody>
      </p:sp>
    </p:spTree>
    <p:extLst>
      <p:ext uri="{BB962C8B-B14F-4D97-AF65-F5344CB8AC3E}">
        <p14:creationId xmlns:p14="http://schemas.microsoft.com/office/powerpoint/2010/main" val="3203383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After the lecture</a:t>
            </a:r>
          </a:p>
        </p:txBody>
      </p:sp>
    </p:spTree>
    <p:extLst>
      <p:ext uri="{BB962C8B-B14F-4D97-AF65-F5344CB8AC3E}">
        <p14:creationId xmlns:p14="http://schemas.microsoft.com/office/powerpoint/2010/main" val="246741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Have reliable filing system</a:t>
            </a:r>
          </a:p>
          <a:p>
            <a:pPr defTabSz="442913">
              <a:spcBef>
                <a:spcPct val="50000"/>
              </a:spcBef>
            </a:pPr>
            <a:r>
              <a:rPr lang="en-GB" dirty="0">
                <a:cs typeface="Calibri Light" panose="020F0302020204030204" pitchFamily="34" charset="0"/>
              </a:rPr>
              <a:t>Think of how you will put them to use:</a:t>
            </a:r>
          </a:p>
          <a:p>
            <a:pPr lvl="1" defTabSz="442913">
              <a:spcAft>
                <a:spcPct val="20000"/>
              </a:spcAft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 </a:t>
            </a:r>
            <a:r>
              <a:rPr lang="en-GB" sz="2400" dirty="0">
                <a:cs typeface="Calibri Light" panose="020F0302020204030204" pitchFamily="34" charset="0"/>
              </a:rPr>
              <a:t>Distil them later on</a:t>
            </a:r>
          </a:p>
          <a:p>
            <a:pPr lvl="1" defTabSz="442913">
              <a:spcAft>
                <a:spcPct val="20000"/>
              </a:spcAft>
              <a:buFontTx/>
              <a:buChar char="•"/>
            </a:pPr>
            <a:r>
              <a:rPr lang="en-GB" sz="2400" dirty="0">
                <a:cs typeface="Calibri Light" panose="020F0302020204030204" pitchFamily="34" charset="0"/>
              </a:rPr>
              <a:t> Highlight major points, key terms, formulae</a:t>
            </a:r>
          </a:p>
          <a:p>
            <a:pPr lvl="1" defTabSz="442913">
              <a:spcAft>
                <a:spcPct val="20000"/>
              </a:spcAft>
              <a:buFontTx/>
              <a:buChar char="•"/>
            </a:pPr>
            <a:r>
              <a:rPr lang="en-GB" sz="2400" dirty="0">
                <a:cs typeface="Calibri Light" panose="020F0302020204030204" pitchFamily="34" charset="0"/>
              </a:rPr>
              <a:t> Put them into your own words </a:t>
            </a:r>
          </a:p>
          <a:p>
            <a:pPr lvl="1" defTabSz="442913">
              <a:spcAft>
                <a:spcPct val="20000"/>
              </a:spcAft>
              <a:buFontTx/>
              <a:buChar char="•"/>
            </a:pPr>
            <a:r>
              <a:rPr lang="en-GB" sz="2400" dirty="0">
                <a:cs typeface="Calibri Light" panose="020F0302020204030204" pitchFamily="34" charset="0"/>
              </a:rPr>
              <a:t> Cornell notes </a:t>
            </a:r>
          </a:p>
          <a:p>
            <a:pPr lvl="1" defTabSz="442913">
              <a:spcAft>
                <a:spcPct val="20000"/>
              </a:spcAft>
              <a:buFontTx/>
              <a:buChar char="•"/>
            </a:pPr>
            <a:r>
              <a:rPr lang="en-GB" sz="2400" dirty="0">
                <a:cs typeface="Calibri Light" panose="020F0302020204030204" pitchFamily="34" charset="0"/>
              </a:rPr>
              <a:t> Make mind maps, index cards etc.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9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final tips …</a:t>
            </a:r>
          </a:p>
        </p:txBody>
      </p:sp>
    </p:spTree>
    <p:extLst>
      <p:ext uri="{BB962C8B-B14F-4D97-AF65-F5344CB8AC3E}">
        <p14:creationId xmlns:p14="http://schemas.microsoft.com/office/powerpoint/2010/main" val="38943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final tips 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2800" y="1563600"/>
            <a:ext cx="111420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How lecturers (are supposed to) think:</a:t>
            </a:r>
          </a:p>
          <a:p>
            <a:pPr lvl="1"/>
            <a:r>
              <a:rPr lang="en-GB" dirty="0"/>
              <a:t>Learning </a:t>
            </a:r>
            <a:r>
              <a:rPr lang="en-GB" u="sng" dirty="0"/>
              <a:t>outcome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What do you (as a student) </a:t>
            </a:r>
            <a:r>
              <a:rPr lang="en-GB" u="sng" dirty="0"/>
              <a:t>need</a:t>
            </a:r>
            <a:r>
              <a:rPr lang="en-GB" dirty="0"/>
              <a:t> to achieve those outcomes?</a:t>
            </a:r>
          </a:p>
          <a:p>
            <a:pPr lvl="1"/>
            <a:r>
              <a:rPr lang="en-GB" dirty="0"/>
              <a:t>How do the different parts of the course (lectures, tutorials, reading and independent study, assessment) </a:t>
            </a:r>
            <a:r>
              <a:rPr lang="en-GB" u="sng" dirty="0"/>
              <a:t>give you</a:t>
            </a:r>
            <a:r>
              <a:rPr lang="en-GB" dirty="0"/>
              <a:t> what you need?</a:t>
            </a:r>
          </a:p>
          <a:p>
            <a:pPr lvl="1"/>
            <a:endParaRPr lang="en-GB" dirty="0"/>
          </a:p>
          <a:p>
            <a:r>
              <a:rPr lang="en-GB" dirty="0"/>
              <a:t>Prepare—Engage—Review.</a:t>
            </a:r>
          </a:p>
          <a:p>
            <a:pPr lvl="1"/>
            <a:r>
              <a:rPr lang="en-GB" dirty="0"/>
              <a:t>Don’t go knowing nothing.</a:t>
            </a:r>
          </a:p>
          <a:p>
            <a:pPr lvl="1"/>
            <a:r>
              <a:rPr lang="en-GB" dirty="0"/>
              <a:t>Look for signposts.</a:t>
            </a:r>
          </a:p>
          <a:p>
            <a:pPr lvl="1"/>
            <a:r>
              <a:rPr lang="en-GB" dirty="0"/>
              <a:t>Think about what you want from your notes.</a:t>
            </a:r>
          </a:p>
        </p:txBody>
      </p:sp>
    </p:spTree>
    <p:extLst>
      <p:ext uri="{BB962C8B-B14F-4D97-AF65-F5344CB8AC3E}">
        <p14:creationId xmlns:p14="http://schemas.microsoft.com/office/powerpoint/2010/main" val="25792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400" y="259200"/>
            <a:ext cx="8531305" cy="648000"/>
          </a:xfrm>
        </p:spPr>
        <p:txBody>
          <a:bodyPr/>
          <a:lstStyle/>
          <a:p>
            <a:r>
              <a:rPr lang="en-GB" dirty="0"/>
              <a:t>2. What are lectures for?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2800" y="1563600"/>
            <a:ext cx="111420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Change the question—how do lectures help?</a:t>
            </a:r>
          </a:p>
          <a:p>
            <a:pPr lvl="1"/>
            <a:r>
              <a:rPr lang="en-GB" dirty="0"/>
              <a:t>What do you think the lecturer is trying to do?</a:t>
            </a:r>
          </a:p>
          <a:p>
            <a:pPr lvl="1"/>
            <a:r>
              <a:rPr lang="en-GB" dirty="0"/>
              <a:t>What do you want to get out of the lecture?</a:t>
            </a:r>
          </a:p>
          <a:p>
            <a:endParaRPr lang="en-GB" dirty="0"/>
          </a:p>
          <a:p>
            <a:r>
              <a:rPr lang="en-GB" dirty="0"/>
              <a:t>Knowledge.</a:t>
            </a:r>
          </a:p>
          <a:p>
            <a:pPr lvl="1"/>
            <a:r>
              <a:rPr lang="en-GB" dirty="0"/>
              <a:t>Emphasise the important stuff.</a:t>
            </a:r>
          </a:p>
          <a:p>
            <a:pPr lvl="1"/>
            <a:r>
              <a:rPr lang="en-GB" dirty="0"/>
              <a:t>Sometimes the best way to deliver information.</a:t>
            </a:r>
          </a:p>
          <a:p>
            <a:pPr lvl="1"/>
            <a:endParaRPr lang="en-GB" dirty="0"/>
          </a:p>
          <a:p>
            <a:pPr marL="609585" lvl="1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8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What are lectures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Understanding</a:t>
            </a:r>
          </a:p>
          <a:p>
            <a:pPr lvl="1"/>
            <a:r>
              <a:rPr lang="en-GB" dirty="0"/>
              <a:t>Contextualise (1): background knowledge.</a:t>
            </a:r>
          </a:p>
          <a:p>
            <a:pPr lvl="1"/>
            <a:r>
              <a:rPr lang="en-GB" dirty="0"/>
              <a:t>Analyse e.g. the structure of an argument.</a:t>
            </a:r>
          </a:p>
          <a:p>
            <a:pPr lvl="1"/>
            <a:r>
              <a:rPr lang="en-GB" dirty="0"/>
              <a:t>I am </a:t>
            </a:r>
            <a:r>
              <a:rPr lang="en-GB" i="1" dirty="0"/>
              <a:t>modelling</a:t>
            </a:r>
            <a:r>
              <a:rPr lang="en-GB" dirty="0"/>
              <a:t> the behaviour I want in my students.</a:t>
            </a:r>
          </a:p>
          <a:p>
            <a:endParaRPr lang="en-GB" dirty="0"/>
          </a:p>
          <a:p>
            <a:r>
              <a:rPr lang="en-GB" dirty="0"/>
              <a:t>Evaluate:</a:t>
            </a:r>
          </a:p>
          <a:p>
            <a:pPr lvl="1"/>
            <a:r>
              <a:rPr lang="en-GB" dirty="0"/>
              <a:t>Contextualise (2): how do academics respond to the content?</a:t>
            </a:r>
          </a:p>
          <a:p>
            <a:pPr lvl="1"/>
            <a:r>
              <a:rPr lang="en-GB" dirty="0"/>
              <a:t>React: e.g. how to go about criticising an argument.</a:t>
            </a:r>
          </a:p>
          <a:p>
            <a:pPr lvl="1"/>
            <a:r>
              <a:rPr lang="en-GB" dirty="0"/>
              <a:t>Again, I am </a:t>
            </a:r>
            <a:r>
              <a:rPr lang="en-GB" i="1" dirty="0"/>
              <a:t>modelling</a:t>
            </a:r>
            <a:r>
              <a:rPr lang="en-GB" dirty="0"/>
              <a:t> the behaviour I want in my students.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0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why take notes in lectures?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71550" y="2049810"/>
            <a:ext cx="76390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185738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To keep a record of 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 lecture</a:t>
            </a:r>
          </a:p>
          <a:p>
            <a:pPr marL="457200" indent="-457200" defTabSz="185738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To better understand a topic or theory</a:t>
            </a:r>
          </a:p>
          <a:p>
            <a:pPr marL="457200" indent="-457200" defTabSz="185738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To use in assignments - reports</a:t>
            </a:r>
          </a:p>
          <a:p>
            <a:pPr marL="457200" indent="-457200" defTabSz="185738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To use in revision</a:t>
            </a:r>
          </a:p>
          <a:p>
            <a:pPr algn="ctr" defTabSz="185738">
              <a:spcBef>
                <a:spcPct val="50000"/>
              </a:spcBef>
              <a:buClr>
                <a:srgbClr val="800000"/>
              </a:buClr>
            </a:pPr>
            <a:r>
              <a:rPr lang="en-GB" sz="3200" b="1" dirty="0">
                <a:solidFill>
                  <a:srgbClr val="CC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good quality notes are very important!</a:t>
            </a:r>
          </a:p>
        </p:txBody>
      </p:sp>
    </p:spTree>
    <p:extLst>
      <p:ext uri="{BB962C8B-B14F-4D97-AF65-F5344CB8AC3E}">
        <p14:creationId xmlns:p14="http://schemas.microsoft.com/office/powerpoint/2010/main" val="23356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3. Note – taking in lectures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Listen and take some notes on the paper provided</a:t>
            </a:r>
          </a:p>
        </p:txBody>
      </p:sp>
    </p:spTree>
    <p:extLst>
      <p:ext uri="{BB962C8B-B14F-4D97-AF65-F5344CB8AC3E}">
        <p14:creationId xmlns:p14="http://schemas.microsoft.com/office/powerpoint/2010/main" val="21838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Benefits of (Doing) Philosophy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2000" dirty="0"/>
          </a:p>
          <a:p>
            <a:r>
              <a:rPr lang="en-GB" sz="2000" dirty="0" err="1"/>
              <a:t>Dr.</a:t>
            </a:r>
            <a:r>
              <a:rPr lang="en-GB" sz="2000" dirty="0"/>
              <a:t> Gerry Hough</a:t>
            </a:r>
          </a:p>
          <a:p>
            <a:r>
              <a:rPr lang="en-GB" sz="2000" dirty="0"/>
              <a:t>Lecturer and Director of Teaching</a:t>
            </a:r>
          </a:p>
          <a:p>
            <a:r>
              <a:rPr lang="en-GB" sz="2000" dirty="0"/>
              <a:t>School of Divinity, History and Philosophy</a:t>
            </a:r>
          </a:p>
        </p:txBody>
      </p:sp>
    </p:spTree>
    <p:extLst>
      <p:ext uri="{BB962C8B-B14F-4D97-AF65-F5344CB8AC3E}">
        <p14:creationId xmlns:p14="http://schemas.microsoft.com/office/powerpoint/2010/main" val="4831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oA Staff Theme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AB1A24"/>
      </a:accent1>
      <a:accent2>
        <a:srgbClr val="D09B1A"/>
      </a:accent2>
      <a:accent3>
        <a:srgbClr val="FFDD00"/>
      </a:accent3>
      <a:accent4>
        <a:srgbClr val="5C284F"/>
      </a:accent4>
      <a:accent5>
        <a:srgbClr val="224597"/>
      </a:accent5>
      <a:accent6>
        <a:srgbClr val="AB1A24"/>
      </a:accent6>
      <a:hlink>
        <a:srgbClr val="224597"/>
      </a:hlink>
      <a:folHlink>
        <a:srgbClr val="5C2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ff Alumni Corporate Public Template.potx [Read-Only]" id="{012EA62C-A2BD-40A6-8E18-1B6B601F1698}" vid="{AF2EC757-C98A-4ED1-A51D-2C9F15644E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2035</Words>
  <Application>Microsoft Office PowerPoint</Application>
  <PresentationFormat>Widescreen</PresentationFormat>
  <Paragraphs>250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Cambria</vt:lpstr>
      <vt:lpstr>Wingdings</vt:lpstr>
      <vt:lpstr>Office Theme</vt:lpstr>
      <vt:lpstr>Take note! Getting the most out of your lectures</vt:lpstr>
      <vt:lpstr>1. What are lectures?  What students think!   Write down in your groups what you think a lecture is: words, phrases etc.  </vt:lpstr>
      <vt:lpstr>2. What are lectures for?</vt:lpstr>
      <vt:lpstr>2. What are lectures for?</vt:lpstr>
      <vt:lpstr>2. What are lectures for?</vt:lpstr>
      <vt:lpstr>2. What are lectures for?</vt:lpstr>
      <vt:lpstr>So why take notes in lectures?</vt:lpstr>
      <vt:lpstr>3. Note – taking in lectures  Listen and take some notes on the paper provided</vt:lpstr>
      <vt:lpstr>The Benefits of (Doing) Philosophy</vt:lpstr>
      <vt:lpstr>The Benefits of Doing Philosophy</vt:lpstr>
      <vt:lpstr>The Benefits of Doing Philosophy</vt:lpstr>
      <vt:lpstr>The Benefits of Doing Philosophy</vt:lpstr>
      <vt:lpstr>It is hard to critically reflect on your beliefs because:</vt:lpstr>
      <vt:lpstr>Gerry said that philosophers are most interested in:</vt:lpstr>
      <vt:lpstr>Philosophy can help you critically reflect on your beliefs because:</vt:lpstr>
      <vt:lpstr>What did you think about your note – taking?   A. It went well B. Easier than I thought C. I think I got most of the main points D. I used some abbreviations E. I tried to write down everything F. That was hard      </vt:lpstr>
      <vt:lpstr>Note- taking is a skill!  It is something you will improve at  There is no such thing as perfect notes  No one expects you to write everything down!  </vt:lpstr>
      <vt:lpstr>4. Tips from the teacher.</vt:lpstr>
      <vt:lpstr>4. Tips from the teacher</vt:lpstr>
      <vt:lpstr>Lecture notes may be provided:</vt:lpstr>
      <vt:lpstr>You can’t write down everything!</vt:lpstr>
      <vt:lpstr>You can’t write down everything!</vt:lpstr>
      <vt:lpstr>You can’t write down everything!</vt:lpstr>
      <vt:lpstr>PowerPoint Presentation</vt:lpstr>
      <vt:lpstr>Let’s try some of these ideas!</vt:lpstr>
      <vt:lpstr>5. Lying and misleading.</vt:lpstr>
      <vt:lpstr>Outline</vt:lpstr>
      <vt:lpstr>Before we start…</vt:lpstr>
      <vt:lpstr>1. (LM)—an example.</vt:lpstr>
      <vt:lpstr>1. (LM)—an example.</vt:lpstr>
      <vt:lpstr>1. (LM)—an example.</vt:lpstr>
      <vt:lpstr>2. Generalising—(LM) seems important.</vt:lpstr>
      <vt:lpstr>3. A challenge to (LM).</vt:lpstr>
      <vt:lpstr>3. A challenge to (LM).</vt:lpstr>
      <vt:lpstr>3. A challenge to (LM).</vt:lpstr>
      <vt:lpstr>4. Replying to the challenge.</vt:lpstr>
      <vt:lpstr>4. Replying to the challenge.</vt:lpstr>
      <vt:lpstr>Summary.</vt:lpstr>
      <vt:lpstr>Question 1</vt:lpstr>
      <vt:lpstr>Question 2</vt:lpstr>
      <vt:lpstr>Question 3</vt:lpstr>
      <vt:lpstr>Question 4</vt:lpstr>
      <vt:lpstr>6. After the lecture</vt:lpstr>
      <vt:lpstr>What next?</vt:lpstr>
      <vt:lpstr>Some final tips …</vt:lpstr>
      <vt:lpstr>Some final tips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2019-02-18T15:22:33Z</dcterms:created>
  <dcterms:modified xsi:type="dcterms:W3CDTF">2019-02-26T12:38:02Z</dcterms:modified>
  <cp:contentStatus/>
</cp:coreProperties>
</file>