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6.xml" ContentType="application/vnd.openxmlformats-officedocument.presentationml.tag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93455" r:id="rId1"/>
  </p:sldMasterIdLst>
  <p:notesMasterIdLst>
    <p:notesMasterId r:id="rId26"/>
  </p:notesMasterIdLst>
  <p:handoutMasterIdLst>
    <p:handoutMasterId r:id="rId27"/>
  </p:handoutMasterIdLst>
  <p:sldIdLst>
    <p:sldId id="256" r:id="rId2"/>
    <p:sldId id="257" r:id="rId3"/>
    <p:sldId id="293" r:id="rId4"/>
    <p:sldId id="258" r:id="rId5"/>
    <p:sldId id="262" r:id="rId6"/>
    <p:sldId id="259" r:id="rId7"/>
    <p:sldId id="260" r:id="rId8"/>
    <p:sldId id="276" r:id="rId9"/>
    <p:sldId id="277" r:id="rId10"/>
    <p:sldId id="291" r:id="rId11"/>
    <p:sldId id="272" r:id="rId12"/>
    <p:sldId id="289" r:id="rId13"/>
    <p:sldId id="284" r:id="rId14"/>
    <p:sldId id="279" r:id="rId15"/>
    <p:sldId id="285" r:id="rId16"/>
    <p:sldId id="280" r:id="rId17"/>
    <p:sldId id="286" r:id="rId18"/>
    <p:sldId id="281" r:id="rId19"/>
    <p:sldId id="287" r:id="rId20"/>
    <p:sldId id="282" r:id="rId21"/>
    <p:sldId id="288" r:id="rId22"/>
    <p:sldId id="283" r:id="rId23"/>
    <p:sldId id="270" r:id="rId24"/>
    <p:sldId id="292" r:id="rId25"/>
  </p:sldIdLst>
  <p:sldSz cx="12192000" cy="6858000"/>
  <p:notesSz cx="6858000" cy="9144000"/>
  <p:custDataLst>
    <p:tags r:id="rId28"/>
  </p:custData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09B1A"/>
    <a:srgbClr val="59155F"/>
    <a:srgbClr val="CB8E12"/>
    <a:srgbClr val="CF833D"/>
    <a:srgbClr val="2E3280"/>
    <a:srgbClr val="CD216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0" autoAdjust="0"/>
    <p:restoredTop sz="94660"/>
  </p:normalViewPr>
  <p:slideViewPr>
    <p:cSldViewPr snapToGrid="0" snapToObjects="1">
      <p:cViewPr varScale="1">
        <p:scale>
          <a:sx n="114" d="100"/>
          <a:sy n="114" d="100"/>
        </p:scale>
        <p:origin x="474" y="120"/>
      </p:cViewPr>
      <p:guideLst>
        <p:guide orient="horz" pos="2160"/>
        <p:guide pos="3840"/>
      </p:guideLst>
    </p:cSldViewPr>
  </p:slideViewPr>
  <p:notesTextViewPr>
    <p:cViewPr>
      <p:scale>
        <a:sx n="3" d="2"/>
        <a:sy n="3" d="2"/>
      </p:scale>
      <p:origin x="0" y="0"/>
    </p:cViewPr>
  </p:notesTextViewPr>
  <p:sorterViewPr>
    <p:cViewPr>
      <p:scale>
        <a:sx n="149" d="100"/>
        <a:sy n="149" d="100"/>
      </p:scale>
      <p:origin x="0" y="-1836"/>
    </p:cViewPr>
  </p:sorterViewPr>
  <p:notesViewPr>
    <p:cSldViewPr snapToGrid="0" snapToObjects="1">
      <p:cViewPr varScale="1">
        <p:scale>
          <a:sx n="83" d="100"/>
          <a:sy n="83" d="100"/>
        </p:scale>
        <p:origin x="2010"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9371438-1A81-4503-BC99-D7D065A2443B}" type="doc">
      <dgm:prSet loTypeId="urn:microsoft.com/office/officeart/2005/8/layout/radial3" loCatId="relationship" qsTypeId="urn:microsoft.com/office/officeart/2005/8/quickstyle/simple1" qsCatId="simple" csTypeId="urn:microsoft.com/office/officeart/2005/8/colors/accent1_2" csCatId="accent1" phldr="1"/>
      <dgm:spPr/>
      <dgm:t>
        <a:bodyPr/>
        <a:lstStyle/>
        <a:p>
          <a:endParaRPr lang="en-US"/>
        </a:p>
      </dgm:t>
    </dgm:pt>
    <dgm:pt modelId="{81C7F3C5-BE97-47F9-A97F-F04DC1EF9C0E}">
      <dgm:prSet phldrT="[Text]" custT="1"/>
      <dgm:spPr>
        <a:solidFill>
          <a:schemeClr val="accent4">
            <a:lumMod val="60000"/>
            <a:lumOff val="40000"/>
            <a:alpha val="50000"/>
          </a:schemeClr>
        </a:solidFill>
      </dgm:spPr>
      <dgm:t>
        <a:bodyPr/>
        <a:lstStyle/>
        <a:p>
          <a:r>
            <a:rPr lang="en-US" sz="3600" b="1" dirty="0"/>
            <a:t>Student</a:t>
          </a:r>
          <a:r>
            <a:rPr lang="en-US" sz="4500" dirty="0"/>
            <a:t> </a:t>
          </a:r>
        </a:p>
      </dgm:t>
    </dgm:pt>
    <dgm:pt modelId="{697BE5BE-B0F7-4AAF-BAF2-18B39FD01E18}" type="parTrans" cxnId="{6927E806-00A8-4FE7-ABB0-B2D20EA9BBBE}">
      <dgm:prSet/>
      <dgm:spPr/>
      <dgm:t>
        <a:bodyPr/>
        <a:lstStyle/>
        <a:p>
          <a:endParaRPr lang="en-US"/>
        </a:p>
      </dgm:t>
    </dgm:pt>
    <dgm:pt modelId="{D3EEED7B-E4EA-4933-BDB3-CA9F7070F9A9}" type="sibTrans" cxnId="{6927E806-00A8-4FE7-ABB0-B2D20EA9BBBE}">
      <dgm:prSet/>
      <dgm:spPr/>
      <dgm:t>
        <a:bodyPr/>
        <a:lstStyle/>
        <a:p>
          <a:endParaRPr lang="en-US"/>
        </a:p>
      </dgm:t>
    </dgm:pt>
    <dgm:pt modelId="{6564D67C-CD58-43D4-8F5F-72A1E6822DCD}">
      <dgm:prSet phldrT="[Text]" custT="1"/>
      <dgm:spPr>
        <a:solidFill>
          <a:schemeClr val="accent4">
            <a:lumMod val="40000"/>
            <a:lumOff val="60000"/>
            <a:alpha val="50000"/>
          </a:schemeClr>
        </a:solidFill>
      </dgm:spPr>
      <dgm:t>
        <a:bodyPr/>
        <a:lstStyle/>
        <a:p>
          <a:r>
            <a:rPr lang="en-US" sz="1600" b="1" dirty="0"/>
            <a:t>Academic</a:t>
          </a:r>
          <a:r>
            <a:rPr lang="en-US" sz="1300" dirty="0"/>
            <a:t> </a:t>
          </a:r>
        </a:p>
      </dgm:t>
    </dgm:pt>
    <dgm:pt modelId="{9DAA774F-A8D9-49A3-9753-00E383FC7BD8}" type="parTrans" cxnId="{328A3C9E-052C-4173-82A7-C2737B3E22BE}">
      <dgm:prSet/>
      <dgm:spPr/>
      <dgm:t>
        <a:bodyPr/>
        <a:lstStyle/>
        <a:p>
          <a:endParaRPr lang="en-US"/>
        </a:p>
      </dgm:t>
    </dgm:pt>
    <dgm:pt modelId="{387C74DA-5C6C-40C9-B1AB-CE1B2C48DC14}" type="sibTrans" cxnId="{328A3C9E-052C-4173-82A7-C2737B3E22BE}">
      <dgm:prSet/>
      <dgm:spPr/>
      <dgm:t>
        <a:bodyPr/>
        <a:lstStyle/>
        <a:p>
          <a:endParaRPr lang="en-US"/>
        </a:p>
      </dgm:t>
    </dgm:pt>
    <dgm:pt modelId="{6F318909-6986-4B79-B44A-55C9CE0B363F}">
      <dgm:prSet phldrT="[Text]" custT="1"/>
      <dgm:spPr>
        <a:solidFill>
          <a:schemeClr val="accent4">
            <a:lumMod val="40000"/>
            <a:lumOff val="60000"/>
            <a:alpha val="50000"/>
          </a:schemeClr>
        </a:solidFill>
        <a:ln>
          <a:solidFill>
            <a:schemeClr val="accent4">
              <a:lumMod val="60000"/>
              <a:lumOff val="40000"/>
            </a:schemeClr>
          </a:solidFill>
        </a:ln>
      </dgm:spPr>
      <dgm:t>
        <a:bodyPr/>
        <a:lstStyle/>
        <a:p>
          <a:r>
            <a:rPr lang="en-US" sz="1600" b="1" dirty="0"/>
            <a:t>Personal</a:t>
          </a:r>
          <a:r>
            <a:rPr lang="en-US" sz="1300" dirty="0"/>
            <a:t> </a:t>
          </a:r>
        </a:p>
      </dgm:t>
    </dgm:pt>
    <dgm:pt modelId="{5DFBC8F7-192B-4522-9993-40593AF3ED07}" type="parTrans" cxnId="{9F5D41DF-D043-452E-A603-29D4606480A4}">
      <dgm:prSet/>
      <dgm:spPr/>
      <dgm:t>
        <a:bodyPr/>
        <a:lstStyle/>
        <a:p>
          <a:endParaRPr lang="en-US"/>
        </a:p>
      </dgm:t>
    </dgm:pt>
    <dgm:pt modelId="{C0922FFD-F5AB-4DD8-A7CE-2110E2E93F31}" type="sibTrans" cxnId="{9F5D41DF-D043-452E-A603-29D4606480A4}">
      <dgm:prSet/>
      <dgm:spPr/>
      <dgm:t>
        <a:bodyPr/>
        <a:lstStyle/>
        <a:p>
          <a:endParaRPr lang="en-US"/>
        </a:p>
      </dgm:t>
    </dgm:pt>
    <dgm:pt modelId="{95F315B9-DE39-4051-B945-1C3F80EB7D8B}">
      <dgm:prSet phldrT="[Text]" custT="1"/>
      <dgm:spPr>
        <a:solidFill>
          <a:schemeClr val="accent4">
            <a:lumMod val="40000"/>
            <a:lumOff val="60000"/>
            <a:alpha val="50000"/>
          </a:schemeClr>
        </a:solidFill>
      </dgm:spPr>
      <dgm:t>
        <a:bodyPr/>
        <a:lstStyle/>
        <a:p>
          <a:r>
            <a:rPr lang="en-US" sz="1600" b="1" dirty="0"/>
            <a:t>Interpersonal</a:t>
          </a:r>
          <a:r>
            <a:rPr lang="en-US" sz="1300" dirty="0"/>
            <a:t> </a:t>
          </a:r>
        </a:p>
      </dgm:t>
    </dgm:pt>
    <dgm:pt modelId="{83CE0644-9688-4334-A0D1-23A50FC64196}" type="parTrans" cxnId="{4D40F37F-9451-4285-87AB-68F00550B27C}">
      <dgm:prSet/>
      <dgm:spPr/>
      <dgm:t>
        <a:bodyPr/>
        <a:lstStyle/>
        <a:p>
          <a:endParaRPr lang="en-US"/>
        </a:p>
      </dgm:t>
    </dgm:pt>
    <dgm:pt modelId="{27BAD5A5-D24C-448F-9638-7E3C7631A1B7}" type="sibTrans" cxnId="{4D40F37F-9451-4285-87AB-68F00550B27C}">
      <dgm:prSet/>
      <dgm:spPr/>
      <dgm:t>
        <a:bodyPr/>
        <a:lstStyle/>
        <a:p>
          <a:endParaRPr lang="en-US"/>
        </a:p>
      </dgm:t>
    </dgm:pt>
    <dgm:pt modelId="{886F631B-19C3-48CC-A273-C6008A9BAA0A}">
      <dgm:prSet phldrT="[Text]" custT="1"/>
      <dgm:spPr>
        <a:solidFill>
          <a:schemeClr val="accent4">
            <a:lumMod val="40000"/>
            <a:lumOff val="60000"/>
            <a:alpha val="50000"/>
          </a:schemeClr>
        </a:solidFill>
      </dgm:spPr>
      <dgm:t>
        <a:bodyPr/>
        <a:lstStyle/>
        <a:p>
          <a:r>
            <a:rPr lang="en-US" sz="1600" b="1" dirty="0"/>
            <a:t>Socio/cultura</a:t>
          </a:r>
          <a:r>
            <a:rPr lang="en-US" sz="1300" dirty="0"/>
            <a:t>l </a:t>
          </a:r>
        </a:p>
      </dgm:t>
    </dgm:pt>
    <dgm:pt modelId="{5AC01C01-6AFA-4833-94D2-9F98345CE92A}" type="parTrans" cxnId="{7C7F02E4-08F1-4908-AE43-86EF344EF1A2}">
      <dgm:prSet/>
      <dgm:spPr/>
      <dgm:t>
        <a:bodyPr/>
        <a:lstStyle/>
        <a:p>
          <a:endParaRPr lang="en-US"/>
        </a:p>
      </dgm:t>
    </dgm:pt>
    <dgm:pt modelId="{8D211A1D-B1C9-4ACC-B87C-AA3AFCFABD88}" type="sibTrans" cxnId="{7C7F02E4-08F1-4908-AE43-86EF344EF1A2}">
      <dgm:prSet/>
      <dgm:spPr/>
      <dgm:t>
        <a:bodyPr/>
        <a:lstStyle/>
        <a:p>
          <a:endParaRPr lang="en-US"/>
        </a:p>
      </dgm:t>
    </dgm:pt>
    <dgm:pt modelId="{36D9B728-A686-467A-9290-F1A57791EAA5}" type="pres">
      <dgm:prSet presAssocID="{A9371438-1A81-4503-BC99-D7D065A2443B}" presName="composite" presStyleCnt="0">
        <dgm:presLayoutVars>
          <dgm:chMax val="1"/>
          <dgm:dir/>
          <dgm:resizeHandles val="exact"/>
        </dgm:presLayoutVars>
      </dgm:prSet>
      <dgm:spPr/>
    </dgm:pt>
    <dgm:pt modelId="{481AB8DB-581A-48CC-8E95-96D4D093EF1E}" type="pres">
      <dgm:prSet presAssocID="{A9371438-1A81-4503-BC99-D7D065A2443B}" presName="radial" presStyleCnt="0">
        <dgm:presLayoutVars>
          <dgm:animLvl val="ctr"/>
        </dgm:presLayoutVars>
      </dgm:prSet>
      <dgm:spPr/>
    </dgm:pt>
    <dgm:pt modelId="{B8407F98-77B3-4BBC-B937-2BC5D6E720FF}" type="pres">
      <dgm:prSet presAssocID="{81C7F3C5-BE97-47F9-A97F-F04DC1EF9C0E}" presName="centerShape" presStyleLbl="vennNode1" presStyleIdx="0" presStyleCnt="5"/>
      <dgm:spPr/>
    </dgm:pt>
    <dgm:pt modelId="{0237CD6E-0D6B-4AD4-8D32-D3DAE83E0708}" type="pres">
      <dgm:prSet presAssocID="{6564D67C-CD58-43D4-8F5F-72A1E6822DCD}" presName="node" presStyleLbl="vennNode1" presStyleIdx="1" presStyleCnt="5" custScaleX="127485" custScaleY="120731">
        <dgm:presLayoutVars>
          <dgm:bulletEnabled val="1"/>
        </dgm:presLayoutVars>
      </dgm:prSet>
      <dgm:spPr/>
    </dgm:pt>
    <dgm:pt modelId="{862F462B-D534-436A-B881-6BFBF2A30F8F}" type="pres">
      <dgm:prSet presAssocID="{6F318909-6986-4B79-B44A-55C9CE0B363F}" presName="node" presStyleLbl="vennNode1" presStyleIdx="2" presStyleCnt="5" custScaleX="121204" custScaleY="119229">
        <dgm:presLayoutVars>
          <dgm:bulletEnabled val="1"/>
        </dgm:presLayoutVars>
      </dgm:prSet>
      <dgm:spPr/>
    </dgm:pt>
    <dgm:pt modelId="{7B8D7037-DA74-4D2B-B3F2-4FBF42008CFA}" type="pres">
      <dgm:prSet presAssocID="{95F315B9-DE39-4051-B945-1C3F80EB7D8B}" presName="node" presStyleLbl="vennNode1" presStyleIdx="3" presStyleCnt="5" custScaleX="144323" custScaleY="135007">
        <dgm:presLayoutVars>
          <dgm:bulletEnabled val="1"/>
        </dgm:presLayoutVars>
      </dgm:prSet>
      <dgm:spPr/>
    </dgm:pt>
    <dgm:pt modelId="{7DD2CA56-49CC-4D59-BE73-4E53D81D6DF7}" type="pres">
      <dgm:prSet presAssocID="{886F631B-19C3-48CC-A273-C6008A9BAA0A}" presName="node" presStyleLbl="vennNode1" presStyleIdx="4" presStyleCnt="5" custScaleX="129787" custScaleY="128414">
        <dgm:presLayoutVars>
          <dgm:bulletEnabled val="1"/>
        </dgm:presLayoutVars>
      </dgm:prSet>
      <dgm:spPr/>
    </dgm:pt>
  </dgm:ptLst>
  <dgm:cxnLst>
    <dgm:cxn modelId="{6927E806-00A8-4FE7-ABB0-B2D20EA9BBBE}" srcId="{A9371438-1A81-4503-BC99-D7D065A2443B}" destId="{81C7F3C5-BE97-47F9-A97F-F04DC1EF9C0E}" srcOrd="0" destOrd="0" parTransId="{697BE5BE-B0F7-4AAF-BAF2-18B39FD01E18}" sibTransId="{D3EEED7B-E4EA-4933-BDB3-CA9F7070F9A9}"/>
    <dgm:cxn modelId="{F06C4322-EFBE-4640-9918-0F7758E226B6}" type="presOf" srcId="{81C7F3C5-BE97-47F9-A97F-F04DC1EF9C0E}" destId="{B8407F98-77B3-4BBC-B937-2BC5D6E720FF}" srcOrd="0" destOrd="0" presId="urn:microsoft.com/office/officeart/2005/8/layout/radial3"/>
    <dgm:cxn modelId="{39B8D130-5179-497E-B04D-283BE2759B33}" type="presOf" srcId="{6564D67C-CD58-43D4-8F5F-72A1E6822DCD}" destId="{0237CD6E-0D6B-4AD4-8D32-D3DAE83E0708}" srcOrd="0" destOrd="0" presId="urn:microsoft.com/office/officeart/2005/8/layout/radial3"/>
    <dgm:cxn modelId="{FB862C46-2068-470C-8B00-3B7D43615E59}" type="presOf" srcId="{6F318909-6986-4B79-B44A-55C9CE0B363F}" destId="{862F462B-D534-436A-B881-6BFBF2A30F8F}" srcOrd="0" destOrd="0" presId="urn:microsoft.com/office/officeart/2005/8/layout/radial3"/>
    <dgm:cxn modelId="{3E7C844D-842A-4745-9FA5-94E3379372A6}" type="presOf" srcId="{886F631B-19C3-48CC-A273-C6008A9BAA0A}" destId="{7DD2CA56-49CC-4D59-BE73-4E53D81D6DF7}" srcOrd="0" destOrd="0" presId="urn:microsoft.com/office/officeart/2005/8/layout/radial3"/>
    <dgm:cxn modelId="{4D40F37F-9451-4285-87AB-68F00550B27C}" srcId="{81C7F3C5-BE97-47F9-A97F-F04DC1EF9C0E}" destId="{95F315B9-DE39-4051-B945-1C3F80EB7D8B}" srcOrd="2" destOrd="0" parTransId="{83CE0644-9688-4334-A0D1-23A50FC64196}" sibTransId="{27BAD5A5-D24C-448F-9638-7E3C7631A1B7}"/>
    <dgm:cxn modelId="{328A3C9E-052C-4173-82A7-C2737B3E22BE}" srcId="{81C7F3C5-BE97-47F9-A97F-F04DC1EF9C0E}" destId="{6564D67C-CD58-43D4-8F5F-72A1E6822DCD}" srcOrd="0" destOrd="0" parTransId="{9DAA774F-A8D9-49A3-9753-00E383FC7BD8}" sibTransId="{387C74DA-5C6C-40C9-B1AB-CE1B2C48DC14}"/>
    <dgm:cxn modelId="{3055B7A2-FCFF-41D9-B31F-765B7E113B36}" type="presOf" srcId="{95F315B9-DE39-4051-B945-1C3F80EB7D8B}" destId="{7B8D7037-DA74-4D2B-B3F2-4FBF42008CFA}" srcOrd="0" destOrd="0" presId="urn:microsoft.com/office/officeart/2005/8/layout/radial3"/>
    <dgm:cxn modelId="{6485EABE-D921-478D-AB11-30152F5F201F}" type="presOf" srcId="{A9371438-1A81-4503-BC99-D7D065A2443B}" destId="{36D9B728-A686-467A-9290-F1A57791EAA5}" srcOrd="0" destOrd="0" presId="urn:microsoft.com/office/officeart/2005/8/layout/radial3"/>
    <dgm:cxn modelId="{9F5D41DF-D043-452E-A603-29D4606480A4}" srcId="{81C7F3C5-BE97-47F9-A97F-F04DC1EF9C0E}" destId="{6F318909-6986-4B79-B44A-55C9CE0B363F}" srcOrd="1" destOrd="0" parTransId="{5DFBC8F7-192B-4522-9993-40593AF3ED07}" sibTransId="{C0922FFD-F5AB-4DD8-A7CE-2110E2E93F31}"/>
    <dgm:cxn modelId="{7C7F02E4-08F1-4908-AE43-86EF344EF1A2}" srcId="{81C7F3C5-BE97-47F9-A97F-F04DC1EF9C0E}" destId="{886F631B-19C3-48CC-A273-C6008A9BAA0A}" srcOrd="3" destOrd="0" parTransId="{5AC01C01-6AFA-4833-94D2-9F98345CE92A}" sibTransId="{8D211A1D-B1C9-4ACC-B87C-AA3AFCFABD88}"/>
    <dgm:cxn modelId="{EDDA85B5-DD5B-4E10-BBA3-9ACC6CFE01E5}" type="presParOf" srcId="{36D9B728-A686-467A-9290-F1A57791EAA5}" destId="{481AB8DB-581A-48CC-8E95-96D4D093EF1E}" srcOrd="0" destOrd="0" presId="urn:microsoft.com/office/officeart/2005/8/layout/radial3"/>
    <dgm:cxn modelId="{D1F7C644-FF4B-432D-AEC5-8595D45248A9}" type="presParOf" srcId="{481AB8DB-581A-48CC-8E95-96D4D093EF1E}" destId="{B8407F98-77B3-4BBC-B937-2BC5D6E720FF}" srcOrd="0" destOrd="0" presId="urn:microsoft.com/office/officeart/2005/8/layout/radial3"/>
    <dgm:cxn modelId="{1EF91D5B-0702-4307-9C3A-08DBB948308A}" type="presParOf" srcId="{481AB8DB-581A-48CC-8E95-96D4D093EF1E}" destId="{0237CD6E-0D6B-4AD4-8D32-D3DAE83E0708}" srcOrd="1" destOrd="0" presId="urn:microsoft.com/office/officeart/2005/8/layout/radial3"/>
    <dgm:cxn modelId="{C684A3E7-D981-45F1-BC29-5173B55ABF2F}" type="presParOf" srcId="{481AB8DB-581A-48CC-8E95-96D4D093EF1E}" destId="{862F462B-D534-436A-B881-6BFBF2A30F8F}" srcOrd="2" destOrd="0" presId="urn:microsoft.com/office/officeart/2005/8/layout/radial3"/>
    <dgm:cxn modelId="{DC129A7B-4164-4EFE-A957-EEB09BE95E30}" type="presParOf" srcId="{481AB8DB-581A-48CC-8E95-96D4D093EF1E}" destId="{7B8D7037-DA74-4D2B-B3F2-4FBF42008CFA}" srcOrd="3" destOrd="0" presId="urn:microsoft.com/office/officeart/2005/8/layout/radial3"/>
    <dgm:cxn modelId="{751BDAF9-B413-440E-82C0-EFE44B5A8C50}" type="presParOf" srcId="{481AB8DB-581A-48CC-8E95-96D4D093EF1E}" destId="{7DD2CA56-49CC-4D59-BE73-4E53D81D6DF7}" srcOrd="4"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2203220-E7FB-42F5-A298-DA286A7929BC}" type="doc">
      <dgm:prSet loTypeId="urn:microsoft.com/office/officeart/2005/8/layout/venn3" loCatId="relationship" qsTypeId="urn:microsoft.com/office/officeart/2005/8/quickstyle/simple1" qsCatId="simple" csTypeId="urn:microsoft.com/office/officeart/2005/8/colors/accent1_2" csCatId="accent1" phldr="1"/>
      <dgm:spPr/>
      <dgm:t>
        <a:bodyPr/>
        <a:lstStyle/>
        <a:p>
          <a:endParaRPr lang="en-US"/>
        </a:p>
      </dgm:t>
    </dgm:pt>
    <dgm:pt modelId="{F58C9C39-750B-4624-A3E4-2D14E468A8A9}">
      <dgm:prSet phldrT="[Text]" custT="1"/>
      <dgm:spPr>
        <a:solidFill>
          <a:schemeClr val="accent4">
            <a:lumMod val="40000"/>
            <a:lumOff val="60000"/>
            <a:alpha val="50000"/>
          </a:schemeClr>
        </a:solidFill>
      </dgm:spPr>
      <dgm:t>
        <a:bodyPr/>
        <a:lstStyle/>
        <a:p>
          <a:endParaRPr lang="en-US" sz="1800" b="1" dirty="0"/>
        </a:p>
        <a:p>
          <a:endParaRPr lang="en-US" sz="1800" b="1" dirty="0"/>
        </a:p>
        <a:p>
          <a:r>
            <a:rPr lang="en-US" sz="1600" b="1" dirty="0"/>
            <a:t>Academic</a:t>
          </a:r>
        </a:p>
        <a:p>
          <a:endParaRPr lang="en-US" sz="1800" dirty="0"/>
        </a:p>
        <a:p>
          <a:endParaRPr lang="en-US" sz="2000" dirty="0"/>
        </a:p>
      </dgm:t>
    </dgm:pt>
    <dgm:pt modelId="{17957F65-9967-44E6-AC64-D748F931B624}" type="parTrans" cxnId="{8F9F5CF2-693E-49BB-B927-48730EBAD7B4}">
      <dgm:prSet/>
      <dgm:spPr/>
      <dgm:t>
        <a:bodyPr/>
        <a:lstStyle/>
        <a:p>
          <a:endParaRPr lang="en-US"/>
        </a:p>
      </dgm:t>
    </dgm:pt>
    <dgm:pt modelId="{9A6A0EA5-07B3-4568-8806-48E97C27CE8F}" type="sibTrans" cxnId="{8F9F5CF2-693E-49BB-B927-48730EBAD7B4}">
      <dgm:prSet/>
      <dgm:spPr/>
      <dgm:t>
        <a:bodyPr/>
        <a:lstStyle/>
        <a:p>
          <a:endParaRPr lang="en-US"/>
        </a:p>
      </dgm:t>
    </dgm:pt>
    <dgm:pt modelId="{5566AF3B-FCD1-4D0B-8E5C-5322721CE1CE}">
      <dgm:prSet phldrT="[Text]" custT="1"/>
      <dgm:spPr>
        <a:solidFill>
          <a:schemeClr val="accent4">
            <a:lumMod val="40000"/>
            <a:lumOff val="60000"/>
            <a:alpha val="50000"/>
          </a:schemeClr>
        </a:solidFill>
      </dgm:spPr>
      <dgm:t>
        <a:bodyPr/>
        <a:lstStyle/>
        <a:p>
          <a:r>
            <a:rPr lang="en-US" sz="1600" b="1" dirty="0"/>
            <a:t>Personal</a:t>
          </a:r>
          <a:r>
            <a:rPr lang="en-US" sz="1500" dirty="0"/>
            <a:t> </a:t>
          </a:r>
        </a:p>
      </dgm:t>
    </dgm:pt>
    <dgm:pt modelId="{1A7AD5C1-82EE-44EF-85AE-F770A2F2A6A1}" type="parTrans" cxnId="{BF78072F-F5D6-4A84-95AB-3D3F2C406511}">
      <dgm:prSet/>
      <dgm:spPr/>
      <dgm:t>
        <a:bodyPr/>
        <a:lstStyle/>
        <a:p>
          <a:endParaRPr lang="en-US"/>
        </a:p>
      </dgm:t>
    </dgm:pt>
    <dgm:pt modelId="{6CC6FA36-BCF9-43F3-AE42-979FE610FC9A}" type="sibTrans" cxnId="{BF78072F-F5D6-4A84-95AB-3D3F2C406511}">
      <dgm:prSet/>
      <dgm:spPr/>
      <dgm:t>
        <a:bodyPr/>
        <a:lstStyle/>
        <a:p>
          <a:endParaRPr lang="en-US"/>
        </a:p>
      </dgm:t>
    </dgm:pt>
    <dgm:pt modelId="{3DBCB634-8B5D-4C75-ACE6-822142F467AB}">
      <dgm:prSet phldrT="[Text]" custT="1"/>
      <dgm:spPr>
        <a:solidFill>
          <a:schemeClr val="accent4">
            <a:lumMod val="40000"/>
            <a:lumOff val="60000"/>
            <a:alpha val="50000"/>
          </a:schemeClr>
        </a:solidFill>
      </dgm:spPr>
      <dgm:t>
        <a:bodyPr/>
        <a:lstStyle/>
        <a:p>
          <a:pPr marL="0" marR="0" lvl="0" indent="0" defTabSz="914400" eaLnBrk="1" fontAlgn="auto" latinLnBrk="0" hangingPunct="1">
            <a:lnSpc>
              <a:spcPct val="100000"/>
            </a:lnSpc>
            <a:spcBef>
              <a:spcPts val="0"/>
            </a:spcBef>
            <a:spcAft>
              <a:spcPts val="0"/>
            </a:spcAft>
            <a:buClrTx/>
            <a:buSzTx/>
            <a:buFontTx/>
            <a:buNone/>
            <a:tabLst/>
            <a:defRPr/>
          </a:pPr>
          <a:endParaRPr lang="en-US" sz="1800" b="1" dirty="0"/>
        </a:p>
        <a:p>
          <a:pPr marL="0" marR="0" lvl="0" indent="0" defTabSz="914400" eaLnBrk="1" fontAlgn="auto" latinLnBrk="0" hangingPunct="1">
            <a:lnSpc>
              <a:spcPct val="100000"/>
            </a:lnSpc>
            <a:spcBef>
              <a:spcPts val="0"/>
            </a:spcBef>
            <a:spcAft>
              <a:spcPts val="0"/>
            </a:spcAft>
            <a:buClrTx/>
            <a:buSzTx/>
            <a:buFontTx/>
            <a:buNone/>
            <a:tabLst/>
            <a:defRPr/>
          </a:pPr>
          <a:r>
            <a:rPr lang="en-US" sz="1600" b="1" dirty="0"/>
            <a:t>Interpersonal</a:t>
          </a:r>
        </a:p>
        <a:p>
          <a:pPr lvl="0" defTabSz="666750">
            <a:lnSpc>
              <a:spcPct val="90000"/>
            </a:lnSpc>
            <a:spcBef>
              <a:spcPct val="0"/>
            </a:spcBef>
            <a:spcAft>
              <a:spcPct val="35000"/>
            </a:spcAft>
          </a:pPr>
          <a:endParaRPr lang="en-US" sz="1800" dirty="0"/>
        </a:p>
      </dgm:t>
    </dgm:pt>
    <dgm:pt modelId="{209EDD70-9C8C-4484-9A00-95605518857F}" type="parTrans" cxnId="{8BDD126B-672A-4DAA-839F-F6907F8A8C92}">
      <dgm:prSet/>
      <dgm:spPr/>
      <dgm:t>
        <a:bodyPr/>
        <a:lstStyle/>
        <a:p>
          <a:endParaRPr lang="en-US"/>
        </a:p>
      </dgm:t>
    </dgm:pt>
    <dgm:pt modelId="{DCAE71A8-B87D-4F5A-B6A2-37C29C2139ED}" type="sibTrans" cxnId="{8BDD126B-672A-4DAA-839F-F6907F8A8C92}">
      <dgm:prSet/>
      <dgm:spPr/>
      <dgm:t>
        <a:bodyPr/>
        <a:lstStyle/>
        <a:p>
          <a:endParaRPr lang="en-US"/>
        </a:p>
      </dgm:t>
    </dgm:pt>
    <dgm:pt modelId="{1729A191-E0AB-499C-9E7A-29FE8D29BA74}">
      <dgm:prSet phldrT="[Text]" custT="1"/>
      <dgm:spPr>
        <a:solidFill>
          <a:schemeClr val="accent4">
            <a:lumMod val="40000"/>
            <a:lumOff val="60000"/>
            <a:alpha val="50000"/>
          </a:schemeClr>
        </a:solidFill>
      </dgm:spPr>
      <dgm:t>
        <a:bodyPr/>
        <a:lstStyle/>
        <a:p>
          <a:r>
            <a:rPr lang="en-US" sz="1600" b="1" dirty="0"/>
            <a:t>Socio-cultural</a:t>
          </a:r>
        </a:p>
      </dgm:t>
    </dgm:pt>
    <dgm:pt modelId="{3CD84D7F-DB8E-45F1-8FC6-0516B88EBC54}" type="parTrans" cxnId="{BA8630B4-A791-42AE-8A74-D50FB4FCCD41}">
      <dgm:prSet/>
      <dgm:spPr/>
      <dgm:t>
        <a:bodyPr/>
        <a:lstStyle/>
        <a:p>
          <a:endParaRPr lang="en-US"/>
        </a:p>
      </dgm:t>
    </dgm:pt>
    <dgm:pt modelId="{F1A61CA3-1DD1-4136-84AE-C7A9AAC0FC78}" type="sibTrans" cxnId="{BA8630B4-A791-42AE-8A74-D50FB4FCCD41}">
      <dgm:prSet/>
      <dgm:spPr/>
      <dgm:t>
        <a:bodyPr/>
        <a:lstStyle/>
        <a:p>
          <a:endParaRPr lang="en-US"/>
        </a:p>
      </dgm:t>
    </dgm:pt>
    <dgm:pt modelId="{32460867-0E58-45F3-A219-CE7280C543BA}" type="pres">
      <dgm:prSet presAssocID="{12203220-E7FB-42F5-A298-DA286A7929BC}" presName="Name0" presStyleCnt="0">
        <dgm:presLayoutVars>
          <dgm:dir/>
          <dgm:resizeHandles val="exact"/>
        </dgm:presLayoutVars>
      </dgm:prSet>
      <dgm:spPr/>
    </dgm:pt>
    <dgm:pt modelId="{FC953324-7E69-4985-8938-0C2AFAB2FF38}" type="pres">
      <dgm:prSet presAssocID="{F58C9C39-750B-4624-A3E4-2D14E468A8A9}" presName="Name5" presStyleLbl="vennNode1" presStyleIdx="0" presStyleCnt="4">
        <dgm:presLayoutVars>
          <dgm:bulletEnabled val="1"/>
        </dgm:presLayoutVars>
      </dgm:prSet>
      <dgm:spPr/>
    </dgm:pt>
    <dgm:pt modelId="{8DB85B6B-2DA1-4B6E-92C6-69C064021612}" type="pres">
      <dgm:prSet presAssocID="{9A6A0EA5-07B3-4568-8806-48E97C27CE8F}" presName="space" presStyleCnt="0"/>
      <dgm:spPr/>
    </dgm:pt>
    <dgm:pt modelId="{34DA9DFE-82E6-495D-8184-6ABDE0EF17CA}" type="pres">
      <dgm:prSet presAssocID="{5566AF3B-FCD1-4D0B-8E5C-5322721CE1CE}" presName="Name5" presStyleLbl="vennNode1" presStyleIdx="1" presStyleCnt="4">
        <dgm:presLayoutVars>
          <dgm:bulletEnabled val="1"/>
        </dgm:presLayoutVars>
      </dgm:prSet>
      <dgm:spPr/>
    </dgm:pt>
    <dgm:pt modelId="{E74F9D72-3C44-4766-9530-C826139C11C0}" type="pres">
      <dgm:prSet presAssocID="{6CC6FA36-BCF9-43F3-AE42-979FE610FC9A}" presName="space" presStyleCnt="0"/>
      <dgm:spPr/>
    </dgm:pt>
    <dgm:pt modelId="{94FE4D18-BBFD-41F6-86C1-95B79C961E6A}" type="pres">
      <dgm:prSet presAssocID="{3DBCB634-8B5D-4C75-ACE6-822142F467AB}" presName="Name5" presStyleLbl="vennNode1" presStyleIdx="2" presStyleCnt="4" custScaleX="106267">
        <dgm:presLayoutVars>
          <dgm:bulletEnabled val="1"/>
        </dgm:presLayoutVars>
      </dgm:prSet>
      <dgm:spPr/>
    </dgm:pt>
    <dgm:pt modelId="{D3960A01-334F-42DC-9519-FEC22477D5A2}" type="pres">
      <dgm:prSet presAssocID="{DCAE71A8-B87D-4F5A-B6A2-37C29C2139ED}" presName="space" presStyleCnt="0"/>
      <dgm:spPr/>
    </dgm:pt>
    <dgm:pt modelId="{C8FBD646-8FED-4395-BA36-32A30D08E665}" type="pres">
      <dgm:prSet presAssocID="{1729A191-E0AB-499C-9E7A-29FE8D29BA74}" presName="Name5" presStyleLbl="vennNode1" presStyleIdx="3" presStyleCnt="4">
        <dgm:presLayoutVars>
          <dgm:bulletEnabled val="1"/>
        </dgm:presLayoutVars>
      </dgm:prSet>
      <dgm:spPr/>
    </dgm:pt>
  </dgm:ptLst>
  <dgm:cxnLst>
    <dgm:cxn modelId="{C3AE3617-EC10-4E16-AC43-147B7EEA07C6}" type="presOf" srcId="{12203220-E7FB-42F5-A298-DA286A7929BC}" destId="{32460867-0E58-45F3-A219-CE7280C543BA}" srcOrd="0" destOrd="0" presId="urn:microsoft.com/office/officeart/2005/8/layout/venn3"/>
    <dgm:cxn modelId="{BF78072F-F5D6-4A84-95AB-3D3F2C406511}" srcId="{12203220-E7FB-42F5-A298-DA286A7929BC}" destId="{5566AF3B-FCD1-4D0B-8E5C-5322721CE1CE}" srcOrd="1" destOrd="0" parTransId="{1A7AD5C1-82EE-44EF-85AE-F770A2F2A6A1}" sibTransId="{6CC6FA36-BCF9-43F3-AE42-979FE610FC9A}"/>
    <dgm:cxn modelId="{AEBCC661-772E-4F1C-8678-26CEA2D4D51C}" type="presOf" srcId="{1729A191-E0AB-499C-9E7A-29FE8D29BA74}" destId="{C8FBD646-8FED-4395-BA36-32A30D08E665}" srcOrd="0" destOrd="0" presId="urn:microsoft.com/office/officeart/2005/8/layout/venn3"/>
    <dgm:cxn modelId="{8BDD126B-672A-4DAA-839F-F6907F8A8C92}" srcId="{12203220-E7FB-42F5-A298-DA286A7929BC}" destId="{3DBCB634-8B5D-4C75-ACE6-822142F467AB}" srcOrd="2" destOrd="0" parTransId="{209EDD70-9C8C-4484-9A00-95605518857F}" sibTransId="{DCAE71A8-B87D-4F5A-B6A2-37C29C2139ED}"/>
    <dgm:cxn modelId="{1503ED4B-98BB-4832-9EC6-76F8B78CBBA0}" type="presOf" srcId="{3DBCB634-8B5D-4C75-ACE6-822142F467AB}" destId="{94FE4D18-BBFD-41F6-86C1-95B79C961E6A}" srcOrd="0" destOrd="0" presId="urn:microsoft.com/office/officeart/2005/8/layout/venn3"/>
    <dgm:cxn modelId="{BA8630B4-A791-42AE-8A74-D50FB4FCCD41}" srcId="{12203220-E7FB-42F5-A298-DA286A7929BC}" destId="{1729A191-E0AB-499C-9E7A-29FE8D29BA74}" srcOrd="3" destOrd="0" parTransId="{3CD84D7F-DB8E-45F1-8FC6-0516B88EBC54}" sibTransId="{F1A61CA3-1DD1-4136-84AE-C7A9AAC0FC78}"/>
    <dgm:cxn modelId="{621982C3-990E-4DA3-A05B-28643C3CEE98}" type="presOf" srcId="{F58C9C39-750B-4624-A3E4-2D14E468A8A9}" destId="{FC953324-7E69-4985-8938-0C2AFAB2FF38}" srcOrd="0" destOrd="0" presId="urn:microsoft.com/office/officeart/2005/8/layout/venn3"/>
    <dgm:cxn modelId="{41674AD8-334B-4133-89F6-CA298A4BBD56}" type="presOf" srcId="{5566AF3B-FCD1-4D0B-8E5C-5322721CE1CE}" destId="{34DA9DFE-82E6-495D-8184-6ABDE0EF17CA}" srcOrd="0" destOrd="0" presId="urn:microsoft.com/office/officeart/2005/8/layout/venn3"/>
    <dgm:cxn modelId="{8F9F5CF2-693E-49BB-B927-48730EBAD7B4}" srcId="{12203220-E7FB-42F5-A298-DA286A7929BC}" destId="{F58C9C39-750B-4624-A3E4-2D14E468A8A9}" srcOrd="0" destOrd="0" parTransId="{17957F65-9967-44E6-AC64-D748F931B624}" sibTransId="{9A6A0EA5-07B3-4568-8806-48E97C27CE8F}"/>
    <dgm:cxn modelId="{A0DE3B51-0516-46EF-9630-A484967E8B0A}" type="presParOf" srcId="{32460867-0E58-45F3-A219-CE7280C543BA}" destId="{FC953324-7E69-4985-8938-0C2AFAB2FF38}" srcOrd="0" destOrd="0" presId="urn:microsoft.com/office/officeart/2005/8/layout/venn3"/>
    <dgm:cxn modelId="{7D637920-21DA-4DD5-9268-75FC7AFB1FAA}" type="presParOf" srcId="{32460867-0E58-45F3-A219-CE7280C543BA}" destId="{8DB85B6B-2DA1-4B6E-92C6-69C064021612}" srcOrd="1" destOrd="0" presId="urn:microsoft.com/office/officeart/2005/8/layout/venn3"/>
    <dgm:cxn modelId="{C6B74CBE-7A97-47BD-A500-416A3AB871BC}" type="presParOf" srcId="{32460867-0E58-45F3-A219-CE7280C543BA}" destId="{34DA9DFE-82E6-495D-8184-6ABDE0EF17CA}" srcOrd="2" destOrd="0" presId="urn:microsoft.com/office/officeart/2005/8/layout/venn3"/>
    <dgm:cxn modelId="{1D2A0790-127F-4989-A9FE-CB058F7B04FE}" type="presParOf" srcId="{32460867-0E58-45F3-A219-CE7280C543BA}" destId="{E74F9D72-3C44-4766-9530-C826139C11C0}" srcOrd="3" destOrd="0" presId="urn:microsoft.com/office/officeart/2005/8/layout/venn3"/>
    <dgm:cxn modelId="{BEC33EDF-1C5A-4EC7-B90A-0928CA0920BC}" type="presParOf" srcId="{32460867-0E58-45F3-A219-CE7280C543BA}" destId="{94FE4D18-BBFD-41F6-86C1-95B79C961E6A}" srcOrd="4" destOrd="0" presId="urn:microsoft.com/office/officeart/2005/8/layout/venn3"/>
    <dgm:cxn modelId="{1B71242A-33D7-479B-B437-4D3037E96B5B}" type="presParOf" srcId="{32460867-0E58-45F3-A219-CE7280C543BA}" destId="{D3960A01-334F-42DC-9519-FEC22477D5A2}" srcOrd="5" destOrd="0" presId="urn:microsoft.com/office/officeart/2005/8/layout/venn3"/>
    <dgm:cxn modelId="{2687CDDE-F3FA-4A90-955A-F5ACA74F96B2}" type="presParOf" srcId="{32460867-0E58-45F3-A219-CE7280C543BA}" destId="{C8FBD646-8FED-4395-BA36-32A30D08E665}" srcOrd="6" destOrd="0" presId="urn:microsoft.com/office/officeart/2005/8/layout/ven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1E92AFF-BD3B-4C8D-A8B2-D2B2EEFB0DF4}" type="doc">
      <dgm:prSet loTypeId="urn:microsoft.com/office/officeart/2005/8/layout/hProcess3" loCatId="process" qsTypeId="urn:microsoft.com/office/officeart/2005/8/quickstyle/simple1" qsCatId="simple" csTypeId="urn:microsoft.com/office/officeart/2005/8/colors/accent1_2" csCatId="accent1" phldr="1"/>
      <dgm:spPr/>
    </dgm:pt>
    <dgm:pt modelId="{C40E6F8C-46E2-49B7-9F34-6AAF4AD782F5}">
      <dgm:prSet phldrT="[Text]"/>
      <dgm:spPr/>
      <dgm:t>
        <a:bodyPr/>
        <a:lstStyle/>
        <a:p>
          <a:r>
            <a:rPr lang="en-US" dirty="0">
              <a:solidFill>
                <a:schemeClr val="bg1">
                  <a:lumMod val="95000"/>
                </a:schemeClr>
              </a:solidFill>
            </a:rPr>
            <a:t>Making a successful transition to university</a:t>
          </a:r>
          <a:r>
            <a:rPr lang="en-US" dirty="0"/>
            <a:t> </a:t>
          </a:r>
        </a:p>
      </dgm:t>
    </dgm:pt>
    <dgm:pt modelId="{E6113A1E-8F5B-41AD-9A6E-FD630EF2922F}" type="parTrans" cxnId="{994F9B46-DC56-4ABF-8F3A-28C7C027528A}">
      <dgm:prSet/>
      <dgm:spPr/>
      <dgm:t>
        <a:bodyPr/>
        <a:lstStyle/>
        <a:p>
          <a:endParaRPr lang="en-US"/>
        </a:p>
      </dgm:t>
    </dgm:pt>
    <dgm:pt modelId="{BD9FD053-6B1F-45EF-AAC9-A43A5F0E5936}" type="sibTrans" cxnId="{994F9B46-DC56-4ABF-8F3A-28C7C027528A}">
      <dgm:prSet/>
      <dgm:spPr/>
      <dgm:t>
        <a:bodyPr/>
        <a:lstStyle/>
        <a:p>
          <a:endParaRPr lang="en-US"/>
        </a:p>
      </dgm:t>
    </dgm:pt>
    <dgm:pt modelId="{77FE0E04-8213-4B17-ACD9-CFBAA86B85CB}" type="pres">
      <dgm:prSet presAssocID="{C1E92AFF-BD3B-4C8D-A8B2-D2B2EEFB0DF4}" presName="Name0" presStyleCnt="0">
        <dgm:presLayoutVars>
          <dgm:dir/>
          <dgm:animLvl val="lvl"/>
          <dgm:resizeHandles val="exact"/>
        </dgm:presLayoutVars>
      </dgm:prSet>
      <dgm:spPr/>
    </dgm:pt>
    <dgm:pt modelId="{BA86C442-1126-41A0-BF6C-A92193F4B272}" type="pres">
      <dgm:prSet presAssocID="{C1E92AFF-BD3B-4C8D-A8B2-D2B2EEFB0DF4}" presName="dummy" presStyleCnt="0"/>
      <dgm:spPr/>
    </dgm:pt>
    <dgm:pt modelId="{FF58FC9F-0D6B-4294-AC2C-0DC4FD5E9EDB}" type="pres">
      <dgm:prSet presAssocID="{C1E92AFF-BD3B-4C8D-A8B2-D2B2EEFB0DF4}" presName="linH" presStyleCnt="0"/>
      <dgm:spPr/>
    </dgm:pt>
    <dgm:pt modelId="{A3BE9CCD-FCF1-42AF-9691-05DD97460FAE}" type="pres">
      <dgm:prSet presAssocID="{C1E92AFF-BD3B-4C8D-A8B2-D2B2EEFB0DF4}" presName="padding1" presStyleCnt="0"/>
      <dgm:spPr/>
    </dgm:pt>
    <dgm:pt modelId="{F9019D40-5A45-487D-83D3-E7F9761F8A96}" type="pres">
      <dgm:prSet presAssocID="{C40E6F8C-46E2-49B7-9F34-6AAF4AD782F5}" presName="linV" presStyleCnt="0"/>
      <dgm:spPr/>
    </dgm:pt>
    <dgm:pt modelId="{51DFB79E-C5FE-4C06-8A00-C2A858C883A7}" type="pres">
      <dgm:prSet presAssocID="{C40E6F8C-46E2-49B7-9F34-6AAF4AD782F5}" presName="spVertical1" presStyleCnt="0"/>
      <dgm:spPr/>
    </dgm:pt>
    <dgm:pt modelId="{F564506F-5471-42AF-B291-3A5A20593FE8}" type="pres">
      <dgm:prSet presAssocID="{C40E6F8C-46E2-49B7-9F34-6AAF4AD782F5}" presName="parTx" presStyleLbl="revTx" presStyleIdx="0" presStyleCnt="1" custScaleX="110750">
        <dgm:presLayoutVars>
          <dgm:chMax val="0"/>
          <dgm:chPref val="0"/>
          <dgm:bulletEnabled val="1"/>
        </dgm:presLayoutVars>
      </dgm:prSet>
      <dgm:spPr/>
    </dgm:pt>
    <dgm:pt modelId="{BDF6739A-0F93-471B-BF29-B3E34CE68324}" type="pres">
      <dgm:prSet presAssocID="{C40E6F8C-46E2-49B7-9F34-6AAF4AD782F5}" presName="spVertical2" presStyleCnt="0"/>
      <dgm:spPr/>
    </dgm:pt>
    <dgm:pt modelId="{D5D9A64C-1920-472C-9D52-A70883402659}" type="pres">
      <dgm:prSet presAssocID="{C40E6F8C-46E2-49B7-9F34-6AAF4AD782F5}" presName="spVertical3" presStyleCnt="0"/>
      <dgm:spPr/>
    </dgm:pt>
    <dgm:pt modelId="{6B9D4C84-7A1E-469E-9279-54DB7B8688F0}" type="pres">
      <dgm:prSet presAssocID="{C1E92AFF-BD3B-4C8D-A8B2-D2B2EEFB0DF4}" presName="padding2" presStyleCnt="0"/>
      <dgm:spPr/>
    </dgm:pt>
    <dgm:pt modelId="{189C5F5F-7A5D-4AB9-A61D-9DEA87165119}" type="pres">
      <dgm:prSet presAssocID="{C1E92AFF-BD3B-4C8D-A8B2-D2B2EEFB0DF4}" presName="negArrow" presStyleCnt="0"/>
      <dgm:spPr/>
    </dgm:pt>
    <dgm:pt modelId="{D394185D-DC7B-4D00-A786-08DB813BF930}" type="pres">
      <dgm:prSet presAssocID="{C1E92AFF-BD3B-4C8D-A8B2-D2B2EEFB0DF4}" presName="backgroundArrow" presStyleLbl="node1" presStyleIdx="0" presStyleCnt="1"/>
      <dgm:spPr>
        <a:solidFill>
          <a:schemeClr val="accent4">
            <a:lumMod val="60000"/>
            <a:lumOff val="40000"/>
          </a:schemeClr>
        </a:solidFill>
      </dgm:spPr>
    </dgm:pt>
  </dgm:ptLst>
  <dgm:cxnLst>
    <dgm:cxn modelId="{1FC4A724-1993-40E8-8778-9D7BE8B4850C}" type="presOf" srcId="{C40E6F8C-46E2-49B7-9F34-6AAF4AD782F5}" destId="{F564506F-5471-42AF-B291-3A5A20593FE8}" srcOrd="0" destOrd="0" presId="urn:microsoft.com/office/officeart/2005/8/layout/hProcess3"/>
    <dgm:cxn modelId="{3E9FCF5C-D5D7-4D18-AA49-183E32B253AD}" type="presOf" srcId="{C1E92AFF-BD3B-4C8D-A8B2-D2B2EEFB0DF4}" destId="{77FE0E04-8213-4B17-ACD9-CFBAA86B85CB}" srcOrd="0" destOrd="0" presId="urn:microsoft.com/office/officeart/2005/8/layout/hProcess3"/>
    <dgm:cxn modelId="{994F9B46-DC56-4ABF-8F3A-28C7C027528A}" srcId="{C1E92AFF-BD3B-4C8D-A8B2-D2B2EEFB0DF4}" destId="{C40E6F8C-46E2-49B7-9F34-6AAF4AD782F5}" srcOrd="0" destOrd="0" parTransId="{E6113A1E-8F5B-41AD-9A6E-FD630EF2922F}" sibTransId="{BD9FD053-6B1F-45EF-AAC9-A43A5F0E5936}"/>
    <dgm:cxn modelId="{965CC311-A89B-4250-918B-868CFA957141}" type="presParOf" srcId="{77FE0E04-8213-4B17-ACD9-CFBAA86B85CB}" destId="{BA86C442-1126-41A0-BF6C-A92193F4B272}" srcOrd="0" destOrd="0" presId="urn:microsoft.com/office/officeart/2005/8/layout/hProcess3"/>
    <dgm:cxn modelId="{BBC8D414-581D-403F-995E-205B1429C525}" type="presParOf" srcId="{77FE0E04-8213-4B17-ACD9-CFBAA86B85CB}" destId="{FF58FC9F-0D6B-4294-AC2C-0DC4FD5E9EDB}" srcOrd="1" destOrd="0" presId="urn:microsoft.com/office/officeart/2005/8/layout/hProcess3"/>
    <dgm:cxn modelId="{9B7C65BC-3786-41ED-B8FB-C7B0C9592121}" type="presParOf" srcId="{FF58FC9F-0D6B-4294-AC2C-0DC4FD5E9EDB}" destId="{A3BE9CCD-FCF1-42AF-9691-05DD97460FAE}" srcOrd="0" destOrd="0" presId="urn:microsoft.com/office/officeart/2005/8/layout/hProcess3"/>
    <dgm:cxn modelId="{8D4E1915-DE69-4884-B16A-DFAFC012E5A6}" type="presParOf" srcId="{FF58FC9F-0D6B-4294-AC2C-0DC4FD5E9EDB}" destId="{F9019D40-5A45-487D-83D3-E7F9761F8A96}" srcOrd="1" destOrd="0" presId="urn:microsoft.com/office/officeart/2005/8/layout/hProcess3"/>
    <dgm:cxn modelId="{1657B46F-A2C8-4386-9324-4CE9AFAF97F0}" type="presParOf" srcId="{F9019D40-5A45-487D-83D3-E7F9761F8A96}" destId="{51DFB79E-C5FE-4C06-8A00-C2A858C883A7}" srcOrd="0" destOrd="0" presId="urn:microsoft.com/office/officeart/2005/8/layout/hProcess3"/>
    <dgm:cxn modelId="{C3EAA988-2133-4F0A-B0EC-53D3EA420EE7}" type="presParOf" srcId="{F9019D40-5A45-487D-83D3-E7F9761F8A96}" destId="{F564506F-5471-42AF-B291-3A5A20593FE8}" srcOrd="1" destOrd="0" presId="urn:microsoft.com/office/officeart/2005/8/layout/hProcess3"/>
    <dgm:cxn modelId="{B498BBCC-D519-4A1A-9259-48F6361017B8}" type="presParOf" srcId="{F9019D40-5A45-487D-83D3-E7F9761F8A96}" destId="{BDF6739A-0F93-471B-BF29-B3E34CE68324}" srcOrd="2" destOrd="0" presId="urn:microsoft.com/office/officeart/2005/8/layout/hProcess3"/>
    <dgm:cxn modelId="{59AD67D9-45A5-4229-B93E-E24BDDF53CF4}" type="presParOf" srcId="{F9019D40-5A45-487D-83D3-E7F9761F8A96}" destId="{D5D9A64C-1920-472C-9D52-A70883402659}" srcOrd="3" destOrd="0" presId="urn:microsoft.com/office/officeart/2005/8/layout/hProcess3"/>
    <dgm:cxn modelId="{43777AA3-7612-4A1F-B5F3-E8BD7B9B6775}" type="presParOf" srcId="{FF58FC9F-0D6B-4294-AC2C-0DC4FD5E9EDB}" destId="{6B9D4C84-7A1E-469E-9279-54DB7B8688F0}" srcOrd="2" destOrd="0" presId="urn:microsoft.com/office/officeart/2005/8/layout/hProcess3"/>
    <dgm:cxn modelId="{46140F66-33EF-4D96-802F-04B3DE401B5E}" type="presParOf" srcId="{FF58FC9F-0D6B-4294-AC2C-0DC4FD5E9EDB}" destId="{189C5F5F-7A5D-4AB9-A61D-9DEA87165119}" srcOrd="3" destOrd="0" presId="urn:microsoft.com/office/officeart/2005/8/layout/hProcess3"/>
    <dgm:cxn modelId="{EADD8205-1594-44E4-B506-73723AE487E9}" type="presParOf" srcId="{FF58FC9F-0D6B-4294-AC2C-0DC4FD5E9EDB}" destId="{D394185D-DC7B-4D00-A786-08DB813BF930}" srcOrd="4" destOrd="0" presId="urn:microsoft.com/office/officeart/2005/8/layout/hProcess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407F98-77B3-4BBC-B937-2BC5D6E720FF}">
      <dsp:nvSpPr>
        <dsp:cNvPr id="0" name=""/>
        <dsp:cNvSpPr/>
      </dsp:nvSpPr>
      <dsp:spPr>
        <a:xfrm>
          <a:off x="1650724" y="1053467"/>
          <a:ext cx="2746526" cy="2746526"/>
        </a:xfrm>
        <a:prstGeom prst="ellipse">
          <a:avLst/>
        </a:prstGeom>
        <a:solidFill>
          <a:schemeClr val="accent4">
            <a:lumMod val="60000"/>
            <a:lumOff val="40000"/>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r>
            <a:rPr lang="en-US" sz="3600" b="1" kern="1200" dirty="0"/>
            <a:t>Student</a:t>
          </a:r>
          <a:r>
            <a:rPr lang="en-US" sz="4500" kern="1200" dirty="0"/>
            <a:t> </a:t>
          </a:r>
        </a:p>
      </dsp:txBody>
      <dsp:txXfrm>
        <a:off x="2052943" y="1455686"/>
        <a:ext cx="1942088" cy="1942088"/>
      </dsp:txXfrm>
    </dsp:sp>
    <dsp:sp modelId="{0237CD6E-0D6B-4AD4-8D32-D3DAE83E0708}">
      <dsp:nvSpPr>
        <dsp:cNvPr id="0" name=""/>
        <dsp:cNvSpPr/>
      </dsp:nvSpPr>
      <dsp:spPr>
        <a:xfrm>
          <a:off x="2148635" y="-190867"/>
          <a:ext cx="1750704" cy="1657954"/>
        </a:xfrm>
        <a:prstGeom prst="ellipse">
          <a:avLst/>
        </a:prstGeom>
        <a:solidFill>
          <a:schemeClr val="accent4">
            <a:lumMod val="40000"/>
            <a:lumOff val="60000"/>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t>Academic</a:t>
          </a:r>
          <a:r>
            <a:rPr lang="en-US" sz="1300" kern="1200" dirty="0"/>
            <a:t> </a:t>
          </a:r>
        </a:p>
      </dsp:txBody>
      <dsp:txXfrm>
        <a:off x="2405020" y="51935"/>
        <a:ext cx="1237934" cy="1172350"/>
      </dsp:txXfrm>
    </dsp:sp>
    <dsp:sp modelId="{862F462B-D534-436A-B881-6BFBF2A30F8F}">
      <dsp:nvSpPr>
        <dsp:cNvPr id="0" name=""/>
        <dsp:cNvSpPr/>
      </dsp:nvSpPr>
      <dsp:spPr>
        <a:xfrm>
          <a:off x="3980382" y="1608066"/>
          <a:ext cx="1664449" cy="1637327"/>
        </a:xfrm>
        <a:prstGeom prst="ellipse">
          <a:avLst/>
        </a:prstGeom>
        <a:solidFill>
          <a:schemeClr val="accent4">
            <a:lumMod val="40000"/>
            <a:lumOff val="60000"/>
            <a:alpha val="50000"/>
          </a:schemeClr>
        </a:solidFill>
        <a:ln w="25400" cap="flat" cmpd="sng" algn="ctr">
          <a:solidFill>
            <a:schemeClr val="accent4">
              <a:lumMod val="60000"/>
              <a:lumOff val="4000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t>Personal</a:t>
          </a:r>
          <a:r>
            <a:rPr lang="en-US" sz="1300" kern="1200" dirty="0"/>
            <a:t> </a:t>
          </a:r>
        </a:p>
      </dsp:txBody>
      <dsp:txXfrm>
        <a:off x="4224135" y="1847847"/>
        <a:ext cx="1176943" cy="1157765"/>
      </dsp:txXfrm>
    </dsp:sp>
    <dsp:sp modelId="{7B8D7037-DA74-4D2B-B3F2-4FBF42008CFA}">
      <dsp:nvSpPr>
        <dsp:cNvPr id="0" name=""/>
        <dsp:cNvSpPr/>
      </dsp:nvSpPr>
      <dsp:spPr>
        <a:xfrm>
          <a:off x="2033020" y="3288349"/>
          <a:ext cx="1981934" cy="1854001"/>
        </a:xfrm>
        <a:prstGeom prst="ellipse">
          <a:avLst/>
        </a:prstGeom>
        <a:solidFill>
          <a:schemeClr val="accent4">
            <a:lumMod val="40000"/>
            <a:lumOff val="60000"/>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t>Interpersonal</a:t>
          </a:r>
          <a:r>
            <a:rPr lang="en-US" sz="1300" kern="1200" dirty="0"/>
            <a:t> </a:t>
          </a:r>
        </a:p>
      </dsp:txBody>
      <dsp:txXfrm>
        <a:off x="2323268" y="3559861"/>
        <a:ext cx="1401438" cy="1310977"/>
      </dsp:txXfrm>
    </dsp:sp>
    <dsp:sp modelId="{7DD2CA56-49CC-4D59-BE73-4E53D81D6DF7}">
      <dsp:nvSpPr>
        <dsp:cNvPr id="0" name=""/>
        <dsp:cNvSpPr/>
      </dsp:nvSpPr>
      <dsp:spPr>
        <a:xfrm>
          <a:off x="344208" y="1544999"/>
          <a:ext cx="1782317" cy="1763462"/>
        </a:xfrm>
        <a:prstGeom prst="ellipse">
          <a:avLst/>
        </a:prstGeom>
        <a:solidFill>
          <a:schemeClr val="accent4">
            <a:lumMod val="40000"/>
            <a:lumOff val="60000"/>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t>Socio/cultura</a:t>
          </a:r>
          <a:r>
            <a:rPr lang="en-US" sz="1300" kern="1200" dirty="0"/>
            <a:t>l </a:t>
          </a:r>
        </a:p>
      </dsp:txBody>
      <dsp:txXfrm>
        <a:off x="605222" y="1803252"/>
        <a:ext cx="1260289" cy="124695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953324-7E69-4985-8938-0C2AFAB2FF38}">
      <dsp:nvSpPr>
        <dsp:cNvPr id="0" name=""/>
        <dsp:cNvSpPr/>
      </dsp:nvSpPr>
      <dsp:spPr>
        <a:xfrm>
          <a:off x="2352" y="1555787"/>
          <a:ext cx="1780405" cy="1780405"/>
        </a:xfrm>
        <a:prstGeom prst="ellipse">
          <a:avLst/>
        </a:prstGeom>
        <a:solidFill>
          <a:schemeClr val="accent4">
            <a:lumMod val="40000"/>
            <a:lumOff val="60000"/>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97982" tIns="22860" rIns="97982" bIns="22860" numCol="1" spcCol="1270" anchor="ctr" anchorCtr="0">
          <a:noAutofit/>
        </a:bodyPr>
        <a:lstStyle/>
        <a:p>
          <a:pPr marL="0" lvl="0" indent="0" algn="ctr" defTabSz="800100">
            <a:lnSpc>
              <a:spcPct val="90000"/>
            </a:lnSpc>
            <a:spcBef>
              <a:spcPct val="0"/>
            </a:spcBef>
            <a:spcAft>
              <a:spcPct val="35000"/>
            </a:spcAft>
            <a:buNone/>
          </a:pPr>
          <a:endParaRPr lang="en-US" sz="1800" b="1" kern="1200" dirty="0"/>
        </a:p>
        <a:p>
          <a:pPr marL="0" lvl="0" indent="0" algn="ctr" defTabSz="800100">
            <a:lnSpc>
              <a:spcPct val="90000"/>
            </a:lnSpc>
            <a:spcBef>
              <a:spcPct val="0"/>
            </a:spcBef>
            <a:spcAft>
              <a:spcPct val="35000"/>
            </a:spcAft>
            <a:buNone/>
          </a:pPr>
          <a:endParaRPr lang="en-US" sz="1800" b="1" kern="1200" dirty="0"/>
        </a:p>
        <a:p>
          <a:pPr marL="0" lvl="0" indent="0" algn="ctr" defTabSz="800100">
            <a:lnSpc>
              <a:spcPct val="90000"/>
            </a:lnSpc>
            <a:spcBef>
              <a:spcPct val="0"/>
            </a:spcBef>
            <a:spcAft>
              <a:spcPct val="35000"/>
            </a:spcAft>
            <a:buNone/>
          </a:pPr>
          <a:r>
            <a:rPr lang="en-US" sz="1600" b="1" kern="1200" dirty="0"/>
            <a:t>Academic</a:t>
          </a:r>
        </a:p>
        <a:p>
          <a:pPr marL="0" lvl="0" indent="0" algn="ctr" defTabSz="800100">
            <a:lnSpc>
              <a:spcPct val="90000"/>
            </a:lnSpc>
            <a:spcBef>
              <a:spcPct val="0"/>
            </a:spcBef>
            <a:spcAft>
              <a:spcPct val="35000"/>
            </a:spcAft>
            <a:buNone/>
          </a:pPr>
          <a:endParaRPr lang="en-US" sz="1800" kern="1200" dirty="0"/>
        </a:p>
        <a:p>
          <a:pPr marL="0" lvl="0" indent="0" algn="ctr" defTabSz="800100">
            <a:lnSpc>
              <a:spcPct val="90000"/>
            </a:lnSpc>
            <a:spcBef>
              <a:spcPct val="0"/>
            </a:spcBef>
            <a:spcAft>
              <a:spcPct val="35000"/>
            </a:spcAft>
            <a:buNone/>
          </a:pPr>
          <a:endParaRPr lang="en-US" sz="2000" kern="1200" dirty="0"/>
        </a:p>
      </dsp:txBody>
      <dsp:txXfrm>
        <a:off x="263086" y="1816521"/>
        <a:ext cx="1258937" cy="1258937"/>
      </dsp:txXfrm>
    </dsp:sp>
    <dsp:sp modelId="{34DA9DFE-82E6-495D-8184-6ABDE0EF17CA}">
      <dsp:nvSpPr>
        <dsp:cNvPr id="0" name=""/>
        <dsp:cNvSpPr/>
      </dsp:nvSpPr>
      <dsp:spPr>
        <a:xfrm>
          <a:off x="1426677" y="1555787"/>
          <a:ext cx="1780405" cy="1780405"/>
        </a:xfrm>
        <a:prstGeom prst="ellipse">
          <a:avLst/>
        </a:prstGeom>
        <a:solidFill>
          <a:schemeClr val="accent4">
            <a:lumMod val="40000"/>
            <a:lumOff val="60000"/>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97982" tIns="20320" rIns="97982"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t>Personal</a:t>
          </a:r>
          <a:r>
            <a:rPr lang="en-US" sz="1500" kern="1200" dirty="0"/>
            <a:t> </a:t>
          </a:r>
        </a:p>
      </dsp:txBody>
      <dsp:txXfrm>
        <a:off x="1687411" y="1816521"/>
        <a:ext cx="1258937" cy="1258937"/>
      </dsp:txXfrm>
    </dsp:sp>
    <dsp:sp modelId="{94FE4D18-BBFD-41F6-86C1-95B79C961E6A}">
      <dsp:nvSpPr>
        <dsp:cNvPr id="0" name=""/>
        <dsp:cNvSpPr/>
      </dsp:nvSpPr>
      <dsp:spPr>
        <a:xfrm>
          <a:off x="2851001" y="1555787"/>
          <a:ext cx="1891983" cy="1780405"/>
        </a:xfrm>
        <a:prstGeom prst="ellipse">
          <a:avLst/>
        </a:prstGeom>
        <a:solidFill>
          <a:schemeClr val="accent4">
            <a:lumMod val="40000"/>
            <a:lumOff val="60000"/>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97982" tIns="22860" rIns="97982" bIns="2286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endParaRPr lang="en-US" sz="1800" b="1" kern="1200" dirty="0"/>
        </a:p>
        <a:p>
          <a:pPr marL="0" marR="0" lvl="0" indent="0" algn="ctr" defTabSz="914400" eaLnBrk="1" fontAlgn="auto" latinLnBrk="0" hangingPunct="1">
            <a:lnSpc>
              <a:spcPct val="100000"/>
            </a:lnSpc>
            <a:spcBef>
              <a:spcPct val="0"/>
            </a:spcBef>
            <a:spcAft>
              <a:spcPts val="0"/>
            </a:spcAft>
            <a:buClrTx/>
            <a:buSzTx/>
            <a:buFontTx/>
            <a:buNone/>
            <a:tabLst/>
            <a:defRPr/>
          </a:pPr>
          <a:r>
            <a:rPr lang="en-US" sz="1600" b="1" kern="1200" dirty="0"/>
            <a:t>Interpersonal</a:t>
          </a:r>
        </a:p>
        <a:p>
          <a:pPr lvl="0" algn="ctr" defTabSz="666750">
            <a:lnSpc>
              <a:spcPct val="90000"/>
            </a:lnSpc>
            <a:spcBef>
              <a:spcPct val="0"/>
            </a:spcBef>
            <a:spcAft>
              <a:spcPct val="35000"/>
            </a:spcAft>
            <a:buNone/>
          </a:pPr>
          <a:endParaRPr lang="en-US" sz="1800" kern="1200" dirty="0"/>
        </a:p>
      </dsp:txBody>
      <dsp:txXfrm>
        <a:off x="3128075" y="1816521"/>
        <a:ext cx="1337835" cy="1258937"/>
      </dsp:txXfrm>
    </dsp:sp>
    <dsp:sp modelId="{C8FBD646-8FED-4395-BA36-32A30D08E665}">
      <dsp:nvSpPr>
        <dsp:cNvPr id="0" name=""/>
        <dsp:cNvSpPr/>
      </dsp:nvSpPr>
      <dsp:spPr>
        <a:xfrm>
          <a:off x="4386903" y="1555787"/>
          <a:ext cx="1780405" cy="1780405"/>
        </a:xfrm>
        <a:prstGeom prst="ellipse">
          <a:avLst/>
        </a:prstGeom>
        <a:solidFill>
          <a:schemeClr val="accent4">
            <a:lumMod val="40000"/>
            <a:lumOff val="60000"/>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97982" tIns="20320" rIns="97982"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t>Socio-cultural</a:t>
          </a:r>
        </a:p>
      </dsp:txBody>
      <dsp:txXfrm>
        <a:off x="4647637" y="1816521"/>
        <a:ext cx="1258937" cy="125893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94185D-DC7B-4D00-A786-08DB813BF930}">
      <dsp:nvSpPr>
        <dsp:cNvPr id="0" name=""/>
        <dsp:cNvSpPr/>
      </dsp:nvSpPr>
      <dsp:spPr>
        <a:xfrm>
          <a:off x="0" y="3000"/>
          <a:ext cx="5883938" cy="1224000"/>
        </a:xfrm>
        <a:prstGeom prst="rightArrow">
          <a:avLst/>
        </a:prstGeom>
        <a:solidFill>
          <a:schemeClr val="accent4">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564506F-5471-42AF-B291-3A5A20593FE8}">
      <dsp:nvSpPr>
        <dsp:cNvPr id="0" name=""/>
        <dsp:cNvSpPr/>
      </dsp:nvSpPr>
      <dsp:spPr>
        <a:xfrm>
          <a:off x="472724" y="309000"/>
          <a:ext cx="5103713" cy="612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2720" rIns="0" bIns="172720" numCol="1" spcCol="1270" anchor="ctr" anchorCtr="0">
          <a:noAutofit/>
        </a:bodyPr>
        <a:lstStyle/>
        <a:p>
          <a:pPr marL="0" lvl="0" indent="0" algn="ctr" defTabSz="755650">
            <a:lnSpc>
              <a:spcPct val="90000"/>
            </a:lnSpc>
            <a:spcBef>
              <a:spcPct val="0"/>
            </a:spcBef>
            <a:spcAft>
              <a:spcPct val="35000"/>
            </a:spcAft>
            <a:buNone/>
          </a:pPr>
          <a:r>
            <a:rPr lang="en-US" sz="1700" kern="1200" dirty="0">
              <a:solidFill>
                <a:schemeClr val="bg1">
                  <a:lumMod val="95000"/>
                </a:schemeClr>
              </a:solidFill>
            </a:rPr>
            <a:t>Making a successful transition to university</a:t>
          </a:r>
          <a:r>
            <a:rPr lang="en-US" sz="1700" kern="1200" dirty="0"/>
            <a:t> </a:t>
          </a:r>
        </a:p>
      </dsp:txBody>
      <dsp:txXfrm>
        <a:off x="472724" y="309000"/>
        <a:ext cx="5103713" cy="612000"/>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B6E3FDE-7C1A-4987-A9F4-6683A242B5F5}" type="datetimeFigureOut">
              <a:rPr lang="en-GB" smtClean="0"/>
              <a:t>26/02/2019</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0B353B4-8BDD-480B-A04A-44AF46A92F7D}" type="slidenum">
              <a:rPr lang="en-GB" smtClean="0"/>
              <a:t>‹#›</a:t>
            </a:fld>
            <a:endParaRPr lang="en-GB"/>
          </a:p>
        </p:txBody>
      </p:sp>
    </p:spTree>
    <p:extLst>
      <p:ext uri="{BB962C8B-B14F-4D97-AF65-F5344CB8AC3E}">
        <p14:creationId xmlns:p14="http://schemas.microsoft.com/office/powerpoint/2010/main" val="29279633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48C1D8-C36E-4269-8A60-03CA0B00F0EC}" type="datetimeFigureOut">
              <a:rPr lang="en-GB" smtClean="0"/>
              <a:t>26/02/2019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2842BE-0857-4D7D-9ADE-C7D212E39C0C}" type="slidenum">
              <a:rPr lang="en-GB" smtClean="0"/>
              <a:t>‹#›</a:t>
            </a:fld>
            <a:endParaRPr lang="en-GB"/>
          </a:p>
        </p:txBody>
      </p:sp>
    </p:spTree>
    <p:extLst>
      <p:ext uri="{BB962C8B-B14F-4D97-AF65-F5344CB8AC3E}">
        <p14:creationId xmlns:p14="http://schemas.microsoft.com/office/powerpoint/2010/main" val="1556725332"/>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mn-lt"/>
        <a:ea typeface="+mn-ea"/>
        <a:cs typeface="+mn-cs"/>
      </a:defRPr>
    </a:lvl1pPr>
    <a:lvl2pPr marL="609585" algn="l" defTabSz="1219170" rtl="0" eaLnBrk="1" latinLnBrk="0" hangingPunct="1">
      <a:defRPr sz="1600" kern="1200">
        <a:solidFill>
          <a:schemeClr val="tx1"/>
        </a:solidFill>
        <a:latin typeface="+mn-lt"/>
        <a:ea typeface="+mn-ea"/>
        <a:cs typeface="+mn-cs"/>
      </a:defRPr>
    </a:lvl2pPr>
    <a:lvl3pPr marL="1219170" algn="l" defTabSz="1219170" rtl="0" eaLnBrk="1" latinLnBrk="0" hangingPunct="1">
      <a:defRPr sz="1600" kern="1200">
        <a:solidFill>
          <a:schemeClr val="tx1"/>
        </a:solidFill>
        <a:latin typeface="+mn-lt"/>
        <a:ea typeface="+mn-ea"/>
        <a:cs typeface="+mn-cs"/>
      </a:defRPr>
    </a:lvl3pPr>
    <a:lvl4pPr marL="1828754" algn="l" defTabSz="1219170" rtl="0" eaLnBrk="1" latinLnBrk="0" hangingPunct="1">
      <a:defRPr sz="1600" kern="1200">
        <a:solidFill>
          <a:schemeClr val="tx1"/>
        </a:solidFill>
        <a:latin typeface="+mn-lt"/>
        <a:ea typeface="+mn-ea"/>
        <a:cs typeface="+mn-cs"/>
      </a:defRPr>
    </a:lvl4pPr>
    <a:lvl5pPr marL="2438339" algn="l" defTabSz="1219170" rtl="0" eaLnBrk="1" latinLnBrk="0" hangingPunct="1">
      <a:defRPr sz="1600" kern="1200">
        <a:solidFill>
          <a:schemeClr val="tx1"/>
        </a:solidFill>
        <a:latin typeface="+mn-lt"/>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jp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jp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8.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8.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9.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9.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6DBD5FC-BE6F-5846-A9F3-94EC1D4FF428}"/>
              </a:ext>
            </a:extLst>
          </p:cNvPr>
          <p:cNvPicPr>
            <a:picLocks noChangeAspect="1"/>
          </p:cNvPicPr>
          <p:nvPr userDrawn="1"/>
        </p:nvPicPr>
        <p:blipFill>
          <a:blip r:embed="rId3"/>
          <a:stretch>
            <a:fillRect/>
          </a:stretch>
        </p:blipFill>
        <p:spPr>
          <a:xfrm>
            <a:off x="0" y="-204952"/>
            <a:ext cx="12450796" cy="7961586"/>
          </a:xfrm>
          <a:prstGeom prst="rect">
            <a:avLst/>
          </a:prstGeom>
        </p:spPr>
      </p:pic>
      <p:sp>
        <p:nvSpPr>
          <p:cNvPr id="2" name="Title 1"/>
          <p:cNvSpPr>
            <a:spLocks noGrp="1"/>
          </p:cNvSpPr>
          <p:nvPr>
            <p:ph type="ctrTitle" hasCustomPrompt="1"/>
          </p:nvPr>
        </p:nvSpPr>
        <p:spPr>
          <a:xfrm>
            <a:off x="450463" y="1121840"/>
            <a:ext cx="8380800" cy="2448000"/>
          </a:xfrm>
        </p:spPr>
        <p:txBody>
          <a:bodyPr tIns="46800" anchor="t" anchorCtr="0">
            <a:noAutofit/>
          </a:bodyPr>
          <a:lstStyle>
            <a:lvl1pPr algn="l" defTabSz="914400" rtl="0" eaLnBrk="1" fontAlgn="base" latinLnBrk="0" hangingPunct="1">
              <a:spcBef>
                <a:spcPct val="0"/>
              </a:spcBef>
              <a:spcAft>
                <a:spcPct val="0"/>
              </a:spcAft>
              <a:buNone/>
              <a:defRPr lang="en-US" sz="5000" b="0" kern="1200" baseline="0" dirty="0">
                <a:solidFill>
                  <a:schemeClr val="accent4"/>
                </a:solidFill>
                <a:latin typeface="+mn-lt"/>
                <a:ea typeface="+mj-ea"/>
                <a:cs typeface="Arial" charset="0"/>
                <a:sym typeface="Arial" charset="0"/>
              </a:defRPr>
            </a:lvl1pPr>
          </a:lstStyle>
          <a:p>
            <a:r>
              <a:rPr lang="en-US" dirty="0"/>
              <a:t>Presentation Title</a:t>
            </a:r>
          </a:p>
        </p:txBody>
      </p:sp>
      <p:sp>
        <p:nvSpPr>
          <p:cNvPr id="3" name="Subtitle 2"/>
          <p:cNvSpPr>
            <a:spLocks noGrp="1"/>
          </p:cNvSpPr>
          <p:nvPr>
            <p:ph type="subTitle" idx="1" hasCustomPrompt="1"/>
          </p:nvPr>
        </p:nvSpPr>
        <p:spPr>
          <a:xfrm>
            <a:off x="450463" y="4320632"/>
            <a:ext cx="6991969" cy="576000"/>
          </a:xfrm>
        </p:spPr>
        <p:txBody>
          <a:bodyPr>
            <a:normAutofit/>
          </a:bodyPr>
          <a:lstStyle>
            <a:lvl1pPr marL="0" indent="0" algn="l">
              <a:buNone/>
              <a:defRPr sz="2800">
                <a:solidFill>
                  <a:schemeClr val="tx1"/>
                </a:solidFill>
                <a:latin typeface="Calibri Light" panose="020F0302020204030204"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Presenter name, if required</a:t>
            </a:r>
          </a:p>
        </p:txBody>
      </p:sp>
      <p:pic>
        <p:nvPicPr>
          <p:cNvPr id="6" name="Picture 5">
            <a:extLst>
              <a:ext uri="{FF2B5EF4-FFF2-40B4-BE49-F238E27FC236}">
                <a16:creationId xmlns:a16="http://schemas.microsoft.com/office/drawing/2014/main" id="{31D5CB36-62F6-6D4B-B34E-CCAACB414978}"/>
              </a:ext>
            </a:extLst>
          </p:cNvPr>
          <p:cNvPicPr>
            <a:picLocks noChangeAspect="1"/>
          </p:cNvPicPr>
          <p:nvPr userDrawn="1"/>
        </p:nvPicPr>
        <p:blipFill>
          <a:blip r:embed="rId4"/>
          <a:stretch>
            <a:fillRect/>
          </a:stretch>
        </p:blipFill>
        <p:spPr>
          <a:xfrm>
            <a:off x="10425235" y="185946"/>
            <a:ext cx="1497135" cy="604433"/>
          </a:xfrm>
          <a:prstGeom prst="rect">
            <a:avLst/>
          </a:prstGeom>
        </p:spPr>
      </p:pic>
      <p:pic>
        <p:nvPicPr>
          <p:cNvPr id="7" name="Picture 6">
            <a:extLst>
              <a:ext uri="{FF2B5EF4-FFF2-40B4-BE49-F238E27FC236}">
                <a16:creationId xmlns:a16="http://schemas.microsoft.com/office/drawing/2014/main" id="{971AB33B-62E1-5449-BB0C-8402665C3982}"/>
              </a:ext>
            </a:extLst>
          </p:cNvPr>
          <p:cNvPicPr>
            <a:picLocks noChangeAspect="1"/>
          </p:cNvPicPr>
          <p:nvPr userDrawn="1"/>
        </p:nvPicPr>
        <p:blipFill>
          <a:blip r:embed="rId5"/>
          <a:stretch>
            <a:fillRect/>
          </a:stretch>
        </p:blipFill>
        <p:spPr>
          <a:xfrm>
            <a:off x="4428714" y="185989"/>
            <a:ext cx="3334572" cy="604391"/>
          </a:xfrm>
          <a:prstGeom prst="rect">
            <a:avLst/>
          </a:prstGeom>
        </p:spPr>
      </p:pic>
      <p:pic>
        <p:nvPicPr>
          <p:cNvPr id="10" name="Picture 9">
            <a:extLst>
              <a:ext uri="{FF2B5EF4-FFF2-40B4-BE49-F238E27FC236}">
                <a16:creationId xmlns:a16="http://schemas.microsoft.com/office/drawing/2014/main" id="{63D899F8-FE5A-2F43-900C-86CBD811AF58}"/>
              </a:ext>
            </a:extLst>
          </p:cNvPr>
          <p:cNvPicPr>
            <a:picLocks noChangeAspect="1"/>
          </p:cNvPicPr>
          <p:nvPr userDrawn="1"/>
        </p:nvPicPr>
        <p:blipFill>
          <a:blip r:embed="rId6"/>
          <a:stretch>
            <a:fillRect/>
          </a:stretch>
        </p:blipFill>
        <p:spPr>
          <a:xfrm>
            <a:off x="450463" y="242515"/>
            <a:ext cx="1800000" cy="491294"/>
          </a:xfrm>
          <a:prstGeom prst="rect">
            <a:avLst/>
          </a:prstGeom>
        </p:spPr>
      </p:pic>
    </p:spTree>
    <p:extLst>
      <p:ext uri="{BB962C8B-B14F-4D97-AF65-F5344CB8AC3E}">
        <p14:creationId xmlns:p14="http://schemas.microsoft.com/office/powerpoint/2010/main" val="1728351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Gradient 1 no 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Subject</a:t>
            </a:r>
          </a:p>
        </p:txBody>
      </p:sp>
      <p:sp>
        <p:nvSpPr>
          <p:cNvPr id="3" name="Content Placeholder 2"/>
          <p:cNvSpPr>
            <a:spLocks noGrp="1"/>
          </p:cNvSpPr>
          <p:nvPr>
            <p:ph idx="1"/>
          </p:nvPr>
        </p:nvSpPr>
        <p:spPr>
          <a:xfrm>
            <a:off x="500400" y="1411200"/>
            <a:ext cx="11142000" cy="4752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2" name="Straight Connector 11"/>
          <p:cNvCxnSpPr/>
          <p:nvPr userDrawn="1"/>
        </p:nvCxnSpPr>
        <p:spPr>
          <a:xfrm>
            <a:off x="500400" y="6320590"/>
            <a:ext cx="1114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4" name="Text Placeholder 13"/>
          <p:cNvSpPr>
            <a:spLocks noGrp="1"/>
          </p:cNvSpPr>
          <p:nvPr>
            <p:ph type="body" sz="quarter" idx="10" hasCustomPrompt="1"/>
          </p:nvPr>
        </p:nvSpPr>
        <p:spPr>
          <a:xfrm>
            <a:off x="500063" y="6319838"/>
            <a:ext cx="6462712" cy="347362"/>
          </a:xfrm>
        </p:spPr>
        <p:txBody>
          <a:bodyPr>
            <a:normAutofit/>
          </a:bodyPr>
          <a:lstStyle>
            <a:lvl1pPr marL="0" indent="0">
              <a:buNone/>
              <a:defRPr sz="1800" i="1" baseline="0">
                <a:solidFill>
                  <a:srgbClr val="59155F"/>
                </a:solidFill>
                <a:latin typeface="Cambria" panose="02040503050406030204" pitchFamily="18" charset="0"/>
              </a:defRPr>
            </a:lvl1pPr>
          </a:lstStyle>
          <a:p>
            <a:pPr lvl="0"/>
            <a:r>
              <a:rPr lang="en-US" dirty="0"/>
              <a:t>Department name or presentation title here, if required</a:t>
            </a:r>
            <a:endParaRPr lang="en-GB" dirty="0"/>
          </a:p>
        </p:txBody>
      </p:sp>
      <p:sp>
        <p:nvSpPr>
          <p:cNvPr id="15" name="Text Placeholder 13"/>
          <p:cNvSpPr>
            <a:spLocks noGrp="1"/>
          </p:cNvSpPr>
          <p:nvPr>
            <p:ph type="body" sz="quarter" idx="11" hasCustomPrompt="1"/>
          </p:nvPr>
        </p:nvSpPr>
        <p:spPr>
          <a:xfrm>
            <a:off x="7299158" y="6319838"/>
            <a:ext cx="4343242" cy="395861"/>
          </a:xfrm>
        </p:spPr>
        <p:txBody>
          <a:bodyPr>
            <a:normAutofit/>
          </a:bodyPr>
          <a:lstStyle>
            <a:lvl1pPr marL="0" indent="0" algn="r">
              <a:buNone/>
              <a:defRPr sz="1800" i="0" baseline="0">
                <a:solidFill>
                  <a:srgbClr val="59155F"/>
                </a:solidFill>
                <a:latin typeface="+mn-lt"/>
              </a:defRPr>
            </a:lvl1pPr>
          </a:lstStyle>
          <a:p>
            <a:pPr lvl="0"/>
            <a:r>
              <a:rPr lang="en-US" dirty="0"/>
              <a:t>www.abdn.ac.uk</a:t>
            </a:r>
            <a:endParaRPr lang="en-GB" dirty="0"/>
          </a:p>
        </p:txBody>
      </p:sp>
    </p:spTree>
    <p:extLst>
      <p:ext uri="{BB962C8B-B14F-4D97-AF65-F5344CB8AC3E}">
        <p14:creationId xmlns:p14="http://schemas.microsoft.com/office/powerpoint/2010/main" val="322038221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Gradient 1 with 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0400" y="259200"/>
            <a:ext cx="8531305" cy="648000"/>
          </a:xfrm>
        </p:spPr>
        <p:txBody>
          <a:bodyPr/>
          <a:lstStyle>
            <a:lvl1pPr>
              <a:defRPr/>
            </a:lvl1pPr>
          </a:lstStyle>
          <a:p>
            <a:r>
              <a:rPr lang="en-US" dirty="0"/>
              <a:t>Subject</a:t>
            </a:r>
          </a:p>
        </p:txBody>
      </p:sp>
      <p:sp>
        <p:nvSpPr>
          <p:cNvPr id="3" name="Content Placeholder 2"/>
          <p:cNvSpPr>
            <a:spLocks noGrp="1"/>
          </p:cNvSpPr>
          <p:nvPr>
            <p:ph idx="1"/>
          </p:nvPr>
        </p:nvSpPr>
        <p:spPr>
          <a:xfrm>
            <a:off x="500400" y="1411200"/>
            <a:ext cx="11142000" cy="4752000"/>
          </a:xfrm>
        </p:spPr>
        <p:txBody>
          <a:bodyPr/>
          <a:lstStyle>
            <a:lvl1pPr>
              <a:defRPr lang="en-US" smtClean="0"/>
            </a:lvl1pPr>
            <a:lvl2pPr>
              <a:defRPr lang="en-US" smtClean="0"/>
            </a:lvl2pPr>
            <a:lvl3pPr>
              <a:defRPr lang="en-US" smtClean="0"/>
            </a:lvl3pPr>
            <a:lvl4pPr>
              <a:defRPr lang="en-US" smtClean="0"/>
            </a:lvl4pPr>
            <a:lvl5pPr>
              <a:defRPr lang="en-US"/>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2" name="Straight Connector 11"/>
          <p:cNvCxnSpPr/>
          <p:nvPr userDrawn="1"/>
        </p:nvCxnSpPr>
        <p:spPr>
          <a:xfrm>
            <a:off x="500400" y="6320590"/>
            <a:ext cx="1114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4" name="Text Placeholder 13"/>
          <p:cNvSpPr>
            <a:spLocks noGrp="1"/>
          </p:cNvSpPr>
          <p:nvPr>
            <p:ph type="body" sz="quarter" idx="10" hasCustomPrompt="1"/>
          </p:nvPr>
        </p:nvSpPr>
        <p:spPr>
          <a:xfrm>
            <a:off x="500063" y="6319838"/>
            <a:ext cx="6462712" cy="347362"/>
          </a:xfrm>
        </p:spPr>
        <p:txBody>
          <a:bodyPr>
            <a:normAutofit/>
          </a:bodyPr>
          <a:lstStyle>
            <a:lvl1pPr marL="0" indent="0">
              <a:buNone/>
              <a:defRPr sz="1800" i="1" baseline="0">
                <a:solidFill>
                  <a:srgbClr val="59155F"/>
                </a:solidFill>
                <a:latin typeface="Cambria" panose="02040503050406030204" pitchFamily="18" charset="0"/>
              </a:defRPr>
            </a:lvl1pPr>
          </a:lstStyle>
          <a:p>
            <a:pPr lvl="0"/>
            <a:r>
              <a:rPr lang="en-US" dirty="0"/>
              <a:t>Department name or presentation title here, if required</a:t>
            </a:r>
            <a:endParaRPr lang="en-GB" dirty="0"/>
          </a:p>
        </p:txBody>
      </p:sp>
      <p:sp>
        <p:nvSpPr>
          <p:cNvPr id="15" name="Text Placeholder 13"/>
          <p:cNvSpPr>
            <a:spLocks noGrp="1"/>
          </p:cNvSpPr>
          <p:nvPr>
            <p:ph type="body" sz="quarter" idx="11" hasCustomPrompt="1"/>
          </p:nvPr>
        </p:nvSpPr>
        <p:spPr>
          <a:xfrm>
            <a:off x="7299158" y="6319838"/>
            <a:ext cx="4343242" cy="395861"/>
          </a:xfrm>
        </p:spPr>
        <p:txBody>
          <a:bodyPr>
            <a:normAutofit/>
          </a:bodyPr>
          <a:lstStyle>
            <a:lvl1pPr marL="0" indent="0" algn="r">
              <a:buNone/>
              <a:defRPr sz="1800" i="0" baseline="0">
                <a:solidFill>
                  <a:srgbClr val="59155F"/>
                </a:solidFill>
                <a:latin typeface="+mn-lt"/>
              </a:defRPr>
            </a:lvl1pPr>
          </a:lstStyle>
          <a:p>
            <a:pPr lvl="0"/>
            <a:r>
              <a:rPr lang="en-US" dirty="0"/>
              <a:t>www.abdn.ac.uk</a:t>
            </a:r>
            <a:endParaRPr lang="en-GB" dirty="0"/>
          </a:p>
        </p:txBody>
      </p:sp>
      <p:pic>
        <p:nvPicPr>
          <p:cNvPr id="5" name="Picture 4">
            <a:extLst>
              <a:ext uri="{FF2B5EF4-FFF2-40B4-BE49-F238E27FC236}">
                <a16:creationId xmlns:a16="http://schemas.microsoft.com/office/drawing/2014/main" id="{E954EC60-DDEE-4384-9FD0-1C1CA2337F13}"/>
              </a:ext>
            </a:extLst>
          </p:cNvPr>
          <p:cNvPicPr>
            <a:picLocks noChangeAspect="1"/>
          </p:cNvPicPr>
          <p:nvPr userDrawn="1"/>
        </p:nvPicPr>
        <p:blipFill>
          <a:blip r:embed="rId3"/>
          <a:stretch>
            <a:fillRect/>
          </a:stretch>
        </p:blipFill>
        <p:spPr>
          <a:xfrm>
            <a:off x="9842400" y="291762"/>
            <a:ext cx="1800000" cy="491294"/>
          </a:xfrm>
          <a:prstGeom prst="rect">
            <a:avLst/>
          </a:prstGeom>
        </p:spPr>
      </p:pic>
      <p:pic>
        <p:nvPicPr>
          <p:cNvPr id="10" name="Picture 9">
            <a:extLst>
              <a:ext uri="{FF2B5EF4-FFF2-40B4-BE49-F238E27FC236}">
                <a16:creationId xmlns:a16="http://schemas.microsoft.com/office/drawing/2014/main" id="{17DE5F1F-BA27-824A-B3B5-E86D112A8901}"/>
              </a:ext>
            </a:extLst>
          </p:cNvPr>
          <p:cNvPicPr>
            <a:picLocks noChangeAspect="1"/>
          </p:cNvPicPr>
          <p:nvPr userDrawn="1"/>
        </p:nvPicPr>
        <p:blipFill>
          <a:blip r:embed="rId4"/>
          <a:stretch>
            <a:fillRect/>
          </a:stretch>
        </p:blipFill>
        <p:spPr>
          <a:xfrm>
            <a:off x="6610382" y="375280"/>
            <a:ext cx="1007677" cy="406826"/>
          </a:xfrm>
          <a:prstGeom prst="rect">
            <a:avLst/>
          </a:prstGeom>
        </p:spPr>
      </p:pic>
      <p:pic>
        <p:nvPicPr>
          <p:cNvPr id="11" name="Picture 10">
            <a:extLst>
              <a:ext uri="{FF2B5EF4-FFF2-40B4-BE49-F238E27FC236}">
                <a16:creationId xmlns:a16="http://schemas.microsoft.com/office/drawing/2014/main" id="{04E56A97-1FE4-A242-819F-EAFCA8AE681A}"/>
              </a:ext>
            </a:extLst>
          </p:cNvPr>
          <p:cNvPicPr>
            <a:picLocks noChangeAspect="1"/>
          </p:cNvPicPr>
          <p:nvPr userDrawn="1"/>
        </p:nvPicPr>
        <p:blipFill>
          <a:blip r:embed="rId5"/>
          <a:stretch>
            <a:fillRect/>
          </a:stretch>
        </p:blipFill>
        <p:spPr>
          <a:xfrm>
            <a:off x="7808745" y="410647"/>
            <a:ext cx="1854301" cy="336092"/>
          </a:xfrm>
          <a:prstGeom prst="rect">
            <a:avLst/>
          </a:prstGeom>
        </p:spPr>
      </p:pic>
    </p:spTree>
    <p:extLst>
      <p:ext uri="{BB962C8B-B14F-4D97-AF65-F5344CB8AC3E}">
        <p14:creationId xmlns:p14="http://schemas.microsoft.com/office/powerpoint/2010/main" val="1347167626"/>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Gradient 2 no 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0400" y="259200"/>
            <a:ext cx="11142000" cy="648000"/>
          </a:xfrm>
        </p:spPr>
        <p:txBody>
          <a:bodyPr/>
          <a:lstStyle>
            <a:lvl1pPr>
              <a:defRPr/>
            </a:lvl1pPr>
          </a:lstStyle>
          <a:p>
            <a:r>
              <a:rPr lang="en-US" dirty="0"/>
              <a:t>Subject</a:t>
            </a:r>
          </a:p>
        </p:txBody>
      </p:sp>
      <p:sp>
        <p:nvSpPr>
          <p:cNvPr id="3" name="Content Placeholder 2"/>
          <p:cNvSpPr>
            <a:spLocks noGrp="1"/>
          </p:cNvSpPr>
          <p:nvPr>
            <p:ph idx="1"/>
          </p:nvPr>
        </p:nvSpPr>
        <p:spPr>
          <a:xfrm>
            <a:off x="500400" y="1411200"/>
            <a:ext cx="11142000" cy="4752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2" name="Straight Connector 11"/>
          <p:cNvCxnSpPr/>
          <p:nvPr userDrawn="1"/>
        </p:nvCxnSpPr>
        <p:spPr>
          <a:xfrm>
            <a:off x="500400" y="6320590"/>
            <a:ext cx="1114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4" name="Text Placeholder 13"/>
          <p:cNvSpPr>
            <a:spLocks noGrp="1"/>
          </p:cNvSpPr>
          <p:nvPr>
            <p:ph type="body" sz="quarter" idx="10" hasCustomPrompt="1"/>
          </p:nvPr>
        </p:nvSpPr>
        <p:spPr>
          <a:xfrm>
            <a:off x="500063" y="6319838"/>
            <a:ext cx="6462712" cy="347362"/>
          </a:xfrm>
        </p:spPr>
        <p:txBody>
          <a:bodyPr>
            <a:normAutofit/>
          </a:bodyPr>
          <a:lstStyle>
            <a:lvl1pPr marL="0" indent="0">
              <a:buNone/>
              <a:defRPr sz="1800" i="1" baseline="0">
                <a:solidFill>
                  <a:srgbClr val="59155F"/>
                </a:solidFill>
                <a:latin typeface="Cambria" panose="02040503050406030204" pitchFamily="18" charset="0"/>
              </a:defRPr>
            </a:lvl1pPr>
          </a:lstStyle>
          <a:p>
            <a:pPr lvl="0"/>
            <a:r>
              <a:rPr lang="en-US" dirty="0"/>
              <a:t>Department name or presentation title here, if required</a:t>
            </a:r>
            <a:endParaRPr lang="en-GB" dirty="0"/>
          </a:p>
        </p:txBody>
      </p:sp>
      <p:sp>
        <p:nvSpPr>
          <p:cNvPr id="15" name="Text Placeholder 13"/>
          <p:cNvSpPr>
            <a:spLocks noGrp="1"/>
          </p:cNvSpPr>
          <p:nvPr>
            <p:ph type="body" sz="quarter" idx="11" hasCustomPrompt="1"/>
          </p:nvPr>
        </p:nvSpPr>
        <p:spPr>
          <a:xfrm>
            <a:off x="7299158" y="6319838"/>
            <a:ext cx="4343242" cy="395861"/>
          </a:xfrm>
        </p:spPr>
        <p:txBody>
          <a:bodyPr>
            <a:normAutofit/>
          </a:bodyPr>
          <a:lstStyle>
            <a:lvl1pPr marL="0" indent="0" algn="r">
              <a:buNone/>
              <a:defRPr sz="1800" i="0" baseline="0">
                <a:solidFill>
                  <a:srgbClr val="59155F"/>
                </a:solidFill>
                <a:latin typeface="+mn-lt"/>
              </a:defRPr>
            </a:lvl1pPr>
          </a:lstStyle>
          <a:p>
            <a:pPr lvl="0"/>
            <a:r>
              <a:rPr lang="en-US" dirty="0"/>
              <a:t>www.abdn.ac.uk</a:t>
            </a:r>
            <a:endParaRPr lang="en-GB" dirty="0"/>
          </a:p>
        </p:txBody>
      </p:sp>
    </p:spTree>
    <p:extLst>
      <p:ext uri="{BB962C8B-B14F-4D97-AF65-F5344CB8AC3E}">
        <p14:creationId xmlns:p14="http://schemas.microsoft.com/office/powerpoint/2010/main" val="142315845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Gradient 2 with 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0400" y="259200"/>
            <a:ext cx="8563389" cy="648000"/>
          </a:xfrm>
        </p:spPr>
        <p:txBody>
          <a:bodyPr/>
          <a:lstStyle>
            <a:lvl1pPr>
              <a:defRPr/>
            </a:lvl1pPr>
          </a:lstStyle>
          <a:p>
            <a:r>
              <a:rPr lang="en-US" dirty="0"/>
              <a:t>Subject</a:t>
            </a:r>
          </a:p>
        </p:txBody>
      </p:sp>
      <p:sp>
        <p:nvSpPr>
          <p:cNvPr id="3" name="Content Placeholder 2"/>
          <p:cNvSpPr>
            <a:spLocks noGrp="1"/>
          </p:cNvSpPr>
          <p:nvPr>
            <p:ph idx="1"/>
          </p:nvPr>
        </p:nvSpPr>
        <p:spPr>
          <a:xfrm>
            <a:off x="500400" y="1411200"/>
            <a:ext cx="11142000" cy="4752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2" name="Straight Connector 11"/>
          <p:cNvCxnSpPr/>
          <p:nvPr userDrawn="1"/>
        </p:nvCxnSpPr>
        <p:spPr>
          <a:xfrm>
            <a:off x="500400" y="6320590"/>
            <a:ext cx="1114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4" name="Text Placeholder 13"/>
          <p:cNvSpPr>
            <a:spLocks noGrp="1"/>
          </p:cNvSpPr>
          <p:nvPr>
            <p:ph type="body" sz="quarter" idx="10" hasCustomPrompt="1"/>
          </p:nvPr>
        </p:nvSpPr>
        <p:spPr>
          <a:xfrm>
            <a:off x="500063" y="6319838"/>
            <a:ext cx="6462712" cy="347362"/>
          </a:xfrm>
        </p:spPr>
        <p:txBody>
          <a:bodyPr>
            <a:normAutofit/>
          </a:bodyPr>
          <a:lstStyle>
            <a:lvl1pPr marL="0" indent="0">
              <a:buNone/>
              <a:defRPr sz="1800" i="1" baseline="0">
                <a:solidFill>
                  <a:srgbClr val="59155F"/>
                </a:solidFill>
                <a:latin typeface="Cambria" panose="02040503050406030204" pitchFamily="18" charset="0"/>
              </a:defRPr>
            </a:lvl1pPr>
          </a:lstStyle>
          <a:p>
            <a:pPr lvl="0"/>
            <a:r>
              <a:rPr lang="en-US" dirty="0"/>
              <a:t>Department name or presentation title here, if required</a:t>
            </a:r>
            <a:endParaRPr lang="en-GB" dirty="0"/>
          </a:p>
        </p:txBody>
      </p:sp>
      <p:sp>
        <p:nvSpPr>
          <p:cNvPr id="15" name="Text Placeholder 13"/>
          <p:cNvSpPr>
            <a:spLocks noGrp="1"/>
          </p:cNvSpPr>
          <p:nvPr>
            <p:ph type="body" sz="quarter" idx="11" hasCustomPrompt="1"/>
          </p:nvPr>
        </p:nvSpPr>
        <p:spPr>
          <a:xfrm>
            <a:off x="7299158" y="6319838"/>
            <a:ext cx="4343242" cy="395861"/>
          </a:xfrm>
        </p:spPr>
        <p:txBody>
          <a:bodyPr>
            <a:normAutofit/>
          </a:bodyPr>
          <a:lstStyle>
            <a:lvl1pPr marL="0" indent="0" algn="r">
              <a:buNone/>
              <a:defRPr sz="1800" i="0" baseline="0">
                <a:solidFill>
                  <a:srgbClr val="59155F"/>
                </a:solidFill>
                <a:latin typeface="+mn-lt"/>
              </a:defRPr>
            </a:lvl1pPr>
          </a:lstStyle>
          <a:p>
            <a:pPr lvl="0"/>
            <a:r>
              <a:rPr lang="en-US" dirty="0"/>
              <a:t>www.abdn.ac.uk</a:t>
            </a:r>
            <a:endParaRPr lang="en-GB" dirty="0"/>
          </a:p>
        </p:txBody>
      </p:sp>
      <p:pic>
        <p:nvPicPr>
          <p:cNvPr id="8" name="Picture 7">
            <a:extLst>
              <a:ext uri="{FF2B5EF4-FFF2-40B4-BE49-F238E27FC236}">
                <a16:creationId xmlns:a16="http://schemas.microsoft.com/office/drawing/2014/main" id="{E4B9253C-6138-4712-8B7A-AAD24746FCFE}"/>
              </a:ext>
            </a:extLst>
          </p:cNvPr>
          <p:cNvPicPr>
            <a:picLocks noChangeAspect="1"/>
          </p:cNvPicPr>
          <p:nvPr userDrawn="1"/>
        </p:nvPicPr>
        <p:blipFill>
          <a:blip r:embed="rId3"/>
          <a:stretch>
            <a:fillRect/>
          </a:stretch>
        </p:blipFill>
        <p:spPr>
          <a:xfrm>
            <a:off x="9842400" y="291762"/>
            <a:ext cx="1800000" cy="491294"/>
          </a:xfrm>
          <a:prstGeom prst="rect">
            <a:avLst/>
          </a:prstGeom>
        </p:spPr>
      </p:pic>
      <p:pic>
        <p:nvPicPr>
          <p:cNvPr id="11" name="Picture 10">
            <a:extLst>
              <a:ext uri="{FF2B5EF4-FFF2-40B4-BE49-F238E27FC236}">
                <a16:creationId xmlns:a16="http://schemas.microsoft.com/office/drawing/2014/main" id="{6C6F8B46-4B5D-CA4A-9E5B-AC7DDC515E75}"/>
              </a:ext>
            </a:extLst>
          </p:cNvPr>
          <p:cNvPicPr>
            <a:picLocks noChangeAspect="1"/>
          </p:cNvPicPr>
          <p:nvPr userDrawn="1"/>
        </p:nvPicPr>
        <p:blipFill>
          <a:blip r:embed="rId4"/>
          <a:stretch>
            <a:fillRect/>
          </a:stretch>
        </p:blipFill>
        <p:spPr>
          <a:xfrm>
            <a:off x="6610382" y="375280"/>
            <a:ext cx="1007677" cy="406826"/>
          </a:xfrm>
          <a:prstGeom prst="rect">
            <a:avLst/>
          </a:prstGeom>
        </p:spPr>
      </p:pic>
      <p:pic>
        <p:nvPicPr>
          <p:cNvPr id="13" name="Picture 12">
            <a:extLst>
              <a:ext uri="{FF2B5EF4-FFF2-40B4-BE49-F238E27FC236}">
                <a16:creationId xmlns:a16="http://schemas.microsoft.com/office/drawing/2014/main" id="{A107E8E8-9DFD-8441-9A0E-39EE0FD9BD9A}"/>
              </a:ext>
            </a:extLst>
          </p:cNvPr>
          <p:cNvPicPr>
            <a:picLocks noChangeAspect="1"/>
          </p:cNvPicPr>
          <p:nvPr userDrawn="1"/>
        </p:nvPicPr>
        <p:blipFill>
          <a:blip r:embed="rId5"/>
          <a:stretch>
            <a:fillRect/>
          </a:stretch>
        </p:blipFill>
        <p:spPr>
          <a:xfrm>
            <a:off x="7808745" y="410647"/>
            <a:ext cx="1854301" cy="336092"/>
          </a:xfrm>
          <a:prstGeom prst="rect">
            <a:avLst/>
          </a:prstGeom>
        </p:spPr>
      </p:pic>
    </p:spTree>
    <p:extLst>
      <p:ext uri="{BB962C8B-B14F-4D97-AF65-F5344CB8AC3E}">
        <p14:creationId xmlns:p14="http://schemas.microsoft.com/office/powerpoint/2010/main" val="1291724614"/>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Content (Blank no logo)">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Subject</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userDrawn="1"/>
        </p:nvSpPr>
        <p:spPr>
          <a:xfrm>
            <a:off x="0" y="6597352"/>
            <a:ext cx="12192000" cy="260648"/>
          </a:xfrm>
          <a:prstGeom prst="rect">
            <a:avLst/>
          </a:prstGeom>
          <a:solidFill>
            <a:srgbClr val="CB8E1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56854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Content (Blank with logo)">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0400" y="259200"/>
            <a:ext cx="8499221" cy="648000"/>
          </a:xfrm>
        </p:spPr>
        <p:txBody>
          <a:bodyPr/>
          <a:lstStyle>
            <a:lvl1pPr>
              <a:defRPr/>
            </a:lvl1pPr>
          </a:lstStyle>
          <a:p>
            <a:r>
              <a:rPr lang="en-US" dirty="0"/>
              <a:t>Subject</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userDrawn="1"/>
        </p:nvSpPr>
        <p:spPr>
          <a:xfrm>
            <a:off x="0" y="6597352"/>
            <a:ext cx="12192000" cy="260648"/>
          </a:xfrm>
          <a:prstGeom prst="rect">
            <a:avLst/>
          </a:prstGeom>
          <a:solidFill>
            <a:srgbClr val="CB8E1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B8BB27E7-42F0-4999-9050-D63C8F03E7C0}"/>
              </a:ext>
            </a:extLst>
          </p:cNvPr>
          <p:cNvPicPr>
            <a:picLocks noChangeAspect="1"/>
          </p:cNvPicPr>
          <p:nvPr userDrawn="1"/>
        </p:nvPicPr>
        <p:blipFill>
          <a:blip r:embed="rId2"/>
          <a:stretch>
            <a:fillRect/>
          </a:stretch>
        </p:blipFill>
        <p:spPr>
          <a:xfrm>
            <a:off x="9842400" y="291762"/>
            <a:ext cx="1800000" cy="491294"/>
          </a:xfrm>
          <a:prstGeom prst="rect">
            <a:avLst/>
          </a:prstGeom>
        </p:spPr>
      </p:pic>
      <p:pic>
        <p:nvPicPr>
          <p:cNvPr id="10" name="Picture 9">
            <a:extLst>
              <a:ext uri="{FF2B5EF4-FFF2-40B4-BE49-F238E27FC236}">
                <a16:creationId xmlns:a16="http://schemas.microsoft.com/office/drawing/2014/main" id="{71A8AE46-E602-0643-8F43-769601B98817}"/>
              </a:ext>
            </a:extLst>
          </p:cNvPr>
          <p:cNvPicPr>
            <a:picLocks noChangeAspect="1"/>
          </p:cNvPicPr>
          <p:nvPr userDrawn="1"/>
        </p:nvPicPr>
        <p:blipFill>
          <a:blip r:embed="rId3"/>
          <a:stretch>
            <a:fillRect/>
          </a:stretch>
        </p:blipFill>
        <p:spPr>
          <a:xfrm>
            <a:off x="6610382" y="375280"/>
            <a:ext cx="1007677" cy="406826"/>
          </a:xfrm>
          <a:prstGeom prst="rect">
            <a:avLst/>
          </a:prstGeom>
        </p:spPr>
      </p:pic>
      <p:pic>
        <p:nvPicPr>
          <p:cNvPr id="11" name="Picture 10">
            <a:extLst>
              <a:ext uri="{FF2B5EF4-FFF2-40B4-BE49-F238E27FC236}">
                <a16:creationId xmlns:a16="http://schemas.microsoft.com/office/drawing/2014/main" id="{0BAC5029-8D40-A04C-A5AA-23DA9C24D3E4}"/>
              </a:ext>
            </a:extLst>
          </p:cNvPr>
          <p:cNvPicPr>
            <a:picLocks noChangeAspect="1"/>
          </p:cNvPicPr>
          <p:nvPr userDrawn="1"/>
        </p:nvPicPr>
        <p:blipFill>
          <a:blip r:embed="rId4"/>
          <a:stretch>
            <a:fillRect/>
          </a:stretch>
        </p:blipFill>
        <p:spPr>
          <a:xfrm>
            <a:off x="7808745" y="410647"/>
            <a:ext cx="1854301" cy="336092"/>
          </a:xfrm>
          <a:prstGeom prst="rect">
            <a:avLst/>
          </a:prstGeom>
        </p:spPr>
      </p:pic>
    </p:spTree>
    <p:extLst>
      <p:ext uri="{BB962C8B-B14F-4D97-AF65-F5344CB8AC3E}">
        <p14:creationId xmlns:p14="http://schemas.microsoft.com/office/powerpoint/2010/main" val="24177635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Content 2 Column (Blank no logo)">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Subject</a:t>
            </a:r>
          </a:p>
        </p:txBody>
      </p:sp>
      <p:sp>
        <p:nvSpPr>
          <p:cNvPr id="3" name="Content Placeholder 2"/>
          <p:cNvSpPr>
            <a:spLocks noGrp="1"/>
          </p:cNvSpPr>
          <p:nvPr>
            <p:ph sz="half" idx="1"/>
          </p:nvPr>
        </p:nvSpPr>
        <p:spPr>
          <a:xfrm>
            <a:off x="500400" y="1411200"/>
            <a:ext cx="5378400" cy="4752000"/>
          </a:xfrm>
        </p:spPr>
        <p:txBody>
          <a:bodyPr>
            <a:normAutofit/>
          </a:bodyPr>
          <a:lstStyle>
            <a:lvl1pPr>
              <a:defRPr sz="2800"/>
            </a:lvl1pPr>
            <a:lvl2pPr>
              <a:defRPr sz="2800"/>
            </a:lvl2pPr>
            <a:lvl3pPr>
              <a:defRPr sz="2800"/>
            </a:lvl3pPr>
            <a:lvl4pPr>
              <a:defRPr sz="2800"/>
            </a:lvl4pPr>
            <a:lvl5pPr>
              <a:defRPr sz="2800"/>
            </a:lvl5pPr>
            <a:lvl6pPr>
              <a:defRPr sz="2400"/>
            </a:lvl6pPr>
            <a:lvl7pPr>
              <a:defRPr sz="2400"/>
            </a:lvl7pPr>
            <a:lvl8pPr>
              <a:defRPr sz="2400"/>
            </a:lvl8pPr>
            <a:lvl9pPr>
              <a:defRPr sz="2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64000" y="1411200"/>
            <a:ext cx="5378400" cy="4752000"/>
          </a:xfrm>
        </p:spPr>
        <p:txBody>
          <a:bodyPr>
            <a:normAutofit/>
          </a:bodyPr>
          <a:lstStyle>
            <a:lvl1pPr>
              <a:defRPr sz="2800"/>
            </a:lvl1pPr>
            <a:lvl2pPr>
              <a:defRPr sz="2800"/>
            </a:lvl2pPr>
            <a:lvl3pPr>
              <a:defRPr sz="2800"/>
            </a:lvl3pPr>
            <a:lvl4pPr>
              <a:defRPr sz="2800"/>
            </a:lvl4pPr>
            <a:lvl5pPr>
              <a:defRPr sz="2800"/>
            </a:lvl5pPr>
            <a:lvl6pPr>
              <a:defRPr sz="2400"/>
            </a:lvl6pPr>
            <a:lvl7pPr>
              <a:defRPr sz="2400"/>
            </a:lvl7pPr>
            <a:lvl8pPr>
              <a:defRPr sz="2400"/>
            </a:lvl8pPr>
            <a:lvl9pPr>
              <a:defRPr sz="2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0" y="6597352"/>
            <a:ext cx="12192000" cy="260648"/>
          </a:xfrm>
          <a:prstGeom prst="rect">
            <a:avLst/>
          </a:prstGeom>
          <a:solidFill>
            <a:srgbClr val="CB8E1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605946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Content 2 Column (Blank with log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0400" y="259200"/>
            <a:ext cx="8563389" cy="648000"/>
          </a:xfrm>
        </p:spPr>
        <p:txBody>
          <a:bodyPr/>
          <a:lstStyle>
            <a:lvl1pPr>
              <a:defRPr/>
            </a:lvl1pPr>
          </a:lstStyle>
          <a:p>
            <a:r>
              <a:rPr lang="en-US" dirty="0"/>
              <a:t>Subject</a:t>
            </a:r>
          </a:p>
        </p:txBody>
      </p:sp>
      <p:sp>
        <p:nvSpPr>
          <p:cNvPr id="3" name="Content Placeholder 2"/>
          <p:cNvSpPr>
            <a:spLocks noGrp="1"/>
          </p:cNvSpPr>
          <p:nvPr>
            <p:ph sz="half" idx="1"/>
          </p:nvPr>
        </p:nvSpPr>
        <p:spPr>
          <a:xfrm>
            <a:off x="500400" y="1411200"/>
            <a:ext cx="5378400" cy="4752000"/>
          </a:xfrm>
        </p:spPr>
        <p:txBody>
          <a:bodyPr>
            <a:normAutofit/>
          </a:bodyPr>
          <a:lstStyle>
            <a:lvl1pPr>
              <a:defRPr sz="2800"/>
            </a:lvl1pPr>
            <a:lvl2pPr>
              <a:defRPr sz="2800"/>
            </a:lvl2pPr>
            <a:lvl3pPr>
              <a:defRPr sz="2800"/>
            </a:lvl3pPr>
            <a:lvl4pPr>
              <a:defRPr sz="2800"/>
            </a:lvl4pPr>
            <a:lvl5pPr>
              <a:defRPr sz="2800"/>
            </a:lvl5pPr>
            <a:lvl6pPr>
              <a:defRPr sz="2400"/>
            </a:lvl6pPr>
            <a:lvl7pPr>
              <a:defRPr sz="2400"/>
            </a:lvl7pPr>
            <a:lvl8pPr>
              <a:defRPr sz="2400"/>
            </a:lvl8pPr>
            <a:lvl9pPr>
              <a:defRPr sz="2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64000" y="1411200"/>
            <a:ext cx="5378400" cy="4752000"/>
          </a:xfrm>
        </p:spPr>
        <p:txBody>
          <a:bodyPr>
            <a:normAutofit/>
          </a:bodyPr>
          <a:lstStyle>
            <a:lvl1pPr>
              <a:defRPr sz="2800"/>
            </a:lvl1pPr>
            <a:lvl2pPr>
              <a:defRPr sz="2800"/>
            </a:lvl2pPr>
            <a:lvl3pPr>
              <a:defRPr sz="2800"/>
            </a:lvl3pPr>
            <a:lvl4pPr>
              <a:defRPr sz="2800"/>
            </a:lvl4pPr>
            <a:lvl5pPr>
              <a:defRPr sz="2800"/>
            </a:lvl5pPr>
            <a:lvl6pPr>
              <a:defRPr sz="2400"/>
            </a:lvl6pPr>
            <a:lvl7pPr>
              <a:defRPr sz="2400"/>
            </a:lvl7pPr>
            <a:lvl8pPr>
              <a:defRPr sz="2400"/>
            </a:lvl8pPr>
            <a:lvl9pPr>
              <a:defRPr sz="2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0" y="6597352"/>
            <a:ext cx="12192000" cy="260648"/>
          </a:xfrm>
          <a:prstGeom prst="rect">
            <a:avLst/>
          </a:prstGeom>
          <a:solidFill>
            <a:srgbClr val="CB8E1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0730ECE8-A770-4EEA-B873-33F7D7D8FE0F}"/>
              </a:ext>
            </a:extLst>
          </p:cNvPr>
          <p:cNvPicPr>
            <a:picLocks noChangeAspect="1"/>
          </p:cNvPicPr>
          <p:nvPr userDrawn="1"/>
        </p:nvPicPr>
        <p:blipFill>
          <a:blip r:embed="rId2"/>
          <a:stretch>
            <a:fillRect/>
          </a:stretch>
        </p:blipFill>
        <p:spPr>
          <a:xfrm>
            <a:off x="9842400" y="291762"/>
            <a:ext cx="1800000" cy="491294"/>
          </a:xfrm>
          <a:prstGeom prst="rect">
            <a:avLst/>
          </a:prstGeom>
        </p:spPr>
      </p:pic>
      <p:pic>
        <p:nvPicPr>
          <p:cNvPr id="11" name="Picture 10">
            <a:extLst>
              <a:ext uri="{FF2B5EF4-FFF2-40B4-BE49-F238E27FC236}">
                <a16:creationId xmlns:a16="http://schemas.microsoft.com/office/drawing/2014/main" id="{4A20592E-260C-EB43-A649-3DD5867967F2}"/>
              </a:ext>
            </a:extLst>
          </p:cNvPr>
          <p:cNvPicPr>
            <a:picLocks noChangeAspect="1"/>
          </p:cNvPicPr>
          <p:nvPr userDrawn="1"/>
        </p:nvPicPr>
        <p:blipFill>
          <a:blip r:embed="rId3"/>
          <a:stretch>
            <a:fillRect/>
          </a:stretch>
        </p:blipFill>
        <p:spPr>
          <a:xfrm>
            <a:off x="6610382" y="375280"/>
            <a:ext cx="1007677" cy="406826"/>
          </a:xfrm>
          <a:prstGeom prst="rect">
            <a:avLst/>
          </a:prstGeom>
        </p:spPr>
      </p:pic>
      <p:pic>
        <p:nvPicPr>
          <p:cNvPr id="12" name="Picture 11">
            <a:extLst>
              <a:ext uri="{FF2B5EF4-FFF2-40B4-BE49-F238E27FC236}">
                <a16:creationId xmlns:a16="http://schemas.microsoft.com/office/drawing/2014/main" id="{F2A6AFBA-FDF3-4447-80CD-4091D78438C4}"/>
              </a:ext>
            </a:extLst>
          </p:cNvPr>
          <p:cNvPicPr>
            <a:picLocks noChangeAspect="1"/>
          </p:cNvPicPr>
          <p:nvPr userDrawn="1"/>
        </p:nvPicPr>
        <p:blipFill>
          <a:blip r:embed="rId4"/>
          <a:stretch>
            <a:fillRect/>
          </a:stretch>
        </p:blipFill>
        <p:spPr>
          <a:xfrm>
            <a:off x="7808745" y="410647"/>
            <a:ext cx="1854301" cy="336092"/>
          </a:xfrm>
          <a:prstGeom prst="rect">
            <a:avLst/>
          </a:prstGeom>
        </p:spPr>
      </p:pic>
    </p:spTree>
    <p:extLst>
      <p:ext uri="{BB962C8B-B14F-4D97-AF65-F5344CB8AC3E}">
        <p14:creationId xmlns:p14="http://schemas.microsoft.com/office/powerpoint/2010/main" val="42056796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Blank all white)">
    <p:spTree>
      <p:nvGrpSpPr>
        <p:cNvPr id="1" name=""/>
        <p:cNvGrpSpPr/>
        <p:nvPr/>
      </p:nvGrpSpPr>
      <p:grpSpPr>
        <a:xfrm>
          <a:off x="0" y="0"/>
          <a:ext cx="0" cy="0"/>
          <a:chOff x="0" y="0"/>
          <a:chExt cx="0" cy="0"/>
        </a:xfrm>
      </p:grpSpPr>
      <p:sp>
        <p:nvSpPr>
          <p:cNvPr id="5" name="Title 4"/>
          <p:cNvSpPr>
            <a:spLocks noGrp="1"/>
          </p:cNvSpPr>
          <p:nvPr>
            <p:ph type="title" hasCustomPrompt="1"/>
          </p:nvPr>
        </p:nvSpPr>
        <p:spPr/>
        <p:txBody>
          <a:bodyPr/>
          <a:lstStyle>
            <a:lvl1pPr>
              <a:defRPr/>
            </a:lvl1pPr>
          </a:lstStyle>
          <a:p>
            <a:r>
              <a:rPr lang="en-US" dirty="0"/>
              <a:t>Subject</a:t>
            </a:r>
            <a:endParaRPr lang="en-GB" dirty="0"/>
          </a:p>
        </p:txBody>
      </p:sp>
      <p:sp>
        <p:nvSpPr>
          <p:cNvPr id="8" name="Text Placeholder 7"/>
          <p:cNvSpPr>
            <a:spLocks noGrp="1"/>
          </p:cNvSpPr>
          <p:nvPr>
            <p:ph type="body" sz="quarter" idx="10"/>
          </p:nvPr>
        </p:nvSpPr>
        <p:spPr>
          <a:xfrm>
            <a:off x="500063" y="1411200"/>
            <a:ext cx="11142662" cy="4752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2492246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End Slide (With default text)">
    <p:bg>
      <p:bgPr>
        <a:solidFill>
          <a:srgbClr val="D09B1A"/>
        </a:solidFill>
        <a:effectLst/>
      </p:bgPr>
    </p:bg>
    <p:spTree>
      <p:nvGrpSpPr>
        <p:cNvPr id="1" name=""/>
        <p:cNvGrpSpPr/>
        <p:nvPr/>
      </p:nvGrpSpPr>
      <p:grpSpPr>
        <a:xfrm>
          <a:off x="0" y="0"/>
          <a:ext cx="0" cy="0"/>
          <a:chOff x="0" y="0"/>
          <a:chExt cx="0" cy="0"/>
        </a:xfrm>
      </p:grpSpPr>
      <p:sp>
        <p:nvSpPr>
          <p:cNvPr id="15" name="Oval 14"/>
          <p:cNvSpPr/>
          <p:nvPr userDrawn="1"/>
        </p:nvSpPr>
        <p:spPr>
          <a:xfrm>
            <a:off x="5258285" y="1650847"/>
            <a:ext cx="3556309" cy="3556306"/>
          </a:xfrm>
          <a:prstGeom prst="ellipse">
            <a:avLst/>
          </a:prstGeom>
          <a:solidFill>
            <a:schemeClr val="bg1">
              <a:alpha val="39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800000"/>
              </a:solidFill>
            </a:endParaRPr>
          </a:p>
        </p:txBody>
      </p:sp>
      <p:sp>
        <p:nvSpPr>
          <p:cNvPr id="16" name="Oval 15"/>
          <p:cNvSpPr/>
          <p:nvPr userDrawn="1"/>
        </p:nvSpPr>
        <p:spPr>
          <a:xfrm>
            <a:off x="7976879" y="1650847"/>
            <a:ext cx="3556309" cy="3556306"/>
          </a:xfrm>
          <a:prstGeom prst="ellipse">
            <a:avLst/>
          </a:prstGeom>
          <a:solidFill>
            <a:schemeClr val="bg1">
              <a:alpha val="39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800000"/>
              </a:solidFill>
            </a:endParaRPr>
          </a:p>
        </p:txBody>
      </p:sp>
      <p:sp>
        <p:nvSpPr>
          <p:cNvPr id="7" name="Oval 6"/>
          <p:cNvSpPr/>
          <p:nvPr userDrawn="1"/>
        </p:nvSpPr>
        <p:spPr>
          <a:xfrm>
            <a:off x="591137" y="676800"/>
            <a:ext cx="5504863" cy="5504863"/>
          </a:xfrm>
          <a:prstGeom prst="ellipse">
            <a:avLst/>
          </a:prstGeom>
          <a:solidFill>
            <a:schemeClr val="bg1">
              <a:alpha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r>
              <a:rPr lang="en-US" sz="2800" i="1" dirty="0">
                <a:solidFill>
                  <a:schemeClr val="accent2"/>
                </a:solidFill>
                <a:latin typeface="Cambria" panose="02040503050406030204" pitchFamily="18" charset="0"/>
              </a:rPr>
              <a:t>Transforming</a:t>
            </a:r>
            <a:r>
              <a:rPr lang="en-US" sz="2800" i="1" baseline="0" dirty="0">
                <a:solidFill>
                  <a:schemeClr val="accent2"/>
                </a:solidFill>
                <a:latin typeface="Cambria" panose="02040503050406030204" pitchFamily="18" charset="0"/>
              </a:rPr>
              <a:t> the world</a:t>
            </a:r>
            <a:br>
              <a:rPr lang="en-US" sz="2800" i="1" baseline="0" dirty="0">
                <a:solidFill>
                  <a:schemeClr val="accent2"/>
                </a:solidFill>
                <a:latin typeface="Cambria" panose="02040503050406030204" pitchFamily="18" charset="0"/>
              </a:rPr>
            </a:br>
            <a:r>
              <a:rPr lang="en-US" sz="2800" i="1" baseline="0" dirty="0">
                <a:solidFill>
                  <a:schemeClr val="accent2"/>
                </a:solidFill>
                <a:latin typeface="Cambria" panose="02040503050406030204" pitchFamily="18" charset="0"/>
              </a:rPr>
              <a:t>with greater knowledge</a:t>
            </a:r>
            <a:br>
              <a:rPr lang="en-US" sz="2800" i="1" baseline="0" dirty="0">
                <a:solidFill>
                  <a:schemeClr val="accent2"/>
                </a:solidFill>
                <a:latin typeface="Cambria" panose="02040503050406030204" pitchFamily="18" charset="0"/>
              </a:rPr>
            </a:br>
            <a:r>
              <a:rPr lang="en-US" sz="2800" i="1" baseline="0" dirty="0">
                <a:solidFill>
                  <a:schemeClr val="accent2"/>
                </a:solidFill>
                <a:latin typeface="Cambria" panose="02040503050406030204" pitchFamily="18" charset="0"/>
              </a:rPr>
              <a:t>and learning</a:t>
            </a:r>
            <a:endParaRPr lang="en-US" sz="2800" i="1" dirty="0">
              <a:solidFill>
                <a:schemeClr val="accent2"/>
              </a:solidFill>
              <a:latin typeface="Cambria" panose="02040503050406030204" pitchFamily="18" charset="0"/>
            </a:endParaRPr>
          </a:p>
        </p:txBody>
      </p:sp>
      <p:pic>
        <p:nvPicPr>
          <p:cNvPr id="3" name="Picture 2">
            <a:extLst>
              <a:ext uri="{FF2B5EF4-FFF2-40B4-BE49-F238E27FC236}">
                <a16:creationId xmlns:a16="http://schemas.microsoft.com/office/drawing/2014/main" id="{D518395C-230C-4568-98F7-E84C607A8ACE}"/>
              </a:ext>
            </a:extLst>
          </p:cNvPr>
          <p:cNvPicPr>
            <a:picLocks noChangeAspect="1"/>
          </p:cNvPicPr>
          <p:nvPr userDrawn="1"/>
        </p:nvPicPr>
        <p:blipFill>
          <a:blip r:embed="rId2"/>
          <a:stretch>
            <a:fillRect/>
          </a:stretch>
        </p:blipFill>
        <p:spPr>
          <a:xfrm>
            <a:off x="9983628" y="333046"/>
            <a:ext cx="1800000" cy="491294"/>
          </a:xfrm>
          <a:prstGeom prst="rect">
            <a:avLst/>
          </a:prstGeom>
        </p:spPr>
      </p:pic>
      <p:pic>
        <p:nvPicPr>
          <p:cNvPr id="9" name="Picture 8">
            <a:extLst>
              <a:ext uri="{FF2B5EF4-FFF2-40B4-BE49-F238E27FC236}">
                <a16:creationId xmlns:a16="http://schemas.microsoft.com/office/drawing/2014/main" id="{6551C5C2-EDD1-2B49-A323-42242F62AB84}"/>
              </a:ext>
            </a:extLst>
          </p:cNvPr>
          <p:cNvPicPr>
            <a:picLocks noChangeAspect="1"/>
          </p:cNvPicPr>
          <p:nvPr userDrawn="1"/>
        </p:nvPicPr>
        <p:blipFill>
          <a:blip r:embed="rId3"/>
          <a:stretch>
            <a:fillRect/>
          </a:stretch>
        </p:blipFill>
        <p:spPr>
          <a:xfrm>
            <a:off x="6773460" y="375280"/>
            <a:ext cx="1007677" cy="406826"/>
          </a:xfrm>
          <a:prstGeom prst="rect">
            <a:avLst/>
          </a:prstGeom>
        </p:spPr>
      </p:pic>
      <p:pic>
        <p:nvPicPr>
          <p:cNvPr id="10" name="Picture 9">
            <a:extLst>
              <a:ext uri="{FF2B5EF4-FFF2-40B4-BE49-F238E27FC236}">
                <a16:creationId xmlns:a16="http://schemas.microsoft.com/office/drawing/2014/main" id="{7FE95959-E300-A045-B768-215363406E0B}"/>
              </a:ext>
            </a:extLst>
          </p:cNvPr>
          <p:cNvPicPr>
            <a:picLocks noChangeAspect="1"/>
          </p:cNvPicPr>
          <p:nvPr userDrawn="1"/>
        </p:nvPicPr>
        <p:blipFill>
          <a:blip r:embed="rId4"/>
          <a:stretch>
            <a:fillRect/>
          </a:stretch>
        </p:blipFill>
        <p:spPr>
          <a:xfrm>
            <a:off x="7971823" y="410647"/>
            <a:ext cx="1854301" cy="336092"/>
          </a:xfrm>
          <a:prstGeom prst="rect">
            <a:avLst/>
          </a:prstGeom>
        </p:spPr>
      </p:pic>
    </p:spTree>
    <p:extLst>
      <p:ext uri="{BB962C8B-B14F-4D97-AF65-F5344CB8AC3E}">
        <p14:creationId xmlns:p14="http://schemas.microsoft.com/office/powerpoint/2010/main" val="3140298538"/>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68" userDrawn="1">
          <p15:clr>
            <a:srgbClr val="FBAE40"/>
          </p15:clr>
        </p15:guide>
        <p15:guide id="4" pos="7265"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Title (Imag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0000" y="2998800"/>
            <a:ext cx="8437326" cy="1728000"/>
          </a:xfrm>
        </p:spPr>
        <p:txBody>
          <a:bodyPr anchor="t">
            <a:normAutofit/>
          </a:bodyPr>
          <a:lstStyle>
            <a:lvl1pPr algn="l">
              <a:defRPr sz="3600" b="0" cap="none" baseline="0">
                <a:solidFill>
                  <a:srgbClr val="59155F"/>
                </a:solidFill>
              </a:defRPr>
            </a:lvl1pPr>
          </a:lstStyle>
          <a:p>
            <a:r>
              <a:rPr lang="en-US" dirty="0"/>
              <a:t>Section Title, if required</a:t>
            </a:r>
          </a:p>
        </p:txBody>
      </p:sp>
      <p:pic>
        <p:nvPicPr>
          <p:cNvPr id="4" name="Picture 3">
            <a:extLst>
              <a:ext uri="{FF2B5EF4-FFF2-40B4-BE49-F238E27FC236}">
                <a16:creationId xmlns:a16="http://schemas.microsoft.com/office/drawing/2014/main" id="{B47BE398-C9A5-4346-A582-6307C6F6BB8B}"/>
              </a:ext>
            </a:extLst>
          </p:cNvPr>
          <p:cNvPicPr>
            <a:picLocks noChangeAspect="1"/>
          </p:cNvPicPr>
          <p:nvPr userDrawn="1"/>
        </p:nvPicPr>
        <p:blipFill>
          <a:blip r:embed="rId3"/>
          <a:stretch>
            <a:fillRect/>
          </a:stretch>
        </p:blipFill>
        <p:spPr>
          <a:xfrm>
            <a:off x="6785108" y="471760"/>
            <a:ext cx="1007677" cy="406826"/>
          </a:xfrm>
          <a:prstGeom prst="rect">
            <a:avLst/>
          </a:prstGeom>
        </p:spPr>
      </p:pic>
      <p:pic>
        <p:nvPicPr>
          <p:cNvPr id="5" name="Picture 4">
            <a:extLst>
              <a:ext uri="{FF2B5EF4-FFF2-40B4-BE49-F238E27FC236}">
                <a16:creationId xmlns:a16="http://schemas.microsoft.com/office/drawing/2014/main" id="{09A18C0E-E18C-3743-A215-F7C0528D59E6}"/>
              </a:ext>
            </a:extLst>
          </p:cNvPr>
          <p:cNvPicPr>
            <a:picLocks noChangeAspect="1"/>
          </p:cNvPicPr>
          <p:nvPr userDrawn="1"/>
        </p:nvPicPr>
        <p:blipFill>
          <a:blip r:embed="rId4"/>
          <a:stretch>
            <a:fillRect/>
          </a:stretch>
        </p:blipFill>
        <p:spPr>
          <a:xfrm>
            <a:off x="7983471" y="507127"/>
            <a:ext cx="1854301" cy="336092"/>
          </a:xfrm>
          <a:prstGeom prst="rect">
            <a:avLst/>
          </a:prstGeom>
        </p:spPr>
      </p:pic>
    </p:spTree>
    <p:extLst>
      <p:ext uri="{BB962C8B-B14F-4D97-AF65-F5344CB8AC3E}">
        <p14:creationId xmlns:p14="http://schemas.microsoft.com/office/powerpoint/2010/main" val="9838243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End Slide (Blank for your own text)">
    <p:bg>
      <p:bgPr>
        <a:solidFill>
          <a:srgbClr val="D09B1A"/>
        </a:solidFill>
        <a:effectLst/>
      </p:bgPr>
    </p:bg>
    <p:spTree>
      <p:nvGrpSpPr>
        <p:cNvPr id="1" name=""/>
        <p:cNvGrpSpPr/>
        <p:nvPr/>
      </p:nvGrpSpPr>
      <p:grpSpPr>
        <a:xfrm>
          <a:off x="0" y="0"/>
          <a:ext cx="0" cy="0"/>
          <a:chOff x="0" y="0"/>
          <a:chExt cx="0" cy="0"/>
        </a:xfrm>
      </p:grpSpPr>
      <p:sp>
        <p:nvSpPr>
          <p:cNvPr id="15" name="Oval 14"/>
          <p:cNvSpPr/>
          <p:nvPr userDrawn="1"/>
        </p:nvSpPr>
        <p:spPr>
          <a:xfrm>
            <a:off x="5258285" y="1650847"/>
            <a:ext cx="3556309" cy="3556306"/>
          </a:xfrm>
          <a:prstGeom prst="ellipse">
            <a:avLst/>
          </a:prstGeom>
          <a:solidFill>
            <a:schemeClr val="bg1">
              <a:alpha val="39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800000"/>
              </a:solidFill>
            </a:endParaRPr>
          </a:p>
        </p:txBody>
      </p:sp>
      <p:sp>
        <p:nvSpPr>
          <p:cNvPr id="16" name="Oval 15"/>
          <p:cNvSpPr/>
          <p:nvPr userDrawn="1"/>
        </p:nvSpPr>
        <p:spPr>
          <a:xfrm>
            <a:off x="7976879" y="1650847"/>
            <a:ext cx="3556309" cy="3556306"/>
          </a:xfrm>
          <a:prstGeom prst="ellipse">
            <a:avLst/>
          </a:prstGeom>
          <a:solidFill>
            <a:schemeClr val="bg1">
              <a:alpha val="39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800000"/>
              </a:solidFill>
            </a:endParaRPr>
          </a:p>
        </p:txBody>
      </p:sp>
      <p:sp>
        <p:nvSpPr>
          <p:cNvPr id="6" name="Text Placeholder 2"/>
          <p:cNvSpPr>
            <a:spLocks noGrp="1"/>
          </p:cNvSpPr>
          <p:nvPr>
            <p:ph type="body" sz="quarter" idx="10" hasCustomPrompt="1"/>
          </p:nvPr>
        </p:nvSpPr>
        <p:spPr>
          <a:xfrm>
            <a:off x="590400" y="676800"/>
            <a:ext cx="5504400" cy="5504400"/>
          </a:xfrm>
          <a:prstGeom prst="ellipse">
            <a:avLst/>
          </a:prstGeom>
          <a:solidFill>
            <a:schemeClr val="bg1">
              <a:alpha val="75000"/>
            </a:schemeClr>
          </a:solidFill>
        </p:spPr>
        <p:txBody>
          <a:bodyPr anchor="ctr" anchorCtr="0"/>
          <a:lstStyle>
            <a:lvl1pPr marL="0" indent="0" algn="l">
              <a:buNone/>
              <a:defRPr b="0" i="1" baseline="0">
                <a:solidFill>
                  <a:schemeClr val="accent2"/>
                </a:solidFill>
                <a:latin typeface="Cambria" panose="02040503050406030204" pitchFamily="18" charset="0"/>
              </a:defRPr>
            </a:lvl1pPr>
          </a:lstStyle>
          <a:p>
            <a:pPr algn="l"/>
            <a:r>
              <a:rPr lang="en-US" sz="2800" i="1" dirty="0">
                <a:solidFill>
                  <a:schemeClr val="accent2"/>
                </a:solidFill>
                <a:latin typeface="Cambria" panose="02040503050406030204" pitchFamily="18" charset="0"/>
              </a:rPr>
              <a:t>Click here to add text</a:t>
            </a:r>
          </a:p>
        </p:txBody>
      </p:sp>
      <p:pic>
        <p:nvPicPr>
          <p:cNvPr id="11" name="Picture 10">
            <a:extLst>
              <a:ext uri="{FF2B5EF4-FFF2-40B4-BE49-F238E27FC236}">
                <a16:creationId xmlns:a16="http://schemas.microsoft.com/office/drawing/2014/main" id="{80BAE892-870A-0E46-BC4A-246B3670486B}"/>
              </a:ext>
            </a:extLst>
          </p:cNvPr>
          <p:cNvPicPr>
            <a:picLocks noChangeAspect="1"/>
          </p:cNvPicPr>
          <p:nvPr userDrawn="1"/>
        </p:nvPicPr>
        <p:blipFill>
          <a:blip r:embed="rId2"/>
          <a:stretch>
            <a:fillRect/>
          </a:stretch>
        </p:blipFill>
        <p:spPr>
          <a:xfrm>
            <a:off x="9983628" y="333046"/>
            <a:ext cx="1800000" cy="491294"/>
          </a:xfrm>
          <a:prstGeom prst="rect">
            <a:avLst/>
          </a:prstGeom>
        </p:spPr>
      </p:pic>
      <p:pic>
        <p:nvPicPr>
          <p:cNvPr id="12" name="Picture 11">
            <a:extLst>
              <a:ext uri="{FF2B5EF4-FFF2-40B4-BE49-F238E27FC236}">
                <a16:creationId xmlns:a16="http://schemas.microsoft.com/office/drawing/2014/main" id="{402BADCE-58DD-754D-B144-C84B302109EF}"/>
              </a:ext>
            </a:extLst>
          </p:cNvPr>
          <p:cNvPicPr>
            <a:picLocks noChangeAspect="1"/>
          </p:cNvPicPr>
          <p:nvPr userDrawn="1"/>
        </p:nvPicPr>
        <p:blipFill>
          <a:blip r:embed="rId3"/>
          <a:stretch>
            <a:fillRect/>
          </a:stretch>
        </p:blipFill>
        <p:spPr>
          <a:xfrm>
            <a:off x="6773460" y="375280"/>
            <a:ext cx="1007677" cy="406826"/>
          </a:xfrm>
          <a:prstGeom prst="rect">
            <a:avLst/>
          </a:prstGeom>
        </p:spPr>
      </p:pic>
      <p:pic>
        <p:nvPicPr>
          <p:cNvPr id="13" name="Picture 12">
            <a:extLst>
              <a:ext uri="{FF2B5EF4-FFF2-40B4-BE49-F238E27FC236}">
                <a16:creationId xmlns:a16="http://schemas.microsoft.com/office/drawing/2014/main" id="{ED509B32-7236-4F42-816F-E99A3CC9C6E7}"/>
              </a:ext>
            </a:extLst>
          </p:cNvPr>
          <p:cNvPicPr>
            <a:picLocks noChangeAspect="1"/>
          </p:cNvPicPr>
          <p:nvPr userDrawn="1"/>
        </p:nvPicPr>
        <p:blipFill>
          <a:blip r:embed="rId4"/>
          <a:stretch>
            <a:fillRect/>
          </a:stretch>
        </p:blipFill>
        <p:spPr>
          <a:xfrm>
            <a:off x="7971823" y="410647"/>
            <a:ext cx="1854301" cy="336092"/>
          </a:xfrm>
          <a:prstGeom prst="rect">
            <a:avLst/>
          </a:prstGeom>
        </p:spPr>
      </p:pic>
    </p:spTree>
    <p:extLst>
      <p:ext uri="{BB962C8B-B14F-4D97-AF65-F5344CB8AC3E}">
        <p14:creationId xmlns:p14="http://schemas.microsoft.com/office/powerpoint/2010/main" val="695600649"/>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guide id="3" orient="horz" pos="368">
          <p15:clr>
            <a:srgbClr val="FBAE40"/>
          </p15:clr>
        </p15:guide>
        <p15:guide id="4" pos="7265">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with Content (Imag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0000" y="259200"/>
            <a:ext cx="6170400" cy="1728000"/>
          </a:xfrm>
        </p:spPr>
        <p:txBody>
          <a:bodyPr anchor="t">
            <a:normAutofit/>
          </a:bodyPr>
          <a:lstStyle>
            <a:lvl1pPr algn="l">
              <a:defRPr sz="3600" b="0" cap="none" baseline="0">
                <a:solidFill>
                  <a:srgbClr val="59155F"/>
                </a:solidFill>
              </a:defRPr>
            </a:lvl1pPr>
          </a:lstStyle>
          <a:p>
            <a:r>
              <a:rPr lang="en-US" dirty="0"/>
              <a:t>Section Title, if required</a:t>
            </a:r>
          </a:p>
        </p:txBody>
      </p:sp>
      <p:sp>
        <p:nvSpPr>
          <p:cNvPr id="3" name="Text Placeholder 3"/>
          <p:cNvSpPr>
            <a:spLocks noGrp="1"/>
          </p:cNvSpPr>
          <p:nvPr>
            <p:ph type="body" sz="quarter" idx="10" hasCustomPrompt="1"/>
          </p:nvPr>
        </p:nvSpPr>
        <p:spPr>
          <a:xfrm>
            <a:off x="449263" y="2133600"/>
            <a:ext cx="6170400" cy="4030133"/>
          </a:xfrm>
        </p:spPr>
        <p:txBody>
          <a:bodyPr/>
          <a:lstStyle>
            <a:lvl1pPr marL="0" indent="0">
              <a:buNone/>
              <a:defRPr baseline="0"/>
            </a:lvl1pPr>
            <a:lvl2pPr marL="609585" indent="0">
              <a:buNone/>
              <a:defRPr/>
            </a:lvl2pPr>
            <a:lvl3pPr marL="1219170" indent="0">
              <a:buNone/>
              <a:defRPr/>
            </a:lvl3pPr>
            <a:lvl4pPr marL="1828755" indent="0">
              <a:buNone/>
              <a:defRPr/>
            </a:lvl4pPr>
            <a:lvl5pPr marL="2438339" indent="0">
              <a:buNone/>
              <a:defRPr/>
            </a:lvl5pPr>
          </a:lstStyle>
          <a:p>
            <a:pPr lvl="0"/>
            <a:r>
              <a:rPr lang="en-US" dirty="0"/>
              <a:t>Additional content, if required</a:t>
            </a:r>
            <a:endParaRPr lang="en-GB" dirty="0"/>
          </a:p>
        </p:txBody>
      </p:sp>
      <p:pic>
        <p:nvPicPr>
          <p:cNvPr id="6" name="Picture 5">
            <a:extLst>
              <a:ext uri="{FF2B5EF4-FFF2-40B4-BE49-F238E27FC236}">
                <a16:creationId xmlns:a16="http://schemas.microsoft.com/office/drawing/2014/main" id="{45B96BBC-EC60-9A46-8E80-B18BAAD23045}"/>
              </a:ext>
            </a:extLst>
          </p:cNvPr>
          <p:cNvPicPr>
            <a:picLocks noChangeAspect="1"/>
          </p:cNvPicPr>
          <p:nvPr userDrawn="1"/>
        </p:nvPicPr>
        <p:blipFill>
          <a:blip r:embed="rId3"/>
          <a:stretch>
            <a:fillRect/>
          </a:stretch>
        </p:blipFill>
        <p:spPr>
          <a:xfrm>
            <a:off x="6785108" y="471760"/>
            <a:ext cx="1007677" cy="406826"/>
          </a:xfrm>
          <a:prstGeom prst="rect">
            <a:avLst/>
          </a:prstGeom>
        </p:spPr>
      </p:pic>
      <p:pic>
        <p:nvPicPr>
          <p:cNvPr id="7" name="Picture 6">
            <a:extLst>
              <a:ext uri="{FF2B5EF4-FFF2-40B4-BE49-F238E27FC236}">
                <a16:creationId xmlns:a16="http://schemas.microsoft.com/office/drawing/2014/main" id="{5EE31E27-58F9-4B48-A1CF-1423C8BC9F89}"/>
              </a:ext>
            </a:extLst>
          </p:cNvPr>
          <p:cNvPicPr>
            <a:picLocks noChangeAspect="1"/>
          </p:cNvPicPr>
          <p:nvPr userDrawn="1"/>
        </p:nvPicPr>
        <p:blipFill>
          <a:blip r:embed="rId4"/>
          <a:stretch>
            <a:fillRect/>
          </a:stretch>
        </p:blipFill>
        <p:spPr>
          <a:xfrm>
            <a:off x="7983471" y="507127"/>
            <a:ext cx="1854301" cy="336092"/>
          </a:xfrm>
          <a:prstGeom prst="rect">
            <a:avLst/>
          </a:prstGeom>
        </p:spPr>
      </p:pic>
    </p:spTree>
    <p:extLst>
      <p:ext uri="{BB962C8B-B14F-4D97-AF65-F5344CB8AC3E}">
        <p14:creationId xmlns:p14="http://schemas.microsoft.com/office/powerpoint/2010/main" val="42892469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Title (Imag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0000" y="2998800"/>
            <a:ext cx="6817074" cy="1728000"/>
          </a:xfrm>
        </p:spPr>
        <p:txBody>
          <a:bodyPr anchor="t">
            <a:normAutofit/>
          </a:bodyPr>
          <a:lstStyle>
            <a:lvl1pPr algn="l">
              <a:defRPr sz="3600" b="0" cap="none" baseline="0">
                <a:solidFill>
                  <a:srgbClr val="59155F"/>
                </a:solidFill>
              </a:defRPr>
            </a:lvl1pPr>
          </a:lstStyle>
          <a:p>
            <a:r>
              <a:rPr lang="en-US" dirty="0"/>
              <a:t>Section Title, if required</a:t>
            </a:r>
          </a:p>
        </p:txBody>
      </p:sp>
      <p:pic>
        <p:nvPicPr>
          <p:cNvPr id="5" name="Picture 4">
            <a:extLst>
              <a:ext uri="{FF2B5EF4-FFF2-40B4-BE49-F238E27FC236}">
                <a16:creationId xmlns:a16="http://schemas.microsoft.com/office/drawing/2014/main" id="{0ABAE003-51CB-4846-BF3A-E7BC1ACD8BE4}"/>
              </a:ext>
            </a:extLst>
          </p:cNvPr>
          <p:cNvPicPr>
            <a:picLocks noChangeAspect="1"/>
          </p:cNvPicPr>
          <p:nvPr userDrawn="1"/>
        </p:nvPicPr>
        <p:blipFill>
          <a:blip r:embed="rId3"/>
          <a:stretch>
            <a:fillRect/>
          </a:stretch>
        </p:blipFill>
        <p:spPr>
          <a:xfrm>
            <a:off x="6785108" y="471760"/>
            <a:ext cx="1007677" cy="406826"/>
          </a:xfrm>
          <a:prstGeom prst="rect">
            <a:avLst/>
          </a:prstGeom>
        </p:spPr>
      </p:pic>
      <p:pic>
        <p:nvPicPr>
          <p:cNvPr id="6" name="Picture 5">
            <a:extLst>
              <a:ext uri="{FF2B5EF4-FFF2-40B4-BE49-F238E27FC236}">
                <a16:creationId xmlns:a16="http://schemas.microsoft.com/office/drawing/2014/main" id="{727D5E8B-5137-774D-8B0C-8D31099D3F1F}"/>
              </a:ext>
            </a:extLst>
          </p:cNvPr>
          <p:cNvPicPr>
            <a:picLocks noChangeAspect="1"/>
          </p:cNvPicPr>
          <p:nvPr userDrawn="1"/>
        </p:nvPicPr>
        <p:blipFill>
          <a:blip r:embed="rId4"/>
          <a:stretch>
            <a:fillRect/>
          </a:stretch>
        </p:blipFill>
        <p:spPr>
          <a:xfrm>
            <a:off x="7983471" y="507127"/>
            <a:ext cx="1854301" cy="336092"/>
          </a:xfrm>
          <a:prstGeom prst="rect">
            <a:avLst/>
          </a:prstGeom>
        </p:spPr>
      </p:pic>
    </p:spTree>
    <p:extLst>
      <p:ext uri="{BB962C8B-B14F-4D97-AF65-F5344CB8AC3E}">
        <p14:creationId xmlns:p14="http://schemas.microsoft.com/office/powerpoint/2010/main" val="16493551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with Content (Imag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0000" y="259200"/>
            <a:ext cx="6170400" cy="1728000"/>
          </a:xfrm>
        </p:spPr>
        <p:txBody>
          <a:bodyPr anchor="t">
            <a:normAutofit/>
          </a:bodyPr>
          <a:lstStyle>
            <a:lvl1pPr algn="l">
              <a:defRPr sz="3600" b="0" cap="none" baseline="0">
                <a:solidFill>
                  <a:srgbClr val="59155F"/>
                </a:solidFill>
              </a:defRPr>
            </a:lvl1pPr>
          </a:lstStyle>
          <a:p>
            <a:r>
              <a:rPr lang="en-US" dirty="0"/>
              <a:t>Section Title, if required</a:t>
            </a:r>
          </a:p>
        </p:txBody>
      </p:sp>
      <p:sp>
        <p:nvSpPr>
          <p:cNvPr id="3" name="Text Placeholder 3"/>
          <p:cNvSpPr>
            <a:spLocks noGrp="1"/>
          </p:cNvSpPr>
          <p:nvPr>
            <p:ph type="body" sz="quarter" idx="10" hasCustomPrompt="1"/>
          </p:nvPr>
        </p:nvSpPr>
        <p:spPr>
          <a:xfrm>
            <a:off x="449263" y="2133600"/>
            <a:ext cx="6170400" cy="4030133"/>
          </a:xfrm>
        </p:spPr>
        <p:txBody>
          <a:bodyPr/>
          <a:lstStyle>
            <a:lvl1pPr marL="0" indent="0">
              <a:buNone/>
              <a:defRPr baseline="0"/>
            </a:lvl1pPr>
            <a:lvl2pPr marL="609585" indent="0">
              <a:buNone/>
              <a:defRPr/>
            </a:lvl2pPr>
            <a:lvl3pPr marL="1219170" indent="0">
              <a:buNone/>
              <a:defRPr/>
            </a:lvl3pPr>
            <a:lvl4pPr marL="1828755" indent="0">
              <a:buNone/>
              <a:defRPr/>
            </a:lvl4pPr>
            <a:lvl5pPr marL="2438339" indent="0">
              <a:buNone/>
              <a:defRPr/>
            </a:lvl5pPr>
          </a:lstStyle>
          <a:p>
            <a:pPr lvl="0"/>
            <a:r>
              <a:rPr lang="en-US" dirty="0"/>
              <a:t>Additional content, if required</a:t>
            </a:r>
            <a:endParaRPr lang="en-GB" dirty="0"/>
          </a:p>
        </p:txBody>
      </p:sp>
      <p:pic>
        <p:nvPicPr>
          <p:cNvPr id="6" name="Picture 5">
            <a:extLst>
              <a:ext uri="{FF2B5EF4-FFF2-40B4-BE49-F238E27FC236}">
                <a16:creationId xmlns:a16="http://schemas.microsoft.com/office/drawing/2014/main" id="{3E09879F-A8A7-294B-9412-66ECC0DC9B7D}"/>
              </a:ext>
            </a:extLst>
          </p:cNvPr>
          <p:cNvPicPr>
            <a:picLocks noChangeAspect="1"/>
          </p:cNvPicPr>
          <p:nvPr userDrawn="1"/>
        </p:nvPicPr>
        <p:blipFill>
          <a:blip r:embed="rId3"/>
          <a:stretch>
            <a:fillRect/>
          </a:stretch>
        </p:blipFill>
        <p:spPr>
          <a:xfrm>
            <a:off x="6785108" y="471760"/>
            <a:ext cx="1007677" cy="406826"/>
          </a:xfrm>
          <a:prstGeom prst="rect">
            <a:avLst/>
          </a:prstGeom>
        </p:spPr>
      </p:pic>
      <p:pic>
        <p:nvPicPr>
          <p:cNvPr id="7" name="Picture 6">
            <a:extLst>
              <a:ext uri="{FF2B5EF4-FFF2-40B4-BE49-F238E27FC236}">
                <a16:creationId xmlns:a16="http://schemas.microsoft.com/office/drawing/2014/main" id="{878C7894-5588-D741-9440-9C8B57336189}"/>
              </a:ext>
            </a:extLst>
          </p:cNvPr>
          <p:cNvPicPr>
            <a:picLocks noChangeAspect="1"/>
          </p:cNvPicPr>
          <p:nvPr userDrawn="1"/>
        </p:nvPicPr>
        <p:blipFill>
          <a:blip r:embed="rId4"/>
          <a:stretch>
            <a:fillRect/>
          </a:stretch>
        </p:blipFill>
        <p:spPr>
          <a:xfrm>
            <a:off x="7983471" y="507127"/>
            <a:ext cx="1854301" cy="336092"/>
          </a:xfrm>
          <a:prstGeom prst="rect">
            <a:avLst/>
          </a:prstGeom>
        </p:spPr>
      </p:pic>
    </p:spTree>
    <p:extLst>
      <p:ext uri="{BB962C8B-B14F-4D97-AF65-F5344CB8AC3E}">
        <p14:creationId xmlns:p14="http://schemas.microsoft.com/office/powerpoint/2010/main" val="38294452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Title (Image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0000" y="2998800"/>
            <a:ext cx="6817074" cy="1728000"/>
          </a:xfrm>
        </p:spPr>
        <p:txBody>
          <a:bodyPr anchor="t">
            <a:normAutofit/>
          </a:bodyPr>
          <a:lstStyle>
            <a:lvl1pPr algn="l">
              <a:defRPr sz="3600" b="0" cap="none" baseline="0">
                <a:solidFill>
                  <a:srgbClr val="59155F"/>
                </a:solidFill>
              </a:defRPr>
            </a:lvl1pPr>
          </a:lstStyle>
          <a:p>
            <a:r>
              <a:rPr lang="en-US" dirty="0"/>
              <a:t>Section Title, if required</a:t>
            </a:r>
          </a:p>
        </p:txBody>
      </p:sp>
      <p:pic>
        <p:nvPicPr>
          <p:cNvPr id="5" name="Picture 4">
            <a:extLst>
              <a:ext uri="{FF2B5EF4-FFF2-40B4-BE49-F238E27FC236}">
                <a16:creationId xmlns:a16="http://schemas.microsoft.com/office/drawing/2014/main" id="{13C7309C-55ED-3247-87DE-474D8E960D49}"/>
              </a:ext>
            </a:extLst>
          </p:cNvPr>
          <p:cNvPicPr>
            <a:picLocks noChangeAspect="1"/>
          </p:cNvPicPr>
          <p:nvPr userDrawn="1"/>
        </p:nvPicPr>
        <p:blipFill>
          <a:blip r:embed="rId3"/>
          <a:stretch>
            <a:fillRect/>
          </a:stretch>
        </p:blipFill>
        <p:spPr>
          <a:xfrm>
            <a:off x="6785108" y="471760"/>
            <a:ext cx="1007677" cy="406826"/>
          </a:xfrm>
          <a:prstGeom prst="rect">
            <a:avLst/>
          </a:prstGeom>
        </p:spPr>
      </p:pic>
      <p:pic>
        <p:nvPicPr>
          <p:cNvPr id="6" name="Picture 5">
            <a:extLst>
              <a:ext uri="{FF2B5EF4-FFF2-40B4-BE49-F238E27FC236}">
                <a16:creationId xmlns:a16="http://schemas.microsoft.com/office/drawing/2014/main" id="{09BFBEDB-C9CC-DB41-BC10-1AF9B5D89E81}"/>
              </a:ext>
            </a:extLst>
          </p:cNvPr>
          <p:cNvPicPr>
            <a:picLocks noChangeAspect="1"/>
          </p:cNvPicPr>
          <p:nvPr userDrawn="1"/>
        </p:nvPicPr>
        <p:blipFill>
          <a:blip r:embed="rId4"/>
          <a:stretch>
            <a:fillRect/>
          </a:stretch>
        </p:blipFill>
        <p:spPr>
          <a:xfrm>
            <a:off x="7983471" y="507127"/>
            <a:ext cx="1854301" cy="336092"/>
          </a:xfrm>
          <a:prstGeom prst="rect">
            <a:avLst/>
          </a:prstGeom>
        </p:spPr>
      </p:pic>
    </p:spTree>
    <p:extLst>
      <p:ext uri="{BB962C8B-B14F-4D97-AF65-F5344CB8AC3E}">
        <p14:creationId xmlns:p14="http://schemas.microsoft.com/office/powerpoint/2010/main" val="515131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with Content (Image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0000" y="259200"/>
            <a:ext cx="6170400" cy="1728000"/>
          </a:xfrm>
        </p:spPr>
        <p:txBody>
          <a:bodyPr anchor="t">
            <a:normAutofit/>
          </a:bodyPr>
          <a:lstStyle>
            <a:lvl1pPr algn="l">
              <a:defRPr sz="3600" b="0" cap="none" baseline="0">
                <a:solidFill>
                  <a:srgbClr val="59155F"/>
                </a:solidFill>
              </a:defRPr>
            </a:lvl1pPr>
          </a:lstStyle>
          <a:p>
            <a:r>
              <a:rPr lang="en-US" dirty="0"/>
              <a:t>Section Title, if required</a:t>
            </a:r>
          </a:p>
        </p:txBody>
      </p:sp>
      <p:sp>
        <p:nvSpPr>
          <p:cNvPr id="3" name="Text Placeholder 3"/>
          <p:cNvSpPr>
            <a:spLocks noGrp="1"/>
          </p:cNvSpPr>
          <p:nvPr>
            <p:ph type="body" sz="quarter" idx="10" hasCustomPrompt="1"/>
          </p:nvPr>
        </p:nvSpPr>
        <p:spPr>
          <a:xfrm>
            <a:off x="449263" y="2133600"/>
            <a:ext cx="6170400" cy="4030133"/>
          </a:xfrm>
        </p:spPr>
        <p:txBody>
          <a:bodyPr/>
          <a:lstStyle>
            <a:lvl1pPr marL="0" indent="0">
              <a:buNone/>
              <a:defRPr baseline="0"/>
            </a:lvl1pPr>
            <a:lvl2pPr marL="609585" indent="0">
              <a:buNone/>
              <a:defRPr/>
            </a:lvl2pPr>
            <a:lvl3pPr marL="1219170" indent="0">
              <a:buNone/>
              <a:defRPr/>
            </a:lvl3pPr>
            <a:lvl4pPr marL="1828755" indent="0">
              <a:buNone/>
              <a:defRPr/>
            </a:lvl4pPr>
            <a:lvl5pPr marL="2438339" indent="0">
              <a:buNone/>
              <a:defRPr/>
            </a:lvl5pPr>
          </a:lstStyle>
          <a:p>
            <a:pPr lvl="0"/>
            <a:r>
              <a:rPr lang="en-US" dirty="0"/>
              <a:t>Additional content, if required</a:t>
            </a:r>
            <a:endParaRPr lang="en-GB" dirty="0"/>
          </a:p>
        </p:txBody>
      </p:sp>
      <p:pic>
        <p:nvPicPr>
          <p:cNvPr id="6" name="Picture 5">
            <a:extLst>
              <a:ext uri="{FF2B5EF4-FFF2-40B4-BE49-F238E27FC236}">
                <a16:creationId xmlns:a16="http://schemas.microsoft.com/office/drawing/2014/main" id="{55C9567D-7658-1B42-9188-222E71CFA060}"/>
              </a:ext>
            </a:extLst>
          </p:cNvPr>
          <p:cNvPicPr>
            <a:picLocks noChangeAspect="1"/>
          </p:cNvPicPr>
          <p:nvPr userDrawn="1"/>
        </p:nvPicPr>
        <p:blipFill>
          <a:blip r:embed="rId3"/>
          <a:stretch>
            <a:fillRect/>
          </a:stretch>
        </p:blipFill>
        <p:spPr>
          <a:xfrm>
            <a:off x="6785108" y="471760"/>
            <a:ext cx="1007677" cy="406826"/>
          </a:xfrm>
          <a:prstGeom prst="rect">
            <a:avLst/>
          </a:prstGeom>
        </p:spPr>
      </p:pic>
      <p:pic>
        <p:nvPicPr>
          <p:cNvPr id="7" name="Picture 6">
            <a:extLst>
              <a:ext uri="{FF2B5EF4-FFF2-40B4-BE49-F238E27FC236}">
                <a16:creationId xmlns:a16="http://schemas.microsoft.com/office/drawing/2014/main" id="{82F35C50-D3FF-D547-9C13-D169920C7C7B}"/>
              </a:ext>
            </a:extLst>
          </p:cNvPr>
          <p:cNvPicPr>
            <a:picLocks noChangeAspect="1"/>
          </p:cNvPicPr>
          <p:nvPr userDrawn="1"/>
        </p:nvPicPr>
        <p:blipFill>
          <a:blip r:embed="rId4"/>
          <a:stretch>
            <a:fillRect/>
          </a:stretch>
        </p:blipFill>
        <p:spPr>
          <a:xfrm>
            <a:off x="7983471" y="507127"/>
            <a:ext cx="1854301" cy="336092"/>
          </a:xfrm>
          <a:prstGeom prst="rect">
            <a:avLst/>
          </a:prstGeom>
        </p:spPr>
      </p:pic>
    </p:spTree>
    <p:extLst>
      <p:ext uri="{BB962C8B-B14F-4D97-AF65-F5344CB8AC3E}">
        <p14:creationId xmlns:p14="http://schemas.microsoft.com/office/powerpoint/2010/main" val="7358235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Title (Image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0000" y="2998800"/>
            <a:ext cx="6817074" cy="1728000"/>
          </a:xfrm>
        </p:spPr>
        <p:txBody>
          <a:bodyPr anchor="t">
            <a:normAutofit/>
          </a:bodyPr>
          <a:lstStyle>
            <a:lvl1pPr algn="l">
              <a:defRPr sz="3600" b="0" cap="none" baseline="0">
                <a:solidFill>
                  <a:srgbClr val="59155F"/>
                </a:solidFill>
              </a:defRPr>
            </a:lvl1pPr>
          </a:lstStyle>
          <a:p>
            <a:r>
              <a:rPr lang="en-US" dirty="0"/>
              <a:t>Section Title, if required</a:t>
            </a:r>
          </a:p>
        </p:txBody>
      </p:sp>
      <p:pic>
        <p:nvPicPr>
          <p:cNvPr id="5" name="Picture 4">
            <a:extLst>
              <a:ext uri="{FF2B5EF4-FFF2-40B4-BE49-F238E27FC236}">
                <a16:creationId xmlns:a16="http://schemas.microsoft.com/office/drawing/2014/main" id="{FB8157A6-D100-0C47-9A2C-E45087097753}"/>
              </a:ext>
            </a:extLst>
          </p:cNvPr>
          <p:cNvPicPr>
            <a:picLocks noChangeAspect="1"/>
          </p:cNvPicPr>
          <p:nvPr userDrawn="1"/>
        </p:nvPicPr>
        <p:blipFill>
          <a:blip r:embed="rId3"/>
          <a:stretch>
            <a:fillRect/>
          </a:stretch>
        </p:blipFill>
        <p:spPr>
          <a:xfrm>
            <a:off x="6785108" y="396048"/>
            <a:ext cx="1007677" cy="406826"/>
          </a:xfrm>
          <a:prstGeom prst="rect">
            <a:avLst/>
          </a:prstGeom>
        </p:spPr>
      </p:pic>
      <p:pic>
        <p:nvPicPr>
          <p:cNvPr id="6" name="Picture 5">
            <a:extLst>
              <a:ext uri="{FF2B5EF4-FFF2-40B4-BE49-F238E27FC236}">
                <a16:creationId xmlns:a16="http://schemas.microsoft.com/office/drawing/2014/main" id="{7D650109-A494-824E-B021-8D8E6CE2494D}"/>
              </a:ext>
            </a:extLst>
          </p:cNvPr>
          <p:cNvPicPr>
            <a:picLocks noChangeAspect="1"/>
          </p:cNvPicPr>
          <p:nvPr userDrawn="1"/>
        </p:nvPicPr>
        <p:blipFill>
          <a:blip r:embed="rId4"/>
          <a:stretch>
            <a:fillRect/>
          </a:stretch>
        </p:blipFill>
        <p:spPr>
          <a:xfrm>
            <a:off x="7983471" y="431415"/>
            <a:ext cx="1854301" cy="336092"/>
          </a:xfrm>
          <a:prstGeom prst="rect">
            <a:avLst/>
          </a:prstGeom>
        </p:spPr>
      </p:pic>
    </p:spTree>
    <p:extLst>
      <p:ext uri="{BB962C8B-B14F-4D97-AF65-F5344CB8AC3E}">
        <p14:creationId xmlns:p14="http://schemas.microsoft.com/office/powerpoint/2010/main" val="22588583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with Content (Image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0000" y="259200"/>
            <a:ext cx="6170400" cy="1728000"/>
          </a:xfrm>
        </p:spPr>
        <p:txBody>
          <a:bodyPr anchor="t">
            <a:normAutofit/>
          </a:bodyPr>
          <a:lstStyle>
            <a:lvl1pPr algn="l">
              <a:defRPr sz="3600" b="0" cap="none" baseline="0">
                <a:solidFill>
                  <a:srgbClr val="59155F"/>
                </a:solidFill>
              </a:defRPr>
            </a:lvl1pPr>
          </a:lstStyle>
          <a:p>
            <a:r>
              <a:rPr lang="en-US" dirty="0"/>
              <a:t>Section Title, if required</a:t>
            </a:r>
          </a:p>
        </p:txBody>
      </p:sp>
      <p:sp>
        <p:nvSpPr>
          <p:cNvPr id="3" name="Text Placeholder 3"/>
          <p:cNvSpPr>
            <a:spLocks noGrp="1"/>
          </p:cNvSpPr>
          <p:nvPr>
            <p:ph type="body" sz="quarter" idx="10" hasCustomPrompt="1"/>
          </p:nvPr>
        </p:nvSpPr>
        <p:spPr>
          <a:xfrm>
            <a:off x="449263" y="2133600"/>
            <a:ext cx="6170400" cy="4030133"/>
          </a:xfrm>
        </p:spPr>
        <p:txBody>
          <a:bodyPr/>
          <a:lstStyle>
            <a:lvl1pPr marL="0" indent="0">
              <a:buNone/>
              <a:defRPr baseline="0"/>
            </a:lvl1pPr>
            <a:lvl2pPr marL="609585" indent="0">
              <a:buNone/>
              <a:defRPr/>
            </a:lvl2pPr>
            <a:lvl3pPr marL="1219170" indent="0">
              <a:buNone/>
              <a:defRPr/>
            </a:lvl3pPr>
            <a:lvl4pPr marL="1828755" indent="0">
              <a:buNone/>
              <a:defRPr/>
            </a:lvl4pPr>
            <a:lvl5pPr marL="2438339" indent="0">
              <a:buNone/>
              <a:defRPr/>
            </a:lvl5pPr>
          </a:lstStyle>
          <a:p>
            <a:pPr lvl="0"/>
            <a:r>
              <a:rPr lang="en-US" dirty="0"/>
              <a:t>Additional content, if required</a:t>
            </a:r>
            <a:endParaRPr lang="en-GB" dirty="0"/>
          </a:p>
        </p:txBody>
      </p:sp>
      <p:pic>
        <p:nvPicPr>
          <p:cNvPr id="6" name="Picture 5">
            <a:extLst>
              <a:ext uri="{FF2B5EF4-FFF2-40B4-BE49-F238E27FC236}">
                <a16:creationId xmlns:a16="http://schemas.microsoft.com/office/drawing/2014/main" id="{9DA4E258-1B2A-0049-9949-A18CC3E93997}"/>
              </a:ext>
            </a:extLst>
          </p:cNvPr>
          <p:cNvPicPr>
            <a:picLocks noChangeAspect="1"/>
          </p:cNvPicPr>
          <p:nvPr userDrawn="1"/>
        </p:nvPicPr>
        <p:blipFill>
          <a:blip r:embed="rId3"/>
          <a:stretch>
            <a:fillRect/>
          </a:stretch>
        </p:blipFill>
        <p:spPr>
          <a:xfrm>
            <a:off x="6785108" y="396048"/>
            <a:ext cx="1007677" cy="406826"/>
          </a:xfrm>
          <a:prstGeom prst="rect">
            <a:avLst/>
          </a:prstGeom>
        </p:spPr>
      </p:pic>
      <p:pic>
        <p:nvPicPr>
          <p:cNvPr id="7" name="Picture 6">
            <a:extLst>
              <a:ext uri="{FF2B5EF4-FFF2-40B4-BE49-F238E27FC236}">
                <a16:creationId xmlns:a16="http://schemas.microsoft.com/office/drawing/2014/main" id="{E3A5F35E-36B3-994E-AC02-3B543F7B0383}"/>
              </a:ext>
            </a:extLst>
          </p:cNvPr>
          <p:cNvPicPr>
            <a:picLocks noChangeAspect="1"/>
          </p:cNvPicPr>
          <p:nvPr userDrawn="1"/>
        </p:nvPicPr>
        <p:blipFill>
          <a:blip r:embed="rId4"/>
          <a:stretch>
            <a:fillRect/>
          </a:stretch>
        </p:blipFill>
        <p:spPr>
          <a:xfrm>
            <a:off x="7983471" y="431415"/>
            <a:ext cx="1854301" cy="336092"/>
          </a:xfrm>
          <a:prstGeom prst="rect">
            <a:avLst/>
          </a:prstGeom>
        </p:spPr>
      </p:pic>
    </p:spTree>
    <p:extLst>
      <p:ext uri="{BB962C8B-B14F-4D97-AF65-F5344CB8AC3E}">
        <p14:creationId xmlns:p14="http://schemas.microsoft.com/office/powerpoint/2010/main" val="33954919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0400" y="259200"/>
            <a:ext cx="11142000" cy="648000"/>
          </a:xfrm>
          <a:prstGeom prst="rect">
            <a:avLst/>
          </a:prstGeom>
        </p:spPr>
        <p:txBody>
          <a:bodyPr vert="horz" lIns="91440" tIns="45720" rIns="91440" bIns="45720" rtlCol="0" anchor="ctr">
            <a:normAutofit/>
          </a:bodyPr>
          <a:lstStyle/>
          <a:p>
            <a:r>
              <a:rPr lang="en-US" dirty="0"/>
              <a:t>Subject</a:t>
            </a:r>
          </a:p>
        </p:txBody>
      </p:sp>
      <p:sp>
        <p:nvSpPr>
          <p:cNvPr id="3" name="Text Placeholder 2"/>
          <p:cNvSpPr>
            <a:spLocks noGrp="1"/>
          </p:cNvSpPr>
          <p:nvPr>
            <p:ph type="body" idx="1"/>
          </p:nvPr>
        </p:nvSpPr>
        <p:spPr>
          <a:xfrm>
            <a:off x="500400" y="1411200"/>
            <a:ext cx="11142000" cy="47520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93843513"/>
      </p:ext>
    </p:extLst>
  </p:cSld>
  <p:clrMap bg1="lt1" tx1="dk1" bg2="lt2" tx2="dk2" accent1="accent1" accent2="accent2" accent3="accent3" accent4="accent4" accent5="accent5" accent6="accent6" hlink="hlink" folHlink="folHlink"/>
  <p:sldLayoutIdLst>
    <p:sldLayoutId id="2147493456" r:id="rId1"/>
    <p:sldLayoutId id="2147493468" r:id="rId2"/>
    <p:sldLayoutId id="2147493477" r:id="rId3"/>
    <p:sldLayoutId id="2147493471" r:id="rId4"/>
    <p:sldLayoutId id="2147493478" r:id="rId5"/>
    <p:sldLayoutId id="2147493479" r:id="rId6"/>
    <p:sldLayoutId id="2147493480" r:id="rId7"/>
    <p:sldLayoutId id="2147493481" r:id="rId8"/>
    <p:sldLayoutId id="2147493482" r:id="rId9"/>
    <p:sldLayoutId id="2147493457" r:id="rId10"/>
    <p:sldLayoutId id="2147493473" r:id="rId11"/>
    <p:sldLayoutId id="2147493472" r:id="rId12"/>
    <p:sldLayoutId id="2147493474" r:id="rId13"/>
    <p:sldLayoutId id="2147493469" r:id="rId14"/>
    <p:sldLayoutId id="2147493475" r:id="rId15"/>
    <p:sldLayoutId id="2147493459" r:id="rId16"/>
    <p:sldLayoutId id="2147493476" r:id="rId17"/>
    <p:sldLayoutId id="2147493462" r:id="rId18"/>
    <p:sldLayoutId id="2147493467" r:id="rId19"/>
    <p:sldLayoutId id="2147493483" r:id="rId20"/>
  </p:sldLayoutIdLst>
  <p:txStyles>
    <p:titleStyle>
      <a:lvl1pPr algn="l" defTabSz="609585" rtl="0" eaLnBrk="1" latinLnBrk="0" hangingPunct="1">
        <a:spcBef>
          <a:spcPct val="0"/>
        </a:spcBef>
        <a:buNone/>
        <a:defRPr sz="3600"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2800" kern="1200">
          <a:solidFill>
            <a:schemeClr val="tx1"/>
          </a:solidFill>
          <a:latin typeface="Calibri Light" panose="020F0302020204030204" pitchFamily="34" charset="0"/>
          <a:ea typeface="+mn-ea"/>
          <a:cs typeface="+mn-cs"/>
        </a:defRPr>
      </a:lvl1pPr>
      <a:lvl2pPr marL="990575" indent="-380990" algn="l" defTabSz="609585" rtl="0" eaLnBrk="1" latinLnBrk="0" hangingPunct="1">
        <a:spcBef>
          <a:spcPct val="20000"/>
        </a:spcBef>
        <a:buFont typeface="Arial" panose="020B0604020202020204" pitchFamily="34" charset="0"/>
        <a:buChar char="•"/>
        <a:defRPr sz="2800" kern="1200">
          <a:solidFill>
            <a:schemeClr val="tx1"/>
          </a:solidFill>
          <a:latin typeface="Calibri Light" panose="020F0302020204030204" pitchFamily="34" charset="0"/>
          <a:ea typeface="+mn-ea"/>
          <a:cs typeface="+mn-cs"/>
        </a:defRPr>
      </a:lvl2pPr>
      <a:lvl3pPr marL="1523962" indent="-304792" algn="l" defTabSz="609585" rtl="0" eaLnBrk="1" latinLnBrk="0" hangingPunct="1">
        <a:spcBef>
          <a:spcPct val="20000"/>
        </a:spcBef>
        <a:buFont typeface="Arial"/>
        <a:buChar char="•"/>
        <a:defRPr sz="2800" kern="1200">
          <a:solidFill>
            <a:schemeClr val="tx1"/>
          </a:solidFill>
          <a:latin typeface="Calibri Light" panose="020F0302020204030204" pitchFamily="34" charset="0"/>
          <a:ea typeface="+mn-ea"/>
          <a:cs typeface="+mn-cs"/>
        </a:defRPr>
      </a:lvl3pPr>
      <a:lvl4pPr marL="2133547" indent="-304792" algn="l" defTabSz="609585" rtl="0" eaLnBrk="1" latinLnBrk="0" hangingPunct="1">
        <a:spcBef>
          <a:spcPct val="20000"/>
        </a:spcBef>
        <a:buFont typeface="Arial" panose="020B0604020202020204" pitchFamily="34" charset="0"/>
        <a:buChar char="•"/>
        <a:defRPr sz="2800" kern="1200">
          <a:solidFill>
            <a:schemeClr val="tx1"/>
          </a:solidFill>
          <a:latin typeface="Calibri Light" panose="020F0302020204030204" pitchFamily="34" charset="0"/>
          <a:ea typeface="+mn-ea"/>
          <a:cs typeface="+mn-cs"/>
        </a:defRPr>
      </a:lvl4pPr>
      <a:lvl5pPr marL="2743131" indent="-304792" algn="l" defTabSz="609585" rtl="0" eaLnBrk="1" latinLnBrk="0" hangingPunct="1">
        <a:spcBef>
          <a:spcPct val="20000"/>
        </a:spcBef>
        <a:buFont typeface="Arial" panose="020B0604020202020204" pitchFamily="34" charset="0"/>
        <a:buChar char="•"/>
        <a:defRPr sz="2800" kern="1200">
          <a:solidFill>
            <a:schemeClr val="tx1"/>
          </a:solidFill>
          <a:latin typeface="Calibri Light" panose="020F0302020204030204" pitchFamily="34" charset="0"/>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14.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18.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19.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3" Type="http://schemas.openxmlformats.org/officeDocument/2006/relationships/hyperlink" Target="http://www.menti.com/" TargetMode="Externa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21.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22.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23.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15.xml"/><Relationship Id="rId1" Type="http://schemas.openxmlformats.org/officeDocument/2006/relationships/tags" Target="../tags/tag24.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5.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slideLayout" Target="../slideLayouts/slideLayout3.xml"/><Relationship Id="rId1" Type="http://schemas.openxmlformats.org/officeDocument/2006/relationships/tags" Target="../tags/tag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slideLayout" Target="../slideLayouts/slideLayout7.xml"/><Relationship Id="rId1" Type="http://schemas.openxmlformats.org/officeDocument/2006/relationships/tags" Target="../tags/tag6.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GB" sz="5400" dirty="0">
                <a:solidFill>
                  <a:schemeClr val="bg1"/>
                </a:solidFill>
              </a:rPr>
              <a:t>The next step: from college to university</a:t>
            </a:r>
          </a:p>
        </p:txBody>
      </p:sp>
      <p:sp>
        <p:nvSpPr>
          <p:cNvPr id="3" name="Subtitle 2"/>
          <p:cNvSpPr>
            <a:spLocks noGrp="1"/>
          </p:cNvSpPr>
          <p:nvPr>
            <p:ph type="subTitle" idx="1"/>
          </p:nvPr>
        </p:nvSpPr>
        <p:spPr>
          <a:xfrm>
            <a:off x="450463" y="4320631"/>
            <a:ext cx="6991969" cy="1132517"/>
          </a:xfrm>
        </p:spPr>
        <p:txBody>
          <a:bodyPr>
            <a:normAutofit fontScale="85000" lnSpcReduction="20000"/>
          </a:bodyPr>
          <a:lstStyle/>
          <a:p>
            <a:r>
              <a:rPr lang="en-GB" dirty="0">
                <a:solidFill>
                  <a:schemeClr val="bg1"/>
                </a:solidFill>
              </a:rPr>
              <a:t>Dr Liam Waldron</a:t>
            </a:r>
          </a:p>
          <a:p>
            <a:r>
              <a:rPr lang="en-GB" dirty="0">
                <a:solidFill>
                  <a:schemeClr val="bg1"/>
                </a:solidFill>
              </a:rPr>
              <a:t>Lecturer in Student Transitions</a:t>
            </a:r>
          </a:p>
          <a:p>
            <a:r>
              <a:rPr lang="en-GB" dirty="0">
                <a:solidFill>
                  <a:schemeClr val="bg1"/>
                </a:solidFill>
              </a:rPr>
              <a:t>Robert Gordon University</a:t>
            </a:r>
          </a:p>
          <a:p>
            <a:endParaRPr lang="en-GB" dirty="0">
              <a:solidFill>
                <a:schemeClr val="bg1">
                  <a:lumMod val="85000"/>
                </a:schemeClr>
              </a:solidFill>
            </a:endParaRPr>
          </a:p>
        </p:txBody>
      </p:sp>
    </p:spTree>
    <p:custDataLst>
      <p:tags r:id="rId1"/>
    </p:custDataLst>
    <p:extLst>
      <p:ext uri="{BB962C8B-B14F-4D97-AF65-F5344CB8AC3E}">
        <p14:creationId xmlns:p14="http://schemas.microsoft.com/office/powerpoint/2010/main" val="19121507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normAutofit/>
          </a:bodyPr>
          <a:lstStyle/>
          <a:p>
            <a:pPr eaLnBrk="1" hangingPunct="1"/>
            <a:r>
              <a:rPr lang="en-GB" dirty="0">
                <a:solidFill>
                  <a:srgbClr val="7030A0"/>
                </a:solidFill>
              </a:rPr>
              <a:t>Key ingredients…</a:t>
            </a:r>
            <a:r>
              <a:rPr lang="en-GB" dirty="0"/>
              <a:t> </a:t>
            </a:r>
          </a:p>
        </p:txBody>
      </p:sp>
      <p:sp>
        <p:nvSpPr>
          <p:cNvPr id="8195" name="Content Placeholder 2"/>
          <p:cNvSpPr>
            <a:spLocks noGrp="1"/>
          </p:cNvSpPr>
          <p:nvPr>
            <p:ph idx="1"/>
          </p:nvPr>
        </p:nvSpPr>
        <p:spPr>
          <a:xfrm>
            <a:off x="1809750" y="1513490"/>
            <a:ext cx="8229600" cy="4404218"/>
          </a:xfrm>
        </p:spPr>
        <p:txBody>
          <a:bodyPr>
            <a:normAutofit fontScale="92500" lnSpcReduction="10000"/>
          </a:bodyPr>
          <a:lstStyle/>
          <a:p>
            <a:pPr>
              <a:lnSpc>
                <a:spcPct val="90000"/>
              </a:lnSpc>
              <a:spcBef>
                <a:spcPct val="50000"/>
              </a:spcBef>
              <a:buClr>
                <a:srgbClr val="990000"/>
              </a:buClr>
              <a:buSzPct val="100000"/>
            </a:pPr>
            <a:r>
              <a:rPr lang="en-GB" dirty="0">
                <a:latin typeface="Calibri" pitchFamily="34" charset="0"/>
              </a:rPr>
              <a:t>Knowing the criteria – guidelines</a:t>
            </a:r>
          </a:p>
          <a:p>
            <a:pPr marL="609585" lvl="1" indent="0">
              <a:lnSpc>
                <a:spcPct val="90000"/>
              </a:lnSpc>
              <a:spcBef>
                <a:spcPct val="50000"/>
              </a:spcBef>
              <a:buClr>
                <a:srgbClr val="990000"/>
              </a:buClr>
              <a:buSzPct val="100000"/>
              <a:buNone/>
            </a:pPr>
            <a:r>
              <a:rPr lang="en-GB" sz="2400" dirty="0">
                <a:latin typeface="Calibri" pitchFamily="34" charset="0"/>
              </a:rPr>
              <a:t>Title, words count, structure, referencing style, deadline etc.</a:t>
            </a:r>
          </a:p>
          <a:p>
            <a:pPr>
              <a:lnSpc>
                <a:spcPct val="90000"/>
              </a:lnSpc>
              <a:spcBef>
                <a:spcPct val="50000"/>
              </a:spcBef>
              <a:buClr>
                <a:srgbClr val="990000"/>
              </a:buClr>
              <a:buSzPct val="100000"/>
            </a:pPr>
            <a:r>
              <a:rPr lang="en-GB" dirty="0">
                <a:latin typeface="Calibri" pitchFamily="34" charset="0"/>
              </a:rPr>
              <a:t>Understanding the question/title</a:t>
            </a:r>
          </a:p>
          <a:p>
            <a:pPr>
              <a:lnSpc>
                <a:spcPct val="90000"/>
              </a:lnSpc>
              <a:spcBef>
                <a:spcPct val="50000"/>
              </a:spcBef>
              <a:buClr>
                <a:srgbClr val="990000"/>
              </a:buClr>
              <a:buSzPct val="100000"/>
            </a:pPr>
            <a:r>
              <a:rPr lang="en-GB" dirty="0">
                <a:latin typeface="Calibri" pitchFamily="34" charset="0"/>
              </a:rPr>
              <a:t>Research</a:t>
            </a:r>
          </a:p>
          <a:p>
            <a:pPr>
              <a:lnSpc>
                <a:spcPct val="90000"/>
              </a:lnSpc>
              <a:spcBef>
                <a:spcPct val="50000"/>
              </a:spcBef>
              <a:buClr>
                <a:srgbClr val="990000"/>
              </a:buClr>
              <a:buSzPct val="100000"/>
            </a:pPr>
            <a:r>
              <a:rPr lang="en-GB" dirty="0">
                <a:latin typeface="Calibri" pitchFamily="34" charset="0"/>
              </a:rPr>
              <a:t>Note-taking</a:t>
            </a:r>
          </a:p>
          <a:p>
            <a:pPr>
              <a:lnSpc>
                <a:spcPct val="90000"/>
              </a:lnSpc>
              <a:spcBef>
                <a:spcPct val="50000"/>
              </a:spcBef>
              <a:buClr>
                <a:srgbClr val="990000"/>
              </a:buClr>
              <a:buSzPct val="100000"/>
            </a:pPr>
            <a:r>
              <a:rPr lang="en-GB" dirty="0">
                <a:latin typeface="Calibri" pitchFamily="34" charset="0"/>
              </a:rPr>
              <a:t>Structuring the answer</a:t>
            </a:r>
          </a:p>
          <a:p>
            <a:pPr>
              <a:lnSpc>
                <a:spcPct val="90000"/>
              </a:lnSpc>
              <a:spcBef>
                <a:spcPct val="50000"/>
              </a:spcBef>
              <a:buClr>
                <a:srgbClr val="990000"/>
              </a:buClr>
              <a:buSzPct val="100000"/>
            </a:pPr>
            <a:r>
              <a:rPr lang="en-GB" dirty="0">
                <a:latin typeface="Calibri" pitchFamily="34" charset="0"/>
              </a:rPr>
              <a:t>Proof reading and editing</a:t>
            </a:r>
          </a:p>
          <a:p>
            <a:pPr>
              <a:lnSpc>
                <a:spcPct val="90000"/>
              </a:lnSpc>
              <a:spcBef>
                <a:spcPct val="50000"/>
              </a:spcBef>
              <a:buClr>
                <a:srgbClr val="990000"/>
              </a:buClr>
              <a:buSzPct val="100000"/>
            </a:pPr>
            <a:r>
              <a:rPr lang="en-GB" dirty="0">
                <a:latin typeface="Calibri" pitchFamily="34" charset="0"/>
              </a:rPr>
              <a:t>Recognising that you are not being asked to </a:t>
            </a:r>
            <a:r>
              <a:rPr lang="en-GB" u="sng" dirty="0">
                <a:latin typeface="Calibri" pitchFamily="34" charset="0"/>
              </a:rPr>
              <a:t>write down everything you know!</a:t>
            </a:r>
          </a:p>
          <a:p>
            <a:pPr eaLnBrk="1" hangingPunct="1">
              <a:buFont typeface="Arial" charset="0"/>
              <a:buNone/>
            </a:pPr>
            <a:endParaRPr lang="en-GB" dirty="0"/>
          </a:p>
        </p:txBody>
      </p:sp>
      <p:pic>
        <p:nvPicPr>
          <p:cNvPr id="2" name="Picture 1"/>
          <p:cNvPicPr>
            <a:picLocks noChangeAspect="1"/>
          </p:cNvPicPr>
          <p:nvPr/>
        </p:nvPicPr>
        <p:blipFill>
          <a:blip r:embed="rId3"/>
          <a:stretch>
            <a:fillRect/>
          </a:stretch>
        </p:blipFill>
        <p:spPr>
          <a:xfrm>
            <a:off x="8529344" y="2437593"/>
            <a:ext cx="2700762" cy="2024047"/>
          </a:xfrm>
          <a:prstGeom prst="rect">
            <a:avLst/>
          </a:prstGeom>
        </p:spPr>
      </p:pic>
    </p:spTree>
    <p:custDataLst>
      <p:tags r:id="rId1"/>
    </p:custDataLst>
    <p:extLst>
      <p:ext uri="{BB962C8B-B14F-4D97-AF65-F5344CB8AC3E}">
        <p14:creationId xmlns:p14="http://schemas.microsoft.com/office/powerpoint/2010/main" val="467964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fade">
                                      <p:cBhvr>
                                        <p:cTn id="7" dur="500"/>
                                        <p:tgtEl>
                                          <p:spTgt spid="819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195">
                                            <p:txEl>
                                              <p:pRg st="0" end="0"/>
                                            </p:txEl>
                                          </p:spTgt>
                                        </p:tgtEl>
                                        <p:attrNameLst>
                                          <p:attrName>style.visibility</p:attrName>
                                        </p:attrNameLst>
                                      </p:cBhvr>
                                      <p:to>
                                        <p:strVal val="visible"/>
                                      </p:to>
                                    </p:set>
                                    <p:animEffect transition="in" filter="fade">
                                      <p:cBhvr>
                                        <p:cTn id="12" dur="500"/>
                                        <p:tgtEl>
                                          <p:spTgt spid="819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195">
                                            <p:txEl>
                                              <p:pRg st="1" end="1"/>
                                            </p:txEl>
                                          </p:spTgt>
                                        </p:tgtEl>
                                        <p:attrNameLst>
                                          <p:attrName>style.visibility</p:attrName>
                                        </p:attrNameLst>
                                      </p:cBhvr>
                                      <p:to>
                                        <p:strVal val="visible"/>
                                      </p:to>
                                    </p:set>
                                    <p:animEffect transition="in" filter="fade">
                                      <p:cBhvr>
                                        <p:cTn id="17" dur="500"/>
                                        <p:tgtEl>
                                          <p:spTgt spid="819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195">
                                            <p:txEl>
                                              <p:pRg st="2" end="2"/>
                                            </p:txEl>
                                          </p:spTgt>
                                        </p:tgtEl>
                                        <p:attrNameLst>
                                          <p:attrName>style.visibility</p:attrName>
                                        </p:attrNameLst>
                                      </p:cBhvr>
                                      <p:to>
                                        <p:strVal val="visible"/>
                                      </p:to>
                                    </p:set>
                                    <p:animEffect transition="in" filter="fade">
                                      <p:cBhvr>
                                        <p:cTn id="22" dur="500"/>
                                        <p:tgtEl>
                                          <p:spTgt spid="819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195">
                                            <p:txEl>
                                              <p:pRg st="3" end="3"/>
                                            </p:txEl>
                                          </p:spTgt>
                                        </p:tgtEl>
                                        <p:attrNameLst>
                                          <p:attrName>style.visibility</p:attrName>
                                        </p:attrNameLst>
                                      </p:cBhvr>
                                      <p:to>
                                        <p:strVal val="visible"/>
                                      </p:to>
                                    </p:set>
                                    <p:animEffect transition="in" filter="fade">
                                      <p:cBhvr>
                                        <p:cTn id="27" dur="500"/>
                                        <p:tgtEl>
                                          <p:spTgt spid="819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195">
                                            <p:txEl>
                                              <p:pRg st="4" end="4"/>
                                            </p:txEl>
                                          </p:spTgt>
                                        </p:tgtEl>
                                        <p:attrNameLst>
                                          <p:attrName>style.visibility</p:attrName>
                                        </p:attrNameLst>
                                      </p:cBhvr>
                                      <p:to>
                                        <p:strVal val="visible"/>
                                      </p:to>
                                    </p:set>
                                    <p:animEffect transition="in" filter="fade">
                                      <p:cBhvr>
                                        <p:cTn id="32" dur="500"/>
                                        <p:tgtEl>
                                          <p:spTgt spid="819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8195">
                                            <p:txEl>
                                              <p:pRg st="5" end="5"/>
                                            </p:txEl>
                                          </p:spTgt>
                                        </p:tgtEl>
                                        <p:attrNameLst>
                                          <p:attrName>style.visibility</p:attrName>
                                        </p:attrNameLst>
                                      </p:cBhvr>
                                      <p:to>
                                        <p:strVal val="visible"/>
                                      </p:to>
                                    </p:set>
                                    <p:animEffect transition="in" filter="fade">
                                      <p:cBhvr>
                                        <p:cTn id="37" dur="500"/>
                                        <p:tgtEl>
                                          <p:spTgt spid="8195">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8195">
                                            <p:txEl>
                                              <p:pRg st="6" end="6"/>
                                            </p:txEl>
                                          </p:spTgt>
                                        </p:tgtEl>
                                        <p:attrNameLst>
                                          <p:attrName>style.visibility</p:attrName>
                                        </p:attrNameLst>
                                      </p:cBhvr>
                                      <p:to>
                                        <p:strVal val="visible"/>
                                      </p:to>
                                    </p:set>
                                    <p:animEffect transition="in" filter="fade">
                                      <p:cBhvr>
                                        <p:cTn id="42" dur="500"/>
                                        <p:tgtEl>
                                          <p:spTgt spid="8195">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8195">
                                            <p:txEl>
                                              <p:pRg st="7" end="7"/>
                                            </p:txEl>
                                          </p:spTgt>
                                        </p:tgtEl>
                                        <p:attrNameLst>
                                          <p:attrName>style.visibility</p:attrName>
                                        </p:attrNameLst>
                                      </p:cBhvr>
                                      <p:to>
                                        <p:strVal val="visible"/>
                                      </p:to>
                                    </p:set>
                                    <p:animEffect transition="in" filter="fade">
                                      <p:cBhvr>
                                        <p:cTn id="47" dur="500"/>
                                        <p:tgtEl>
                                          <p:spTgt spid="819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a:solidFill>
                  <a:srgbClr val="7030A0"/>
                </a:solidFill>
              </a:rPr>
              <a:t>Let’s look at these two paragraphs…</a:t>
            </a:r>
          </a:p>
        </p:txBody>
      </p:sp>
      <p:sp>
        <p:nvSpPr>
          <p:cNvPr id="3" name="Content Placeholder 2"/>
          <p:cNvSpPr>
            <a:spLocks noGrp="1"/>
          </p:cNvSpPr>
          <p:nvPr>
            <p:ph sz="half" idx="1"/>
          </p:nvPr>
        </p:nvSpPr>
        <p:spPr/>
        <p:txBody>
          <a:bodyPr>
            <a:normAutofit fontScale="55000" lnSpcReduction="20000"/>
          </a:bodyPr>
          <a:lstStyle/>
          <a:p>
            <a:pPr>
              <a:lnSpc>
                <a:spcPct val="170000"/>
              </a:lnSpc>
            </a:pPr>
            <a:r>
              <a:rPr lang="en-GB" dirty="0"/>
              <a:t>1)	Pretty much everyone has a mobile phone these days. Phones today are so much better than they used to be. As well as keeping in touch with all my pals, I take millions of photos with mine and use 100s of apps. I think that anyone who doesn’t have a mobile is either a loner or a technophobe. I know I couldn’t live without mine.</a:t>
            </a:r>
          </a:p>
          <a:p>
            <a:pPr marL="0" indent="0">
              <a:lnSpc>
                <a:spcPct val="170000"/>
              </a:lnSpc>
              <a:buNone/>
            </a:pPr>
            <a:r>
              <a:rPr lang="en-GB" sz="4000" dirty="0">
                <a:solidFill>
                  <a:srgbClr val="7030A0"/>
                </a:solidFill>
              </a:rPr>
              <a:t>What do you think of it? </a:t>
            </a:r>
          </a:p>
        </p:txBody>
      </p:sp>
      <p:sp>
        <p:nvSpPr>
          <p:cNvPr id="4" name="Content Placeholder 3"/>
          <p:cNvSpPr>
            <a:spLocks noGrp="1"/>
          </p:cNvSpPr>
          <p:nvPr>
            <p:ph sz="half" idx="2"/>
          </p:nvPr>
        </p:nvSpPr>
        <p:spPr/>
        <p:txBody>
          <a:bodyPr>
            <a:normAutofit fontScale="55000" lnSpcReduction="20000"/>
          </a:bodyPr>
          <a:lstStyle/>
          <a:p>
            <a:pPr>
              <a:lnSpc>
                <a:spcPct val="170000"/>
              </a:lnSpc>
            </a:pPr>
            <a:r>
              <a:rPr lang="en-GB" dirty="0"/>
              <a:t>2)	In 2010, global subscriptions to mobile phone services numbered more than 5 billion, and projections indicate that there will soon be more mobile devices than people (Agar, 2013). As Goggin observes (2012), mobile phones are no longer simply for voice calls, with many devices, such as the iPhone, also functioning as cameras and personal computers. Indeed, the mobile phone has become such a ‘central cultural technology’ (Goggin, 2012, p. 6) that not owning one has been suggested to be detrimental to individuals’ social success and technological literacy (More, 2011).</a:t>
            </a:r>
          </a:p>
          <a:p>
            <a:pPr marL="0" indent="0">
              <a:lnSpc>
                <a:spcPct val="120000"/>
              </a:lnSpc>
              <a:buNone/>
            </a:pPr>
            <a:endParaRPr lang="en-GB" dirty="0"/>
          </a:p>
          <a:p>
            <a:pPr marL="0" indent="0">
              <a:lnSpc>
                <a:spcPct val="120000"/>
              </a:lnSpc>
              <a:buNone/>
            </a:pPr>
            <a:r>
              <a:rPr lang="en-GB" sz="4000" dirty="0">
                <a:solidFill>
                  <a:srgbClr val="7030A0"/>
                </a:solidFill>
              </a:rPr>
              <a:t>What do you think of it? </a:t>
            </a:r>
          </a:p>
        </p:txBody>
      </p:sp>
    </p:spTree>
    <p:custDataLst>
      <p:tags r:id="rId1"/>
    </p:custDataLst>
    <p:extLst>
      <p:ext uri="{BB962C8B-B14F-4D97-AF65-F5344CB8AC3E}">
        <p14:creationId xmlns:p14="http://schemas.microsoft.com/office/powerpoint/2010/main" val="3765576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fade">
                                      <p:cBhvr>
                                        <p:cTn id="22" dur="500"/>
                                        <p:tgtEl>
                                          <p:spTgt spid="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Effect transition="in" filter="fade">
                                      <p:cBhvr>
                                        <p:cTn id="2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GB"/>
              <a:t>Academic Writing is….</a:t>
            </a:r>
          </a:p>
        </p:txBody>
      </p:sp>
      <p:sp>
        <p:nvSpPr>
          <p:cNvPr id="8195" name="Content Placeholder 2"/>
          <p:cNvSpPr>
            <a:spLocks noGrp="1"/>
          </p:cNvSpPr>
          <p:nvPr>
            <p:ph idx="1"/>
          </p:nvPr>
        </p:nvSpPr>
        <p:spPr>
          <a:xfrm>
            <a:off x="1809750" y="2428875"/>
            <a:ext cx="8229600" cy="3036888"/>
          </a:xfrm>
        </p:spPr>
        <p:txBody>
          <a:bodyPr/>
          <a:lstStyle/>
          <a:p>
            <a:pPr algn="ctr" eaLnBrk="1" hangingPunct="1">
              <a:buFont typeface="Arial" charset="0"/>
              <a:buNone/>
            </a:pPr>
            <a:r>
              <a:rPr lang="en-GB" sz="4400" dirty="0"/>
              <a:t>BASED ON EVIDENCE</a:t>
            </a:r>
            <a:endParaRPr lang="en-GB" dirty="0"/>
          </a:p>
          <a:p>
            <a:pPr eaLnBrk="1" hangingPunct="1">
              <a:buFont typeface="Arial" charset="0"/>
              <a:buNone/>
            </a:pPr>
            <a:endParaRPr lang="en-GB" dirty="0"/>
          </a:p>
        </p:txBody>
      </p:sp>
    </p:spTree>
    <p:custDataLst>
      <p:tags r:id="rId1"/>
    </p:custDataLst>
    <p:extLst>
      <p:ext uri="{BB962C8B-B14F-4D97-AF65-F5344CB8AC3E}">
        <p14:creationId xmlns:p14="http://schemas.microsoft.com/office/powerpoint/2010/main" val="42082181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Box 3"/>
          <p:cNvSpPr txBox="1">
            <a:spLocks noChangeArrowheads="1"/>
          </p:cNvSpPr>
          <p:nvPr/>
        </p:nvSpPr>
        <p:spPr bwMode="auto">
          <a:xfrm>
            <a:off x="1666844" y="1000109"/>
            <a:ext cx="8572500" cy="5078313"/>
          </a:xfrm>
          <a:prstGeom prst="rect">
            <a:avLst/>
          </a:prstGeom>
          <a:noFill/>
          <a:ln w="9525">
            <a:noFill/>
            <a:miter lim="800000"/>
            <a:headEnd/>
            <a:tailEnd/>
          </a:ln>
        </p:spPr>
        <p:txBody>
          <a:bodyPr>
            <a:spAutoFit/>
          </a:bodyPr>
          <a:lstStyle/>
          <a:p>
            <a:pPr fontAlgn="base">
              <a:spcBef>
                <a:spcPct val="0"/>
              </a:spcBef>
              <a:spcAft>
                <a:spcPct val="0"/>
              </a:spcAft>
            </a:pPr>
            <a:r>
              <a:rPr lang="en-GB" sz="2000" dirty="0">
                <a:solidFill>
                  <a:prstClr val="black"/>
                </a:solidFill>
                <a:latin typeface="Arial" charset="0"/>
              </a:rPr>
              <a:t>1)	</a:t>
            </a:r>
            <a:r>
              <a:rPr lang="en-GB" sz="2000" dirty="0">
                <a:solidFill>
                  <a:srgbClr val="FF0000"/>
                </a:solidFill>
                <a:latin typeface="Arial" charset="0"/>
              </a:rPr>
              <a:t>Pretty much everyone has a mobile phone these days. Phones 	today are so much better than they used to be</a:t>
            </a:r>
            <a:r>
              <a:rPr lang="en-GB" sz="2000" dirty="0">
                <a:solidFill>
                  <a:prstClr val="black"/>
                </a:solidFill>
                <a:latin typeface="Arial" charset="0"/>
              </a:rPr>
              <a:t>. As well as keeping 	in touch with all my pals, I take millions of photos with mine and use 	100s of apps. </a:t>
            </a:r>
            <a:r>
              <a:rPr lang="en-GB" sz="2000" dirty="0">
                <a:solidFill>
                  <a:srgbClr val="FF0000"/>
                </a:solidFill>
                <a:latin typeface="Arial" charset="0"/>
              </a:rPr>
              <a:t>I think that anyone who doesn’t have a 	mobile is 	either a loner or a technophobe</a:t>
            </a:r>
            <a:r>
              <a:rPr lang="en-GB" sz="2000" dirty="0">
                <a:solidFill>
                  <a:prstClr val="black"/>
                </a:solidFill>
                <a:latin typeface="Arial" charset="0"/>
              </a:rPr>
              <a:t>. I know I couldn’t live without mine. </a:t>
            </a:r>
          </a:p>
          <a:p>
            <a:pPr fontAlgn="base">
              <a:spcBef>
                <a:spcPct val="0"/>
              </a:spcBef>
              <a:spcAft>
                <a:spcPct val="0"/>
              </a:spcAft>
            </a:pPr>
            <a:endParaRPr lang="en-GB" sz="2000" dirty="0">
              <a:solidFill>
                <a:prstClr val="black"/>
              </a:solidFill>
              <a:latin typeface="Arial" charset="0"/>
            </a:endParaRPr>
          </a:p>
          <a:p>
            <a:pPr fontAlgn="base">
              <a:spcBef>
                <a:spcPct val="0"/>
              </a:spcBef>
              <a:spcAft>
                <a:spcPct val="0"/>
              </a:spcAft>
            </a:pPr>
            <a:r>
              <a:rPr lang="en-GB" sz="2000" dirty="0">
                <a:solidFill>
                  <a:prstClr val="black"/>
                </a:solidFill>
                <a:latin typeface="Arial" charset="0"/>
              </a:rPr>
              <a:t>2)	In 2010, global subscriptions to mobile phone services numbered 	more than 5 billion, and projections indicate that there will soon be 	more mobile devices than people </a:t>
            </a:r>
            <a:r>
              <a:rPr lang="en-GB" sz="2000" dirty="0">
                <a:solidFill>
                  <a:srgbClr val="FF0000"/>
                </a:solidFill>
                <a:latin typeface="Arial" charset="0"/>
              </a:rPr>
              <a:t>(Agar 2013). </a:t>
            </a:r>
            <a:r>
              <a:rPr lang="en-GB" sz="2000" dirty="0">
                <a:solidFill>
                  <a:prstClr val="black"/>
                </a:solidFill>
                <a:latin typeface="Arial" charset="0"/>
              </a:rPr>
              <a:t>As Goggin observes 	</a:t>
            </a:r>
            <a:r>
              <a:rPr lang="en-GB" sz="2000" dirty="0">
                <a:solidFill>
                  <a:srgbClr val="FF0000"/>
                </a:solidFill>
                <a:latin typeface="Arial" charset="0"/>
              </a:rPr>
              <a:t>(2012), </a:t>
            </a:r>
            <a:r>
              <a:rPr lang="en-GB" sz="2000" dirty="0">
                <a:solidFill>
                  <a:prstClr val="black"/>
                </a:solidFill>
                <a:latin typeface="Arial" charset="0"/>
              </a:rPr>
              <a:t>mobile phones are no longer simply for voice </a:t>
            </a:r>
            <a:r>
              <a:rPr lang="en-GB" sz="2000" dirty="0" err="1">
                <a:solidFill>
                  <a:prstClr val="black"/>
                </a:solidFill>
                <a:latin typeface="Arial" charset="0"/>
              </a:rPr>
              <a:t>calls,with</a:t>
            </a:r>
            <a:r>
              <a:rPr lang="en-GB" sz="2000" dirty="0">
                <a:solidFill>
                  <a:prstClr val="black"/>
                </a:solidFill>
                <a:latin typeface="Arial" charset="0"/>
              </a:rPr>
              <a:t> 	many devices, </a:t>
            </a:r>
            <a:r>
              <a:rPr lang="en-GB" sz="2000" dirty="0">
                <a:solidFill>
                  <a:srgbClr val="FF0000"/>
                </a:solidFill>
                <a:latin typeface="Arial" charset="0"/>
              </a:rPr>
              <a:t>such as the iPhone</a:t>
            </a:r>
            <a:r>
              <a:rPr lang="en-GB" sz="2000" dirty="0">
                <a:solidFill>
                  <a:prstClr val="black"/>
                </a:solidFill>
                <a:latin typeface="Arial" charset="0"/>
              </a:rPr>
              <a:t>, also functioning as cameras 	and 	personal computers. Indeed, the mobile phone has become such a 	‘central cultural technology’ </a:t>
            </a:r>
            <a:r>
              <a:rPr lang="en-GB" sz="2000" dirty="0">
                <a:solidFill>
                  <a:srgbClr val="FF0000"/>
                </a:solidFill>
                <a:latin typeface="Arial" charset="0"/>
              </a:rPr>
              <a:t>(Goggin 2012, p. 6) </a:t>
            </a:r>
            <a:r>
              <a:rPr lang="en-GB" sz="2000" dirty="0">
                <a:solidFill>
                  <a:prstClr val="black"/>
                </a:solidFill>
                <a:latin typeface="Arial" charset="0"/>
              </a:rPr>
              <a:t>that not owning one 	has been suggested to be detrimental to </a:t>
            </a:r>
            <a:r>
              <a:rPr lang="en-GB" sz="2000" dirty="0" err="1">
                <a:solidFill>
                  <a:prstClr val="black"/>
                </a:solidFill>
                <a:latin typeface="Arial" charset="0"/>
              </a:rPr>
              <a:t>individuals’social</a:t>
            </a:r>
            <a:r>
              <a:rPr lang="en-GB" sz="2000" dirty="0">
                <a:solidFill>
                  <a:prstClr val="black"/>
                </a:solidFill>
                <a:latin typeface="Arial" charset="0"/>
              </a:rPr>
              <a:t> success 	and technological literacy </a:t>
            </a:r>
            <a:r>
              <a:rPr lang="en-GB" sz="2000" dirty="0">
                <a:solidFill>
                  <a:srgbClr val="FF0000"/>
                </a:solidFill>
                <a:latin typeface="Arial" charset="0"/>
              </a:rPr>
              <a:t>(More 2011).</a:t>
            </a:r>
            <a:r>
              <a:rPr lang="en-GB" sz="2000" dirty="0">
                <a:solidFill>
                  <a:prstClr val="black"/>
                </a:solidFill>
                <a:latin typeface="Arial" charset="0"/>
              </a:rPr>
              <a:t>	</a:t>
            </a:r>
            <a:endParaRPr lang="en-GB" sz="2000" dirty="0">
              <a:solidFill>
                <a:srgbClr val="FF0000"/>
              </a:solidFill>
              <a:latin typeface="Arial" charset="0"/>
            </a:endParaRPr>
          </a:p>
          <a:p>
            <a:pPr fontAlgn="base">
              <a:spcBef>
                <a:spcPct val="0"/>
              </a:spcBef>
              <a:spcAft>
                <a:spcPct val="0"/>
              </a:spcAft>
            </a:pPr>
            <a:endParaRPr lang="en-GB" dirty="0">
              <a:solidFill>
                <a:prstClr val="black"/>
              </a:solidFill>
              <a:latin typeface="Arial" charset="0"/>
            </a:endParaRPr>
          </a:p>
        </p:txBody>
      </p:sp>
    </p:spTree>
    <p:custDataLst>
      <p:tags r:id="rId1"/>
    </p:custDataLst>
    <p:extLst>
      <p:ext uri="{BB962C8B-B14F-4D97-AF65-F5344CB8AC3E}">
        <p14:creationId xmlns:p14="http://schemas.microsoft.com/office/powerpoint/2010/main" val="16208963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r>
              <a:rPr lang="en-GB"/>
              <a:t>Academic Writing is….</a:t>
            </a:r>
          </a:p>
        </p:txBody>
      </p:sp>
      <p:sp>
        <p:nvSpPr>
          <p:cNvPr id="10243" name="Content Placeholder 2"/>
          <p:cNvSpPr>
            <a:spLocks noGrp="1"/>
          </p:cNvSpPr>
          <p:nvPr>
            <p:ph idx="1"/>
          </p:nvPr>
        </p:nvSpPr>
        <p:spPr>
          <a:xfrm>
            <a:off x="1809750" y="2500314"/>
            <a:ext cx="8229600" cy="3036887"/>
          </a:xfrm>
        </p:spPr>
        <p:txBody>
          <a:bodyPr/>
          <a:lstStyle/>
          <a:p>
            <a:pPr algn="ctr" eaLnBrk="1" hangingPunct="1">
              <a:buFont typeface="Arial" charset="0"/>
              <a:buNone/>
            </a:pPr>
            <a:r>
              <a:rPr lang="en-GB" dirty="0"/>
              <a:t>	</a:t>
            </a:r>
            <a:r>
              <a:rPr lang="en-GB" sz="5400" dirty="0"/>
              <a:t>PRECISE</a:t>
            </a:r>
          </a:p>
          <a:p>
            <a:pPr algn="ctr" eaLnBrk="1" hangingPunct="1">
              <a:buFont typeface="Arial" charset="0"/>
              <a:buNone/>
            </a:pPr>
            <a:endParaRPr lang="en-GB" sz="5400" dirty="0"/>
          </a:p>
          <a:p>
            <a:pPr eaLnBrk="1" hangingPunct="1">
              <a:buFont typeface="Arial" charset="0"/>
              <a:buNone/>
            </a:pPr>
            <a:endParaRPr lang="en-GB" sz="5400" dirty="0"/>
          </a:p>
          <a:p>
            <a:pPr algn="ctr" eaLnBrk="1" hangingPunct="1">
              <a:buFont typeface="Arial" charset="0"/>
              <a:buNone/>
            </a:pPr>
            <a:endParaRPr lang="en-GB" sz="5400" dirty="0"/>
          </a:p>
          <a:p>
            <a:pPr eaLnBrk="1" hangingPunct="1">
              <a:buFont typeface="Arial" charset="0"/>
              <a:buNone/>
            </a:pPr>
            <a:endParaRPr lang="en-GB" dirty="0"/>
          </a:p>
          <a:p>
            <a:pPr eaLnBrk="1" hangingPunct="1">
              <a:buFont typeface="Arial" charset="0"/>
              <a:buNone/>
            </a:pPr>
            <a:endParaRPr lang="en-GB" dirty="0"/>
          </a:p>
        </p:txBody>
      </p:sp>
    </p:spTree>
    <p:custDataLst>
      <p:tags r:id="rId1"/>
    </p:custDataLst>
    <p:extLst>
      <p:ext uri="{BB962C8B-B14F-4D97-AF65-F5344CB8AC3E}">
        <p14:creationId xmlns:p14="http://schemas.microsoft.com/office/powerpoint/2010/main" val="3957311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Box 3"/>
          <p:cNvSpPr txBox="1">
            <a:spLocks noChangeArrowheads="1"/>
          </p:cNvSpPr>
          <p:nvPr/>
        </p:nvSpPr>
        <p:spPr bwMode="auto">
          <a:xfrm>
            <a:off x="1666844" y="1000109"/>
            <a:ext cx="8572500" cy="5078313"/>
          </a:xfrm>
          <a:prstGeom prst="rect">
            <a:avLst/>
          </a:prstGeom>
          <a:noFill/>
          <a:ln w="9525">
            <a:noFill/>
            <a:miter lim="800000"/>
            <a:headEnd/>
            <a:tailEnd/>
          </a:ln>
        </p:spPr>
        <p:txBody>
          <a:bodyPr>
            <a:spAutoFit/>
          </a:bodyPr>
          <a:lstStyle/>
          <a:p>
            <a:pPr fontAlgn="base">
              <a:spcBef>
                <a:spcPct val="0"/>
              </a:spcBef>
              <a:spcAft>
                <a:spcPct val="0"/>
              </a:spcAft>
            </a:pPr>
            <a:r>
              <a:rPr lang="en-GB" sz="2000" dirty="0">
                <a:solidFill>
                  <a:prstClr val="black"/>
                </a:solidFill>
                <a:latin typeface="Arial" charset="0"/>
              </a:rPr>
              <a:t>1)	</a:t>
            </a:r>
            <a:r>
              <a:rPr lang="en-GB" sz="2000" dirty="0">
                <a:solidFill>
                  <a:srgbClr val="FF0000"/>
                </a:solidFill>
                <a:latin typeface="Arial" charset="0"/>
              </a:rPr>
              <a:t>Pretty much everyone </a:t>
            </a:r>
            <a:r>
              <a:rPr lang="en-GB" sz="2000" dirty="0">
                <a:solidFill>
                  <a:prstClr val="black"/>
                </a:solidFill>
                <a:latin typeface="Arial" charset="0"/>
              </a:rPr>
              <a:t>has a mobile phone these days. Phones 	today are </a:t>
            </a:r>
            <a:r>
              <a:rPr lang="en-GB" sz="2000" dirty="0">
                <a:solidFill>
                  <a:srgbClr val="FF0000"/>
                </a:solidFill>
                <a:latin typeface="Arial" charset="0"/>
              </a:rPr>
              <a:t>so much better </a:t>
            </a:r>
            <a:r>
              <a:rPr lang="en-GB" sz="2000" dirty="0">
                <a:solidFill>
                  <a:prstClr val="black"/>
                </a:solidFill>
                <a:latin typeface="Arial" charset="0"/>
              </a:rPr>
              <a:t>than they used to be. As well as keeping 	in touch with all my pals, I take </a:t>
            </a:r>
            <a:r>
              <a:rPr lang="en-GB" sz="2000" dirty="0">
                <a:solidFill>
                  <a:srgbClr val="FF0000"/>
                </a:solidFill>
                <a:latin typeface="Arial" charset="0"/>
              </a:rPr>
              <a:t>millions of photos </a:t>
            </a:r>
            <a:r>
              <a:rPr lang="en-GB" sz="2000" dirty="0">
                <a:solidFill>
                  <a:prstClr val="black"/>
                </a:solidFill>
                <a:latin typeface="Arial" charset="0"/>
              </a:rPr>
              <a:t>with mine and use 	</a:t>
            </a:r>
            <a:r>
              <a:rPr lang="en-GB" sz="2000" dirty="0">
                <a:solidFill>
                  <a:srgbClr val="FF0000"/>
                </a:solidFill>
                <a:latin typeface="Arial" charset="0"/>
              </a:rPr>
              <a:t>100s of apps</a:t>
            </a:r>
            <a:r>
              <a:rPr lang="en-GB" sz="2000" dirty="0">
                <a:solidFill>
                  <a:prstClr val="black"/>
                </a:solidFill>
                <a:latin typeface="Arial" charset="0"/>
              </a:rPr>
              <a:t>. I think that anyone who doesn’t have a 	mobile is 	either a loner or a technophobe. I know I couldn’t live without mine. </a:t>
            </a:r>
          </a:p>
          <a:p>
            <a:pPr fontAlgn="base">
              <a:spcBef>
                <a:spcPct val="0"/>
              </a:spcBef>
              <a:spcAft>
                <a:spcPct val="0"/>
              </a:spcAft>
            </a:pPr>
            <a:endParaRPr lang="en-GB" sz="2000" dirty="0">
              <a:solidFill>
                <a:prstClr val="black"/>
              </a:solidFill>
              <a:latin typeface="Arial" charset="0"/>
            </a:endParaRPr>
          </a:p>
          <a:p>
            <a:pPr fontAlgn="base">
              <a:spcBef>
                <a:spcPct val="0"/>
              </a:spcBef>
              <a:spcAft>
                <a:spcPct val="0"/>
              </a:spcAft>
            </a:pPr>
            <a:r>
              <a:rPr lang="en-GB" sz="2000" dirty="0">
                <a:solidFill>
                  <a:prstClr val="black"/>
                </a:solidFill>
                <a:latin typeface="Arial" charset="0"/>
              </a:rPr>
              <a:t>2)	In 2010, global subscriptions to mobile phone services numbered 	more than </a:t>
            </a:r>
            <a:r>
              <a:rPr lang="en-GB" sz="2000" dirty="0">
                <a:solidFill>
                  <a:srgbClr val="FF0000"/>
                </a:solidFill>
                <a:latin typeface="Arial" charset="0"/>
              </a:rPr>
              <a:t>5 billion</a:t>
            </a:r>
            <a:r>
              <a:rPr lang="en-GB" sz="2000" dirty="0">
                <a:solidFill>
                  <a:prstClr val="black"/>
                </a:solidFill>
                <a:latin typeface="Arial" charset="0"/>
              </a:rPr>
              <a:t>, and projections indicate that there will soon be 	more mobile devices than people (Agar 2013). As Goggin observes 	(2012), mobile phones are </a:t>
            </a:r>
            <a:r>
              <a:rPr lang="en-GB" sz="2000" dirty="0">
                <a:solidFill>
                  <a:srgbClr val="FF0000"/>
                </a:solidFill>
                <a:latin typeface="Arial" charset="0"/>
              </a:rPr>
              <a:t>no longer simply for voice 	</a:t>
            </a:r>
            <a:r>
              <a:rPr lang="en-GB" sz="2000" dirty="0" err="1">
                <a:solidFill>
                  <a:srgbClr val="FF0000"/>
                </a:solidFill>
                <a:latin typeface="Arial" charset="0"/>
              </a:rPr>
              <a:t>calls,with</a:t>
            </a:r>
            <a:r>
              <a:rPr lang="en-GB" sz="2000" dirty="0">
                <a:solidFill>
                  <a:srgbClr val="FF0000"/>
                </a:solidFill>
                <a:latin typeface="Arial" charset="0"/>
              </a:rPr>
              <a:t> 	many devices, such as the iPhone, also functioning as cameras and 	personal computers</a:t>
            </a:r>
            <a:r>
              <a:rPr lang="en-GB" sz="2000" dirty="0">
                <a:solidFill>
                  <a:prstClr val="black"/>
                </a:solidFill>
                <a:latin typeface="Arial" charset="0"/>
              </a:rPr>
              <a:t>. Indeed, the mobile phone has become 	such a ‘central cultural technology’ (Goggin 2012, p. 6) that not 	owning one has been suggested to be detrimental to  individuals’ 	social success and technological literacy (More 2011).</a:t>
            </a:r>
          </a:p>
          <a:p>
            <a:pPr fontAlgn="base">
              <a:spcBef>
                <a:spcPct val="0"/>
              </a:spcBef>
              <a:spcAft>
                <a:spcPct val="0"/>
              </a:spcAft>
            </a:pPr>
            <a:endParaRPr lang="en-GB" dirty="0">
              <a:solidFill>
                <a:prstClr val="black"/>
              </a:solidFill>
              <a:latin typeface="Arial" charset="0"/>
            </a:endParaRPr>
          </a:p>
        </p:txBody>
      </p:sp>
    </p:spTree>
    <p:custDataLst>
      <p:tags r:id="rId1"/>
    </p:custDataLst>
    <p:extLst>
      <p:ext uri="{BB962C8B-B14F-4D97-AF65-F5344CB8AC3E}">
        <p14:creationId xmlns:p14="http://schemas.microsoft.com/office/powerpoint/2010/main" val="12542545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hangingPunct="1"/>
            <a:r>
              <a:rPr lang="en-GB" dirty="0"/>
              <a:t>Academic Writing is….</a:t>
            </a:r>
          </a:p>
        </p:txBody>
      </p:sp>
      <p:sp>
        <p:nvSpPr>
          <p:cNvPr id="12291" name="Content Placeholder 2"/>
          <p:cNvSpPr>
            <a:spLocks noGrp="1"/>
          </p:cNvSpPr>
          <p:nvPr>
            <p:ph idx="1"/>
          </p:nvPr>
        </p:nvSpPr>
        <p:spPr>
          <a:xfrm>
            <a:off x="1952596" y="2714621"/>
            <a:ext cx="8229600" cy="3036887"/>
          </a:xfrm>
        </p:spPr>
        <p:txBody>
          <a:bodyPr/>
          <a:lstStyle/>
          <a:p>
            <a:pPr algn="ctr" eaLnBrk="1" hangingPunct="1">
              <a:buNone/>
            </a:pPr>
            <a:r>
              <a:rPr lang="en-GB" sz="4400" dirty="0"/>
              <a:t>FORMAL</a:t>
            </a:r>
          </a:p>
          <a:p>
            <a:pPr algn="ctr" eaLnBrk="1" hangingPunct="1">
              <a:buNone/>
            </a:pPr>
            <a:endParaRPr lang="en-GB" sz="4400" dirty="0"/>
          </a:p>
          <a:p>
            <a:pPr algn="ctr" eaLnBrk="1" hangingPunct="1">
              <a:buNone/>
            </a:pPr>
            <a:endParaRPr lang="en-GB" sz="4400" dirty="0"/>
          </a:p>
          <a:p>
            <a:pPr algn="ctr" eaLnBrk="1" hangingPunct="1">
              <a:buNone/>
            </a:pPr>
            <a:endParaRPr lang="en-GB" sz="4400" dirty="0"/>
          </a:p>
        </p:txBody>
      </p:sp>
    </p:spTree>
    <p:custDataLst>
      <p:tags r:id="rId1"/>
    </p:custDataLst>
    <p:extLst>
      <p:ext uri="{BB962C8B-B14F-4D97-AF65-F5344CB8AC3E}">
        <p14:creationId xmlns:p14="http://schemas.microsoft.com/office/powerpoint/2010/main" val="12706982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Box 3"/>
          <p:cNvSpPr txBox="1">
            <a:spLocks noChangeArrowheads="1"/>
          </p:cNvSpPr>
          <p:nvPr/>
        </p:nvSpPr>
        <p:spPr bwMode="auto">
          <a:xfrm>
            <a:off x="1666844" y="928671"/>
            <a:ext cx="8572500" cy="5078313"/>
          </a:xfrm>
          <a:prstGeom prst="rect">
            <a:avLst/>
          </a:prstGeom>
          <a:noFill/>
          <a:ln w="9525">
            <a:noFill/>
            <a:miter lim="800000"/>
            <a:headEnd/>
            <a:tailEnd/>
          </a:ln>
        </p:spPr>
        <p:txBody>
          <a:bodyPr>
            <a:spAutoFit/>
          </a:bodyPr>
          <a:lstStyle/>
          <a:p>
            <a:pPr fontAlgn="base">
              <a:spcBef>
                <a:spcPct val="0"/>
              </a:spcBef>
              <a:spcAft>
                <a:spcPct val="0"/>
              </a:spcAft>
            </a:pPr>
            <a:r>
              <a:rPr lang="en-GB" sz="2000" dirty="0">
                <a:solidFill>
                  <a:prstClr val="black"/>
                </a:solidFill>
                <a:latin typeface="Arial" charset="0"/>
              </a:rPr>
              <a:t>1)	Pretty much everyone has a mobile phone these days. Phones 	today are so much better than they used to be. As well as keeping 	in touch with all my </a:t>
            </a:r>
            <a:r>
              <a:rPr lang="en-GB" sz="2000" dirty="0">
                <a:solidFill>
                  <a:srgbClr val="FF0000"/>
                </a:solidFill>
                <a:latin typeface="Arial" charset="0"/>
              </a:rPr>
              <a:t>pals</a:t>
            </a:r>
            <a:r>
              <a:rPr lang="en-GB" sz="2000" dirty="0">
                <a:solidFill>
                  <a:prstClr val="black"/>
                </a:solidFill>
                <a:latin typeface="Arial" charset="0"/>
              </a:rPr>
              <a:t>, I take </a:t>
            </a:r>
            <a:r>
              <a:rPr lang="en-GB" sz="2000" dirty="0">
                <a:solidFill>
                  <a:srgbClr val="FF0000"/>
                </a:solidFill>
                <a:latin typeface="Arial" charset="0"/>
              </a:rPr>
              <a:t>millions</a:t>
            </a:r>
            <a:r>
              <a:rPr lang="en-GB" sz="2000" dirty="0">
                <a:solidFill>
                  <a:prstClr val="black"/>
                </a:solidFill>
                <a:latin typeface="Arial" charset="0"/>
              </a:rPr>
              <a:t> of photos with mine and 	use 	</a:t>
            </a:r>
            <a:r>
              <a:rPr lang="en-GB" sz="2000" dirty="0">
                <a:solidFill>
                  <a:srgbClr val="FF0000"/>
                </a:solidFill>
                <a:latin typeface="Arial" charset="0"/>
              </a:rPr>
              <a:t>100s</a:t>
            </a:r>
            <a:r>
              <a:rPr lang="en-GB" sz="2000" dirty="0">
                <a:solidFill>
                  <a:prstClr val="black"/>
                </a:solidFill>
                <a:latin typeface="Arial" charset="0"/>
              </a:rPr>
              <a:t> of apps. I think that anyone who </a:t>
            </a:r>
            <a:r>
              <a:rPr lang="en-GB" sz="2000" dirty="0">
                <a:solidFill>
                  <a:srgbClr val="FF0000"/>
                </a:solidFill>
                <a:latin typeface="Arial" charset="0"/>
              </a:rPr>
              <a:t>doesn’t</a:t>
            </a:r>
            <a:r>
              <a:rPr lang="en-GB" sz="2000" dirty="0">
                <a:solidFill>
                  <a:prstClr val="black"/>
                </a:solidFill>
                <a:latin typeface="Arial" charset="0"/>
              </a:rPr>
              <a:t> have a 	mobile is 	either a loner or a technophobe. I know I </a:t>
            </a:r>
            <a:r>
              <a:rPr lang="en-GB" sz="2000" dirty="0">
                <a:solidFill>
                  <a:srgbClr val="FF0000"/>
                </a:solidFill>
                <a:latin typeface="Arial" charset="0"/>
              </a:rPr>
              <a:t>couldn’t </a:t>
            </a:r>
            <a:r>
              <a:rPr lang="en-GB" sz="2000" dirty="0">
                <a:solidFill>
                  <a:prstClr val="black"/>
                </a:solidFill>
                <a:latin typeface="Arial" charset="0"/>
              </a:rPr>
              <a:t>live without mine. </a:t>
            </a:r>
          </a:p>
          <a:p>
            <a:pPr fontAlgn="base">
              <a:spcBef>
                <a:spcPct val="0"/>
              </a:spcBef>
              <a:spcAft>
                <a:spcPct val="0"/>
              </a:spcAft>
            </a:pPr>
            <a:endParaRPr lang="en-GB" sz="2000" dirty="0">
              <a:solidFill>
                <a:prstClr val="black"/>
              </a:solidFill>
              <a:latin typeface="Arial" charset="0"/>
            </a:endParaRPr>
          </a:p>
          <a:p>
            <a:pPr fontAlgn="base">
              <a:spcBef>
                <a:spcPct val="0"/>
              </a:spcBef>
              <a:spcAft>
                <a:spcPct val="0"/>
              </a:spcAft>
            </a:pPr>
            <a:r>
              <a:rPr lang="en-GB" sz="2000" dirty="0">
                <a:solidFill>
                  <a:prstClr val="black"/>
                </a:solidFill>
                <a:latin typeface="Arial" charset="0"/>
              </a:rPr>
              <a:t>2)	In 2010, global subscriptions to mobile phone services numbered 	more than 5 billion, and projections indicate that there will soon be 	more mobile devices than people (Agar 2013). As Goggin observes 	(2012), mobile phones are no longer simply for voice calls, with 	many devices, such as the iPhone, also functioning as cameras 	and 	personal computers. Indeed, the mobile phone has become such a 	‘central cultural technology’ (Goggin 2012, p. 6) that not owning one 	has been suggested to be detrimental to  individuals’ social 	success 	and technological literacy (More 2011).</a:t>
            </a:r>
          </a:p>
          <a:p>
            <a:pPr fontAlgn="base">
              <a:spcBef>
                <a:spcPct val="0"/>
              </a:spcBef>
              <a:spcAft>
                <a:spcPct val="0"/>
              </a:spcAft>
            </a:pPr>
            <a:endParaRPr lang="en-GB" dirty="0">
              <a:solidFill>
                <a:prstClr val="black"/>
              </a:solidFill>
              <a:latin typeface="Arial" charset="0"/>
            </a:endParaRPr>
          </a:p>
        </p:txBody>
      </p:sp>
    </p:spTree>
    <p:custDataLst>
      <p:tags r:id="rId1"/>
    </p:custDataLst>
    <p:extLst>
      <p:ext uri="{BB962C8B-B14F-4D97-AF65-F5344CB8AC3E}">
        <p14:creationId xmlns:p14="http://schemas.microsoft.com/office/powerpoint/2010/main" val="28353068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hangingPunct="1"/>
            <a:r>
              <a:rPr lang="en-GB" dirty="0"/>
              <a:t>Academic Writing is….</a:t>
            </a:r>
          </a:p>
        </p:txBody>
      </p:sp>
      <p:sp>
        <p:nvSpPr>
          <p:cNvPr id="12291" name="Content Placeholder 2"/>
          <p:cNvSpPr>
            <a:spLocks noGrp="1"/>
          </p:cNvSpPr>
          <p:nvPr>
            <p:ph idx="1"/>
          </p:nvPr>
        </p:nvSpPr>
        <p:spPr>
          <a:xfrm>
            <a:off x="1952596" y="2714621"/>
            <a:ext cx="8229600" cy="3036887"/>
          </a:xfrm>
        </p:spPr>
        <p:txBody>
          <a:bodyPr/>
          <a:lstStyle/>
          <a:p>
            <a:pPr algn="ctr" eaLnBrk="1" hangingPunct="1">
              <a:buNone/>
            </a:pPr>
            <a:r>
              <a:rPr lang="en-GB" dirty="0"/>
              <a:t>	</a:t>
            </a:r>
            <a:r>
              <a:rPr lang="en-GB" sz="4400" dirty="0"/>
              <a:t>IMPERSONAL AND OBJECTIVE</a:t>
            </a:r>
            <a:endParaRPr lang="en-GB" dirty="0"/>
          </a:p>
          <a:p>
            <a:pPr eaLnBrk="1" hangingPunct="1">
              <a:buNone/>
            </a:pPr>
            <a:r>
              <a:rPr lang="en-GB" dirty="0"/>
              <a:t>	</a:t>
            </a:r>
          </a:p>
          <a:p>
            <a:pPr algn="ctr" eaLnBrk="1" hangingPunct="1">
              <a:buNone/>
            </a:pPr>
            <a:endParaRPr lang="en-GB" sz="4400" dirty="0"/>
          </a:p>
          <a:p>
            <a:pPr algn="ctr" eaLnBrk="1" hangingPunct="1">
              <a:buNone/>
            </a:pPr>
            <a:endParaRPr lang="en-GB" sz="4400" dirty="0"/>
          </a:p>
        </p:txBody>
      </p:sp>
    </p:spTree>
    <p:custDataLst>
      <p:tags r:id="rId1"/>
    </p:custDataLst>
    <p:extLst>
      <p:ext uri="{BB962C8B-B14F-4D97-AF65-F5344CB8AC3E}">
        <p14:creationId xmlns:p14="http://schemas.microsoft.com/office/powerpoint/2010/main" val="17304591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Box 3"/>
          <p:cNvSpPr txBox="1">
            <a:spLocks noChangeArrowheads="1"/>
          </p:cNvSpPr>
          <p:nvPr/>
        </p:nvSpPr>
        <p:spPr bwMode="auto">
          <a:xfrm>
            <a:off x="1666844" y="928671"/>
            <a:ext cx="8572500" cy="5078313"/>
          </a:xfrm>
          <a:prstGeom prst="rect">
            <a:avLst/>
          </a:prstGeom>
          <a:noFill/>
          <a:ln w="9525">
            <a:noFill/>
            <a:miter lim="800000"/>
            <a:headEnd/>
            <a:tailEnd/>
          </a:ln>
        </p:spPr>
        <p:txBody>
          <a:bodyPr>
            <a:spAutoFit/>
          </a:bodyPr>
          <a:lstStyle/>
          <a:p>
            <a:pPr fontAlgn="base">
              <a:spcBef>
                <a:spcPct val="0"/>
              </a:spcBef>
              <a:spcAft>
                <a:spcPct val="0"/>
              </a:spcAft>
            </a:pPr>
            <a:r>
              <a:rPr lang="en-GB" sz="2000" dirty="0">
                <a:solidFill>
                  <a:prstClr val="black"/>
                </a:solidFill>
                <a:latin typeface="Arial" charset="0"/>
              </a:rPr>
              <a:t>1)	Pretty much everyone has a mobile phone these days. Phones 	today are so much better than they used to be. As well as keeping 	in touch with all </a:t>
            </a:r>
            <a:r>
              <a:rPr lang="en-GB" sz="2000" dirty="0">
                <a:solidFill>
                  <a:srgbClr val="FF0000"/>
                </a:solidFill>
                <a:latin typeface="Arial" charset="0"/>
              </a:rPr>
              <a:t>my</a:t>
            </a:r>
            <a:r>
              <a:rPr lang="en-GB" sz="2000" dirty="0">
                <a:solidFill>
                  <a:prstClr val="black"/>
                </a:solidFill>
                <a:latin typeface="Arial" charset="0"/>
              </a:rPr>
              <a:t> pals, </a:t>
            </a:r>
            <a:r>
              <a:rPr lang="en-GB" sz="2000" dirty="0">
                <a:solidFill>
                  <a:srgbClr val="FF0000"/>
                </a:solidFill>
                <a:latin typeface="Arial" charset="0"/>
              </a:rPr>
              <a:t>I </a:t>
            </a:r>
            <a:r>
              <a:rPr lang="en-GB" sz="2000" dirty="0">
                <a:solidFill>
                  <a:prstClr val="black"/>
                </a:solidFill>
                <a:latin typeface="Arial" charset="0"/>
              </a:rPr>
              <a:t>take millions of photos with </a:t>
            </a:r>
            <a:r>
              <a:rPr lang="en-GB" sz="2000" dirty="0">
                <a:solidFill>
                  <a:srgbClr val="FF0000"/>
                </a:solidFill>
                <a:latin typeface="Arial" charset="0"/>
              </a:rPr>
              <a:t>mine</a:t>
            </a:r>
            <a:r>
              <a:rPr lang="en-GB" sz="2000" dirty="0">
                <a:solidFill>
                  <a:prstClr val="black"/>
                </a:solidFill>
                <a:latin typeface="Arial" charset="0"/>
              </a:rPr>
              <a:t> and 	use 	100s of apps. </a:t>
            </a:r>
            <a:r>
              <a:rPr lang="en-GB" sz="2000" dirty="0">
                <a:solidFill>
                  <a:srgbClr val="FF0000"/>
                </a:solidFill>
                <a:latin typeface="Arial" charset="0"/>
              </a:rPr>
              <a:t>I think </a:t>
            </a:r>
            <a:r>
              <a:rPr lang="en-GB" sz="2000" dirty="0">
                <a:solidFill>
                  <a:prstClr val="black"/>
                </a:solidFill>
                <a:latin typeface="Arial" charset="0"/>
              </a:rPr>
              <a:t>that anyone who doesn’t have a 	mobile is 	either a </a:t>
            </a:r>
            <a:r>
              <a:rPr lang="en-GB" sz="2000" dirty="0">
                <a:solidFill>
                  <a:srgbClr val="FF0000"/>
                </a:solidFill>
                <a:latin typeface="Arial" charset="0"/>
              </a:rPr>
              <a:t>loner or a technophobe</a:t>
            </a:r>
            <a:r>
              <a:rPr lang="en-GB" sz="2000" dirty="0">
                <a:solidFill>
                  <a:prstClr val="black"/>
                </a:solidFill>
                <a:latin typeface="Arial" charset="0"/>
              </a:rPr>
              <a:t>. </a:t>
            </a:r>
            <a:r>
              <a:rPr lang="en-GB" sz="2000" dirty="0">
                <a:solidFill>
                  <a:srgbClr val="FF0000"/>
                </a:solidFill>
                <a:latin typeface="Arial" charset="0"/>
              </a:rPr>
              <a:t>I</a:t>
            </a:r>
            <a:r>
              <a:rPr lang="en-GB" sz="2000" dirty="0">
                <a:solidFill>
                  <a:prstClr val="black"/>
                </a:solidFill>
                <a:latin typeface="Arial" charset="0"/>
              </a:rPr>
              <a:t> know </a:t>
            </a:r>
            <a:r>
              <a:rPr lang="en-GB" sz="2000" dirty="0">
                <a:solidFill>
                  <a:srgbClr val="FF0000"/>
                </a:solidFill>
                <a:latin typeface="Arial" charset="0"/>
              </a:rPr>
              <a:t>I</a:t>
            </a:r>
            <a:r>
              <a:rPr lang="en-GB" sz="2000" dirty="0">
                <a:solidFill>
                  <a:prstClr val="black"/>
                </a:solidFill>
                <a:latin typeface="Arial" charset="0"/>
              </a:rPr>
              <a:t> couldn’t live without mine. </a:t>
            </a:r>
          </a:p>
          <a:p>
            <a:pPr fontAlgn="base">
              <a:spcBef>
                <a:spcPct val="0"/>
              </a:spcBef>
              <a:spcAft>
                <a:spcPct val="0"/>
              </a:spcAft>
            </a:pPr>
            <a:endParaRPr lang="en-GB" sz="2000" dirty="0">
              <a:solidFill>
                <a:prstClr val="black"/>
              </a:solidFill>
              <a:latin typeface="Arial" charset="0"/>
            </a:endParaRPr>
          </a:p>
          <a:p>
            <a:pPr fontAlgn="base">
              <a:spcBef>
                <a:spcPct val="0"/>
              </a:spcBef>
              <a:spcAft>
                <a:spcPct val="0"/>
              </a:spcAft>
            </a:pPr>
            <a:r>
              <a:rPr lang="en-GB" sz="2000" dirty="0">
                <a:solidFill>
                  <a:prstClr val="black"/>
                </a:solidFill>
                <a:latin typeface="Arial" charset="0"/>
              </a:rPr>
              <a:t>2)	In 2010, global subscriptions to mobile phone services numbered 	more than 5 billion, and projections indicate that there will soon be 	more mobile devices than people (Agar 2013). As Goggin observes 	(2012), mobile phones are no longer simply for voice 	calls, with 	many devices, such as the iPhone, also functioning as cameras 	and 	personal computers. Indeed, the mobile phone has become such a 	‘central cultural technology’ (Goggin 2012, p. 6) that not owning one 	has been suggested to be detrimental to individuals’ social success 	and technological literacy (More 2011).</a:t>
            </a:r>
          </a:p>
          <a:p>
            <a:pPr fontAlgn="base">
              <a:spcBef>
                <a:spcPct val="0"/>
              </a:spcBef>
              <a:spcAft>
                <a:spcPct val="0"/>
              </a:spcAft>
            </a:pPr>
            <a:endParaRPr lang="en-GB" dirty="0">
              <a:solidFill>
                <a:prstClr val="black"/>
              </a:solidFill>
              <a:latin typeface="Arial" charset="0"/>
            </a:endParaRPr>
          </a:p>
        </p:txBody>
      </p:sp>
    </p:spTree>
    <p:custDataLst>
      <p:tags r:id="rId1"/>
    </p:custDataLst>
    <p:extLst>
      <p:ext uri="{BB962C8B-B14F-4D97-AF65-F5344CB8AC3E}">
        <p14:creationId xmlns:p14="http://schemas.microsoft.com/office/powerpoint/2010/main" val="1327648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65613" y="1124607"/>
            <a:ext cx="8437326" cy="2354317"/>
          </a:xfrm>
        </p:spPr>
        <p:txBody>
          <a:bodyPr>
            <a:normAutofit fontScale="90000"/>
          </a:bodyPr>
          <a:lstStyle/>
          <a:p>
            <a:br>
              <a:rPr lang="en-GB" dirty="0"/>
            </a:br>
            <a:r>
              <a:rPr lang="en-GB" dirty="0"/>
              <a:t>When you hear the word ‘university’, what other 3 words come to mind?</a:t>
            </a:r>
            <a:br>
              <a:rPr lang="en-GB" dirty="0"/>
            </a:br>
            <a:br>
              <a:rPr lang="en-GB" dirty="0"/>
            </a:br>
            <a:br>
              <a:rPr lang="en-GB" dirty="0"/>
            </a:br>
            <a:endParaRPr lang="en-GB" dirty="0"/>
          </a:p>
        </p:txBody>
      </p:sp>
      <p:sp>
        <p:nvSpPr>
          <p:cNvPr id="2" name="TextBox 1"/>
          <p:cNvSpPr txBox="1"/>
          <p:nvPr/>
        </p:nvSpPr>
        <p:spPr>
          <a:xfrm>
            <a:off x="565613" y="3731173"/>
            <a:ext cx="6718056" cy="1077218"/>
          </a:xfrm>
          <a:prstGeom prst="rect">
            <a:avLst/>
          </a:prstGeom>
          <a:noFill/>
        </p:spPr>
        <p:txBody>
          <a:bodyPr wrap="square" rtlCol="0">
            <a:spAutoFit/>
          </a:bodyPr>
          <a:lstStyle/>
          <a:p>
            <a:r>
              <a:rPr lang="en-GB" sz="3200" dirty="0">
                <a:solidFill>
                  <a:srgbClr val="7030A0"/>
                </a:solidFill>
                <a:hlinkClick r:id="rId3"/>
              </a:rPr>
              <a:t>www.menti.com</a:t>
            </a:r>
            <a:endParaRPr lang="en-GB" sz="3200" dirty="0">
              <a:solidFill>
                <a:srgbClr val="7030A0"/>
              </a:solidFill>
            </a:endParaRPr>
          </a:p>
          <a:p>
            <a:endParaRPr lang="en-GB" sz="3200" dirty="0">
              <a:solidFill>
                <a:srgbClr val="7030A0"/>
              </a:solidFill>
            </a:endParaRPr>
          </a:p>
        </p:txBody>
      </p:sp>
    </p:spTree>
    <p:custDataLst>
      <p:tags r:id="rId1"/>
    </p:custDataLst>
    <p:extLst>
      <p:ext uri="{BB962C8B-B14F-4D97-AF65-F5344CB8AC3E}">
        <p14:creationId xmlns:p14="http://schemas.microsoft.com/office/powerpoint/2010/main" val="843774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hangingPunct="1"/>
            <a:r>
              <a:rPr lang="en-GB" dirty="0"/>
              <a:t>Academic Writing is….</a:t>
            </a:r>
          </a:p>
        </p:txBody>
      </p:sp>
      <p:sp>
        <p:nvSpPr>
          <p:cNvPr id="12291" name="Content Placeholder 2"/>
          <p:cNvSpPr>
            <a:spLocks noGrp="1"/>
          </p:cNvSpPr>
          <p:nvPr>
            <p:ph idx="1"/>
          </p:nvPr>
        </p:nvSpPr>
        <p:spPr>
          <a:xfrm>
            <a:off x="1952596" y="2500307"/>
            <a:ext cx="8229600" cy="3036887"/>
          </a:xfrm>
        </p:spPr>
        <p:txBody>
          <a:bodyPr/>
          <a:lstStyle/>
          <a:p>
            <a:pPr algn="ctr" eaLnBrk="1" hangingPunct="1">
              <a:buNone/>
            </a:pPr>
            <a:r>
              <a:rPr lang="en-GB" dirty="0"/>
              <a:t>	</a:t>
            </a:r>
            <a:r>
              <a:rPr lang="en-GB" sz="4400" dirty="0"/>
              <a:t>CAUTIOUS</a:t>
            </a:r>
          </a:p>
          <a:p>
            <a:pPr eaLnBrk="1" hangingPunct="1">
              <a:buNone/>
            </a:pPr>
            <a:endParaRPr lang="en-GB" dirty="0"/>
          </a:p>
          <a:p>
            <a:pPr algn="ctr" eaLnBrk="1" hangingPunct="1">
              <a:buNone/>
            </a:pPr>
            <a:endParaRPr lang="en-GB" sz="4400" dirty="0"/>
          </a:p>
        </p:txBody>
      </p:sp>
    </p:spTree>
    <p:custDataLst>
      <p:tags r:id="rId1"/>
    </p:custDataLst>
    <p:extLst>
      <p:ext uri="{BB962C8B-B14F-4D97-AF65-F5344CB8AC3E}">
        <p14:creationId xmlns:p14="http://schemas.microsoft.com/office/powerpoint/2010/main" val="10155441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Box 3"/>
          <p:cNvSpPr txBox="1">
            <a:spLocks noChangeArrowheads="1"/>
          </p:cNvSpPr>
          <p:nvPr/>
        </p:nvSpPr>
        <p:spPr bwMode="auto">
          <a:xfrm>
            <a:off x="1666844" y="928671"/>
            <a:ext cx="8572500" cy="5078313"/>
          </a:xfrm>
          <a:prstGeom prst="rect">
            <a:avLst/>
          </a:prstGeom>
          <a:noFill/>
          <a:ln w="9525">
            <a:noFill/>
            <a:miter lim="800000"/>
            <a:headEnd/>
            <a:tailEnd/>
          </a:ln>
        </p:spPr>
        <p:txBody>
          <a:bodyPr>
            <a:spAutoFit/>
          </a:bodyPr>
          <a:lstStyle/>
          <a:p>
            <a:pPr fontAlgn="base">
              <a:spcBef>
                <a:spcPct val="0"/>
              </a:spcBef>
              <a:spcAft>
                <a:spcPct val="0"/>
              </a:spcAft>
            </a:pPr>
            <a:r>
              <a:rPr lang="en-GB" sz="2000" dirty="0">
                <a:solidFill>
                  <a:prstClr val="black"/>
                </a:solidFill>
                <a:latin typeface="Arial" charset="0"/>
              </a:rPr>
              <a:t>1)	</a:t>
            </a:r>
            <a:r>
              <a:rPr lang="en-GB" sz="2000" dirty="0">
                <a:solidFill>
                  <a:srgbClr val="FF0000"/>
                </a:solidFill>
                <a:latin typeface="Arial" charset="0"/>
              </a:rPr>
              <a:t>Pretty much everyone has a mobile phone these days</a:t>
            </a:r>
            <a:r>
              <a:rPr lang="en-GB" sz="2000" dirty="0">
                <a:solidFill>
                  <a:prstClr val="black"/>
                </a:solidFill>
                <a:latin typeface="Arial" charset="0"/>
              </a:rPr>
              <a:t>. Phones 	today are so much better than they used to be. As well as keeping 	in touch with all my pals, I take millions of photos with mine and 	use 	100s of apps. I think that </a:t>
            </a:r>
            <a:r>
              <a:rPr lang="en-GB" sz="2000" dirty="0">
                <a:solidFill>
                  <a:srgbClr val="FF0000"/>
                </a:solidFill>
                <a:latin typeface="Arial" charset="0"/>
              </a:rPr>
              <a:t>anyone who doesn’t have a mobile</a:t>
            </a:r>
            <a:r>
              <a:rPr lang="en-GB" sz="2000" dirty="0">
                <a:solidFill>
                  <a:prstClr val="black"/>
                </a:solidFill>
                <a:latin typeface="Arial" charset="0"/>
              </a:rPr>
              <a:t> is 	either a loner or a technophobe. </a:t>
            </a:r>
            <a:r>
              <a:rPr lang="en-GB" sz="2000" dirty="0">
                <a:solidFill>
                  <a:srgbClr val="FF0000"/>
                </a:solidFill>
                <a:latin typeface="Arial" charset="0"/>
              </a:rPr>
              <a:t>I know </a:t>
            </a:r>
            <a:r>
              <a:rPr lang="en-GB" sz="2000" dirty="0">
                <a:solidFill>
                  <a:prstClr val="black"/>
                </a:solidFill>
                <a:latin typeface="Arial" charset="0"/>
              </a:rPr>
              <a:t>I couldn’t live without mine. </a:t>
            </a:r>
          </a:p>
          <a:p>
            <a:pPr fontAlgn="base">
              <a:spcBef>
                <a:spcPct val="0"/>
              </a:spcBef>
              <a:spcAft>
                <a:spcPct val="0"/>
              </a:spcAft>
            </a:pPr>
            <a:endParaRPr lang="en-GB" sz="2000" dirty="0">
              <a:solidFill>
                <a:prstClr val="black"/>
              </a:solidFill>
              <a:latin typeface="Arial" charset="0"/>
            </a:endParaRPr>
          </a:p>
          <a:p>
            <a:pPr fontAlgn="base">
              <a:spcBef>
                <a:spcPct val="0"/>
              </a:spcBef>
              <a:spcAft>
                <a:spcPct val="0"/>
              </a:spcAft>
            </a:pPr>
            <a:r>
              <a:rPr lang="en-GB" sz="2000" dirty="0">
                <a:solidFill>
                  <a:prstClr val="black"/>
                </a:solidFill>
                <a:latin typeface="Arial" charset="0"/>
              </a:rPr>
              <a:t>2)	In 2010, global subscriptions to mobile phone services numbered 	more than 5 billion, and </a:t>
            </a:r>
            <a:r>
              <a:rPr lang="en-GB" sz="2000" dirty="0">
                <a:solidFill>
                  <a:srgbClr val="FF0000"/>
                </a:solidFill>
                <a:latin typeface="Arial" charset="0"/>
              </a:rPr>
              <a:t>projections indicate </a:t>
            </a:r>
            <a:r>
              <a:rPr lang="en-GB" sz="2000" dirty="0">
                <a:solidFill>
                  <a:prstClr val="black"/>
                </a:solidFill>
                <a:latin typeface="Arial" charset="0"/>
              </a:rPr>
              <a:t>that there will soon be 	more mobile devices than people (Agar 2013). As Goggin observes 	(2012), mobile phones are no longer simply for voice 	calls, with 	many devices, such as the iPhone, also functioning as cameras 	and 	personal computers. Indeed, the mobile phone has become such a 	‘central cultural technology’ (Goggin 2012, p. 6) that not owning one 	</a:t>
            </a:r>
            <a:r>
              <a:rPr lang="en-GB" sz="2000" dirty="0">
                <a:solidFill>
                  <a:srgbClr val="FF0000"/>
                </a:solidFill>
                <a:latin typeface="Arial" charset="0"/>
              </a:rPr>
              <a:t>has been suggested </a:t>
            </a:r>
            <a:r>
              <a:rPr lang="en-GB" sz="2000" dirty="0">
                <a:solidFill>
                  <a:prstClr val="black"/>
                </a:solidFill>
                <a:latin typeface="Arial" charset="0"/>
              </a:rPr>
              <a:t>to</a:t>
            </a:r>
            <a:r>
              <a:rPr lang="en-GB" sz="2000" dirty="0">
                <a:solidFill>
                  <a:srgbClr val="FF0000"/>
                </a:solidFill>
                <a:latin typeface="Arial" charset="0"/>
              </a:rPr>
              <a:t> </a:t>
            </a:r>
            <a:r>
              <a:rPr lang="en-GB" sz="2000" dirty="0">
                <a:solidFill>
                  <a:prstClr val="black"/>
                </a:solidFill>
                <a:latin typeface="Arial" charset="0"/>
              </a:rPr>
              <a:t>be detrimental to individuals’ social success 	and technological literacy (More 2011).</a:t>
            </a:r>
          </a:p>
          <a:p>
            <a:pPr fontAlgn="base">
              <a:spcBef>
                <a:spcPct val="0"/>
              </a:spcBef>
              <a:spcAft>
                <a:spcPct val="0"/>
              </a:spcAft>
            </a:pPr>
            <a:endParaRPr lang="en-GB" dirty="0">
              <a:solidFill>
                <a:prstClr val="black"/>
              </a:solidFill>
              <a:latin typeface="Arial" charset="0"/>
            </a:endParaRPr>
          </a:p>
        </p:txBody>
      </p:sp>
    </p:spTree>
    <p:custDataLst>
      <p:tags r:id="rId1"/>
    </p:custDataLst>
    <p:extLst>
      <p:ext uri="{BB962C8B-B14F-4D97-AF65-F5344CB8AC3E}">
        <p14:creationId xmlns:p14="http://schemas.microsoft.com/office/powerpoint/2010/main" val="8641117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Academic Writing is…</a:t>
            </a:r>
          </a:p>
        </p:txBody>
      </p:sp>
      <p:sp>
        <p:nvSpPr>
          <p:cNvPr id="3" name="Content Placeholder 2"/>
          <p:cNvSpPr>
            <a:spLocks noGrp="1"/>
          </p:cNvSpPr>
          <p:nvPr>
            <p:ph idx="1"/>
          </p:nvPr>
        </p:nvSpPr>
        <p:spPr/>
        <p:txBody>
          <a:bodyPr/>
          <a:lstStyle/>
          <a:p>
            <a:pPr algn="ctr">
              <a:buNone/>
            </a:pPr>
            <a:endParaRPr lang="en-GB" sz="4400" dirty="0"/>
          </a:p>
          <a:p>
            <a:pPr algn="ctr">
              <a:buNone/>
            </a:pPr>
            <a:endParaRPr lang="en-GB" sz="4400" dirty="0"/>
          </a:p>
          <a:p>
            <a:pPr algn="ctr">
              <a:buNone/>
            </a:pPr>
            <a:r>
              <a:rPr lang="en-GB" sz="4400" dirty="0"/>
              <a:t>CRITICAL </a:t>
            </a:r>
          </a:p>
          <a:p>
            <a:pPr algn="ctr">
              <a:buNone/>
            </a:pPr>
            <a:endParaRPr lang="en-GB" sz="4400" dirty="0"/>
          </a:p>
        </p:txBody>
      </p:sp>
    </p:spTree>
    <p:custDataLst>
      <p:tags r:id="rId1"/>
    </p:custDataLst>
    <p:extLst>
      <p:ext uri="{BB962C8B-B14F-4D97-AF65-F5344CB8AC3E}">
        <p14:creationId xmlns:p14="http://schemas.microsoft.com/office/powerpoint/2010/main" val="13095626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Critical writing…</a:t>
            </a:r>
          </a:p>
        </p:txBody>
      </p:sp>
      <p:pic>
        <p:nvPicPr>
          <p:cNvPr id="4" name="Content Placeholder 3"/>
          <p:cNvPicPr>
            <a:picLocks noGrp="1" noChangeAspect="1"/>
          </p:cNvPicPr>
          <p:nvPr>
            <p:ph idx="1"/>
          </p:nvPr>
        </p:nvPicPr>
        <p:blipFill>
          <a:blip r:embed="rId3"/>
          <a:stretch>
            <a:fillRect/>
          </a:stretch>
        </p:blipFill>
        <p:spPr>
          <a:xfrm>
            <a:off x="1776248" y="1043425"/>
            <a:ext cx="8450317" cy="5189209"/>
          </a:xfrm>
          <a:prstGeom prst="rect">
            <a:avLst/>
          </a:prstGeom>
          <a:solidFill>
            <a:srgbClr val="7030A0"/>
          </a:solidFill>
        </p:spPr>
      </p:pic>
    </p:spTree>
    <p:custDataLst>
      <p:tags r:id="rId1"/>
    </p:custDataLst>
    <p:extLst>
      <p:ext uri="{BB962C8B-B14F-4D97-AF65-F5344CB8AC3E}">
        <p14:creationId xmlns:p14="http://schemas.microsoft.com/office/powerpoint/2010/main" val="38220932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GB" sz="5400" dirty="0">
                <a:solidFill>
                  <a:schemeClr val="bg1"/>
                </a:solidFill>
              </a:rPr>
              <a:t>Academic Writing </a:t>
            </a:r>
          </a:p>
        </p:txBody>
      </p:sp>
      <p:sp>
        <p:nvSpPr>
          <p:cNvPr id="3" name="Subtitle 2"/>
          <p:cNvSpPr>
            <a:spLocks noGrp="1"/>
          </p:cNvSpPr>
          <p:nvPr>
            <p:ph type="subTitle" idx="1"/>
          </p:nvPr>
        </p:nvSpPr>
        <p:spPr>
          <a:xfrm>
            <a:off x="376891" y="3217044"/>
            <a:ext cx="6991969" cy="2437521"/>
          </a:xfrm>
        </p:spPr>
        <p:txBody>
          <a:bodyPr>
            <a:normAutofit fontScale="92500" lnSpcReduction="10000"/>
          </a:bodyPr>
          <a:lstStyle/>
          <a:p>
            <a:r>
              <a:rPr lang="en-GB" sz="2000" dirty="0">
                <a:solidFill>
                  <a:schemeClr val="bg1"/>
                </a:solidFill>
              </a:rPr>
              <a:t>Liam Waldron</a:t>
            </a:r>
          </a:p>
          <a:p>
            <a:r>
              <a:rPr lang="en-GB" sz="2000" dirty="0">
                <a:solidFill>
                  <a:schemeClr val="bg1"/>
                </a:solidFill>
              </a:rPr>
              <a:t>Lecturer in Student Transitions</a:t>
            </a:r>
          </a:p>
          <a:p>
            <a:r>
              <a:rPr lang="en-GB" sz="2000" dirty="0">
                <a:solidFill>
                  <a:schemeClr val="bg1"/>
                </a:solidFill>
              </a:rPr>
              <a:t>Robert Gordon University</a:t>
            </a:r>
          </a:p>
          <a:p>
            <a:endParaRPr lang="en-GB" sz="2000" dirty="0">
              <a:solidFill>
                <a:schemeClr val="bg1"/>
              </a:solidFill>
            </a:endParaRPr>
          </a:p>
          <a:p>
            <a:r>
              <a:rPr lang="en-GB" sz="2000" dirty="0">
                <a:solidFill>
                  <a:schemeClr val="bg1"/>
                </a:solidFill>
              </a:rPr>
              <a:t>Wendy Lawrenson</a:t>
            </a:r>
          </a:p>
          <a:p>
            <a:r>
              <a:rPr lang="en-GB" sz="2000" dirty="0">
                <a:solidFill>
                  <a:schemeClr val="bg1"/>
                </a:solidFill>
              </a:rPr>
              <a:t>Academic Skills Adviser </a:t>
            </a:r>
          </a:p>
          <a:p>
            <a:r>
              <a:rPr lang="en-GB" sz="2000" dirty="0">
                <a:solidFill>
                  <a:schemeClr val="bg1"/>
                </a:solidFill>
              </a:rPr>
              <a:t>University of Aberdeen</a:t>
            </a:r>
            <a:r>
              <a:rPr lang="en-GB" sz="2400" dirty="0">
                <a:solidFill>
                  <a:schemeClr val="bg1"/>
                </a:solidFill>
              </a:rPr>
              <a:t> </a:t>
            </a:r>
          </a:p>
          <a:p>
            <a:endParaRPr lang="en-GB" sz="2400" dirty="0">
              <a:solidFill>
                <a:schemeClr val="bg1"/>
              </a:solidFill>
            </a:endParaRPr>
          </a:p>
          <a:p>
            <a:endParaRPr lang="en-GB" sz="2400" dirty="0">
              <a:solidFill>
                <a:schemeClr val="bg1"/>
              </a:solidFill>
            </a:endParaRPr>
          </a:p>
          <a:p>
            <a:endParaRPr lang="en-GB" dirty="0">
              <a:solidFill>
                <a:schemeClr val="bg1">
                  <a:lumMod val="85000"/>
                </a:schemeClr>
              </a:solidFill>
            </a:endParaRPr>
          </a:p>
        </p:txBody>
      </p:sp>
    </p:spTree>
    <p:custDataLst>
      <p:tags r:id="rId1"/>
    </p:custDataLst>
    <p:extLst>
      <p:ext uri="{BB962C8B-B14F-4D97-AF65-F5344CB8AC3E}">
        <p14:creationId xmlns:p14="http://schemas.microsoft.com/office/powerpoint/2010/main" val="27260686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65613" y="1124607"/>
            <a:ext cx="8437326" cy="2354317"/>
          </a:xfrm>
        </p:spPr>
        <p:txBody>
          <a:bodyPr>
            <a:normAutofit fontScale="90000"/>
          </a:bodyPr>
          <a:lstStyle/>
          <a:p>
            <a:br>
              <a:rPr lang="en-GB" dirty="0"/>
            </a:br>
            <a:br>
              <a:rPr lang="en-GB" dirty="0"/>
            </a:br>
            <a:r>
              <a:rPr lang="en-GB" dirty="0">
                <a:solidFill>
                  <a:srgbClr val="7030A0"/>
                </a:solidFill>
              </a:rPr>
              <a:t>Making a successful transition to university takes a little time and patience…</a:t>
            </a:r>
            <a:br>
              <a:rPr lang="en-GB" dirty="0"/>
            </a:br>
            <a:br>
              <a:rPr lang="en-GB" dirty="0"/>
            </a:br>
            <a:br>
              <a:rPr lang="en-GB" dirty="0"/>
            </a:br>
            <a:endParaRPr lang="en-GB" dirty="0"/>
          </a:p>
        </p:txBody>
      </p:sp>
      <p:sp>
        <p:nvSpPr>
          <p:cNvPr id="2" name="TextBox 1"/>
          <p:cNvSpPr txBox="1"/>
          <p:nvPr/>
        </p:nvSpPr>
        <p:spPr>
          <a:xfrm>
            <a:off x="565613" y="3731173"/>
            <a:ext cx="6718056" cy="2062103"/>
          </a:xfrm>
          <a:prstGeom prst="rect">
            <a:avLst/>
          </a:prstGeom>
          <a:noFill/>
        </p:spPr>
        <p:txBody>
          <a:bodyPr wrap="square" rtlCol="0">
            <a:spAutoFit/>
          </a:bodyPr>
          <a:lstStyle/>
          <a:p>
            <a:r>
              <a:rPr lang="en-GB" sz="3200" dirty="0">
                <a:solidFill>
                  <a:srgbClr val="7030A0"/>
                </a:solidFill>
              </a:rPr>
              <a:t>It involves a whole range of smaller changes and adjustments…some of these are academic, but others are more personal. </a:t>
            </a:r>
          </a:p>
        </p:txBody>
      </p:sp>
    </p:spTree>
    <p:custDataLst>
      <p:tags r:id="rId1"/>
    </p:custDataLst>
    <p:extLst>
      <p:ext uri="{BB962C8B-B14F-4D97-AF65-F5344CB8AC3E}">
        <p14:creationId xmlns:p14="http://schemas.microsoft.com/office/powerpoint/2010/main" val="2814936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000" y="0"/>
            <a:ext cx="6170400" cy="987972"/>
          </a:xfrm>
        </p:spPr>
        <p:txBody>
          <a:bodyPr>
            <a:noAutofit/>
          </a:bodyPr>
          <a:lstStyle/>
          <a:p>
            <a:r>
              <a:rPr lang="en-GB" sz="2800" dirty="0"/>
              <a:t>What do you think some of these changes might be about? </a:t>
            </a:r>
          </a:p>
        </p:txBody>
      </p:sp>
      <p:sp>
        <p:nvSpPr>
          <p:cNvPr id="3" name="Text Placeholder 2"/>
          <p:cNvSpPr>
            <a:spLocks noGrp="1"/>
          </p:cNvSpPr>
          <p:nvPr>
            <p:ph type="body" sz="quarter" idx="10"/>
          </p:nvPr>
        </p:nvSpPr>
        <p:spPr>
          <a:xfrm>
            <a:off x="449263" y="840828"/>
            <a:ext cx="6170400" cy="5322905"/>
          </a:xfrm>
        </p:spPr>
        <p:txBody>
          <a:bodyPr/>
          <a:lstStyle/>
          <a:p>
            <a:endParaRPr lang="en-GB" dirty="0"/>
          </a:p>
        </p:txBody>
      </p:sp>
      <p:graphicFrame>
        <p:nvGraphicFramePr>
          <p:cNvPr id="4" name="Diagram 3"/>
          <p:cNvGraphicFramePr/>
          <p:nvPr>
            <p:extLst>
              <p:ext uri="{D42A27DB-BD31-4B8C-83A1-F6EECF244321}">
                <p14:modId xmlns:p14="http://schemas.microsoft.com/office/powerpoint/2010/main" val="97301450"/>
              </p:ext>
            </p:extLst>
          </p:nvPr>
        </p:nvGraphicFramePr>
        <p:xfrm>
          <a:off x="630621" y="1212249"/>
          <a:ext cx="5989041" cy="49514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ustDataLst>
      <p:tags r:id="rId1"/>
    </p:custDataLst>
    <p:extLst>
      <p:ext uri="{BB962C8B-B14F-4D97-AF65-F5344CB8AC3E}">
        <p14:creationId xmlns:p14="http://schemas.microsoft.com/office/powerpoint/2010/main" val="3091660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3200" dirty="0"/>
              <a:t>Academic/personal/</a:t>
            </a:r>
            <a:br>
              <a:rPr lang="en-GB" sz="3200" dirty="0"/>
            </a:br>
            <a:r>
              <a:rPr lang="en-GB" sz="3200" dirty="0"/>
              <a:t>interpersonal/socio-cultural</a:t>
            </a:r>
          </a:p>
        </p:txBody>
      </p:sp>
      <p:sp>
        <p:nvSpPr>
          <p:cNvPr id="3" name="Text Placeholder 2"/>
          <p:cNvSpPr>
            <a:spLocks noGrp="1"/>
          </p:cNvSpPr>
          <p:nvPr>
            <p:ph type="body" sz="quarter" idx="10"/>
          </p:nvPr>
        </p:nvSpPr>
        <p:spPr>
          <a:xfrm>
            <a:off x="449263" y="1271752"/>
            <a:ext cx="6170400" cy="4891981"/>
          </a:xfrm>
        </p:spPr>
        <p:txBody>
          <a:bodyPr/>
          <a:lstStyle/>
          <a:p>
            <a:endParaRPr lang="en-GB" dirty="0"/>
          </a:p>
        </p:txBody>
      </p:sp>
      <p:graphicFrame>
        <p:nvGraphicFramePr>
          <p:cNvPr id="4" name="Diagram 3"/>
          <p:cNvGraphicFramePr/>
          <p:nvPr>
            <p:extLst>
              <p:ext uri="{D42A27DB-BD31-4B8C-83A1-F6EECF244321}">
                <p14:modId xmlns:p14="http://schemas.microsoft.com/office/powerpoint/2010/main" val="3705233888"/>
              </p:ext>
            </p:extLst>
          </p:nvPr>
        </p:nvGraphicFramePr>
        <p:xfrm>
          <a:off x="450001" y="1271752"/>
          <a:ext cx="6169662" cy="48919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 4"/>
          <p:cNvGraphicFramePr/>
          <p:nvPr>
            <p:extLst>
              <p:ext uri="{D42A27DB-BD31-4B8C-83A1-F6EECF244321}">
                <p14:modId xmlns:p14="http://schemas.microsoft.com/office/powerpoint/2010/main" val="434027076"/>
              </p:ext>
            </p:extLst>
          </p:nvPr>
        </p:nvGraphicFramePr>
        <p:xfrm>
          <a:off x="735723" y="4403834"/>
          <a:ext cx="5883939" cy="123000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ustDataLst>
      <p:tags r:id="rId1"/>
    </p:custDataLst>
    <p:extLst>
      <p:ext uri="{BB962C8B-B14F-4D97-AF65-F5344CB8AC3E}">
        <p14:creationId xmlns:p14="http://schemas.microsoft.com/office/powerpoint/2010/main" val="28858776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49999" y="698180"/>
            <a:ext cx="7147833" cy="3590041"/>
          </a:xfrm>
        </p:spPr>
        <p:txBody>
          <a:bodyPr>
            <a:normAutofit fontScale="90000"/>
          </a:bodyPr>
          <a:lstStyle/>
          <a:p>
            <a:r>
              <a:rPr lang="en-GB" sz="3200" dirty="0"/>
              <a:t>Jargon-busting!!</a:t>
            </a:r>
            <a:br>
              <a:rPr lang="en-GB" sz="2000" dirty="0"/>
            </a:br>
            <a:br>
              <a:rPr lang="en-GB" sz="2000" dirty="0"/>
            </a:br>
            <a:r>
              <a:rPr lang="en-GB" sz="2800" dirty="0"/>
              <a:t>You will notice that university staff and students use a range of </a:t>
            </a:r>
            <a:br>
              <a:rPr lang="en-GB" sz="2800" dirty="0"/>
            </a:br>
            <a:r>
              <a:rPr lang="en-GB" sz="2800" dirty="0"/>
              <a:t>words and phrases – some you will know, but some my be unfamiliar. </a:t>
            </a:r>
            <a:br>
              <a:rPr lang="en-GB" sz="2800" dirty="0"/>
            </a:br>
            <a:br>
              <a:rPr lang="en-GB" sz="2800" dirty="0"/>
            </a:br>
            <a:br>
              <a:rPr lang="en-GB" sz="2800" dirty="0"/>
            </a:br>
            <a:br>
              <a:rPr lang="en-GB" sz="2800" dirty="0"/>
            </a:br>
            <a:br>
              <a:rPr lang="en-GB" dirty="0"/>
            </a:br>
            <a:endParaRPr lang="en-GB" dirty="0"/>
          </a:p>
        </p:txBody>
      </p:sp>
      <p:sp>
        <p:nvSpPr>
          <p:cNvPr id="2" name="TextBox 1"/>
          <p:cNvSpPr txBox="1"/>
          <p:nvPr/>
        </p:nvSpPr>
        <p:spPr>
          <a:xfrm>
            <a:off x="704192" y="4438817"/>
            <a:ext cx="5549462" cy="2000548"/>
          </a:xfrm>
          <a:prstGeom prst="rect">
            <a:avLst/>
          </a:prstGeom>
          <a:noFill/>
        </p:spPr>
        <p:txBody>
          <a:bodyPr wrap="square" rtlCol="0">
            <a:spAutoFit/>
          </a:bodyPr>
          <a:lstStyle/>
          <a:p>
            <a:r>
              <a:rPr lang="en-GB" sz="2800" dirty="0">
                <a:solidFill>
                  <a:srgbClr val="7030A0"/>
                </a:solidFill>
              </a:rPr>
              <a:t>Activity</a:t>
            </a:r>
            <a:r>
              <a:rPr lang="en-GB" dirty="0">
                <a:solidFill>
                  <a:srgbClr val="7030A0"/>
                </a:solidFill>
              </a:rPr>
              <a:t>		</a:t>
            </a:r>
          </a:p>
          <a:p>
            <a:endParaRPr lang="en-GB" dirty="0">
              <a:solidFill>
                <a:srgbClr val="7030A0"/>
              </a:solidFill>
            </a:endParaRPr>
          </a:p>
          <a:p>
            <a:r>
              <a:rPr lang="en-GB" dirty="0">
                <a:solidFill>
                  <a:srgbClr val="7030A0"/>
                </a:solidFill>
              </a:rPr>
              <a:t>Speaking to your group, what do you think the following phrases </a:t>
            </a:r>
            <a:br>
              <a:rPr lang="en-GB" dirty="0">
                <a:solidFill>
                  <a:srgbClr val="7030A0"/>
                </a:solidFill>
              </a:rPr>
            </a:br>
            <a:r>
              <a:rPr lang="en-GB" dirty="0">
                <a:solidFill>
                  <a:srgbClr val="7030A0"/>
                </a:solidFill>
              </a:rPr>
              <a:t>and words mean? </a:t>
            </a:r>
          </a:p>
        </p:txBody>
      </p:sp>
    </p:spTree>
    <p:custDataLst>
      <p:tags r:id="rId1"/>
    </p:custDataLst>
    <p:extLst>
      <p:ext uri="{BB962C8B-B14F-4D97-AF65-F5344CB8AC3E}">
        <p14:creationId xmlns:p14="http://schemas.microsoft.com/office/powerpoint/2010/main" val="2467419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000" y="259200"/>
            <a:ext cx="6170400" cy="508055"/>
          </a:xfrm>
        </p:spPr>
        <p:txBody>
          <a:bodyPr>
            <a:normAutofit/>
          </a:bodyPr>
          <a:lstStyle/>
          <a:p>
            <a:r>
              <a:rPr lang="en-GB" sz="2400" dirty="0"/>
              <a:t>Jargon-busting!</a:t>
            </a:r>
          </a:p>
        </p:txBody>
      </p:sp>
      <p:sp>
        <p:nvSpPr>
          <p:cNvPr id="3" name="Text Placeholder 2"/>
          <p:cNvSpPr>
            <a:spLocks noGrp="1"/>
          </p:cNvSpPr>
          <p:nvPr>
            <p:ph type="body" sz="quarter" idx="10"/>
          </p:nvPr>
        </p:nvSpPr>
        <p:spPr>
          <a:xfrm>
            <a:off x="449263" y="651640"/>
            <a:ext cx="6466544" cy="6053960"/>
          </a:xfrm>
        </p:spPr>
        <p:txBody>
          <a:bodyPr/>
          <a:lstStyle/>
          <a:p>
            <a:endParaRPr lang="en-GB" dirty="0"/>
          </a:p>
        </p:txBody>
      </p:sp>
      <p:sp>
        <p:nvSpPr>
          <p:cNvPr id="4" name="Freeform 3"/>
          <p:cNvSpPr/>
          <p:nvPr/>
        </p:nvSpPr>
        <p:spPr>
          <a:xfrm>
            <a:off x="6117021" y="367862"/>
            <a:ext cx="52551" cy="10510"/>
          </a:xfrm>
          <a:custGeom>
            <a:avLst/>
            <a:gdLst>
              <a:gd name="connsiteX0" fmla="*/ 52551 w 52551"/>
              <a:gd name="connsiteY0" fmla="*/ 0 h 10510"/>
              <a:gd name="connsiteX1" fmla="*/ 0 w 52551"/>
              <a:gd name="connsiteY1" fmla="*/ 10510 h 10510"/>
            </a:gdLst>
            <a:ahLst/>
            <a:cxnLst>
              <a:cxn ang="0">
                <a:pos x="connsiteX0" y="connsiteY0"/>
              </a:cxn>
              <a:cxn ang="0">
                <a:pos x="connsiteX1" y="connsiteY1"/>
              </a:cxn>
            </a:cxnLst>
            <a:rect l="l" t="t" r="r" b="b"/>
            <a:pathLst>
              <a:path w="52551" h="10510">
                <a:moveTo>
                  <a:pt x="52551" y="0"/>
                </a:moveTo>
                <a:lnTo>
                  <a:pt x="0" y="10510"/>
                </a:lnTo>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 name="Teardrop 4"/>
          <p:cNvSpPr/>
          <p:nvPr/>
        </p:nvSpPr>
        <p:spPr>
          <a:xfrm>
            <a:off x="450000" y="1608083"/>
            <a:ext cx="1494414" cy="1145627"/>
          </a:xfrm>
          <a:prstGeom prst="teardrop">
            <a:avLst>
              <a:gd name="adj" fmla="val 112884"/>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2000" dirty="0"/>
              <a:t>Campus</a:t>
            </a:r>
            <a:r>
              <a:rPr lang="en-GB" dirty="0"/>
              <a:t> </a:t>
            </a:r>
          </a:p>
        </p:txBody>
      </p:sp>
      <p:sp>
        <p:nvSpPr>
          <p:cNvPr id="6" name="Oval 5"/>
          <p:cNvSpPr/>
          <p:nvPr/>
        </p:nvSpPr>
        <p:spPr>
          <a:xfrm>
            <a:off x="3132082" y="1150883"/>
            <a:ext cx="1555532" cy="9144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2000" dirty="0"/>
              <a:t>Course/ module</a:t>
            </a:r>
          </a:p>
        </p:txBody>
      </p:sp>
      <p:sp>
        <p:nvSpPr>
          <p:cNvPr id="7" name="7-Point Star 6"/>
          <p:cNvSpPr/>
          <p:nvPr/>
        </p:nvSpPr>
        <p:spPr>
          <a:xfrm>
            <a:off x="4564889" y="2522483"/>
            <a:ext cx="1765739" cy="914400"/>
          </a:xfrm>
          <a:prstGeom prst="star7">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2000" dirty="0"/>
              <a:t>Stage/</a:t>
            </a:r>
          </a:p>
          <a:p>
            <a:pPr algn="ctr"/>
            <a:r>
              <a:rPr lang="en-GB" sz="2000" dirty="0"/>
              <a:t>year</a:t>
            </a:r>
          </a:p>
        </p:txBody>
      </p:sp>
      <p:sp>
        <p:nvSpPr>
          <p:cNvPr id="8" name="Double Wave 7"/>
          <p:cNvSpPr/>
          <p:nvPr/>
        </p:nvSpPr>
        <p:spPr>
          <a:xfrm>
            <a:off x="739638" y="2932387"/>
            <a:ext cx="2102068" cy="914400"/>
          </a:xfrm>
          <a:prstGeom prst="doubleWav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dirty="0"/>
              <a:t>Self directed learning</a:t>
            </a:r>
          </a:p>
        </p:txBody>
      </p:sp>
      <p:sp>
        <p:nvSpPr>
          <p:cNvPr id="9" name="Flowchart: Manual Input 8"/>
          <p:cNvSpPr/>
          <p:nvPr/>
        </p:nvSpPr>
        <p:spPr>
          <a:xfrm>
            <a:off x="3210397" y="2270234"/>
            <a:ext cx="914400" cy="457200"/>
          </a:xfrm>
          <a:prstGeom prst="flowChartManualInpu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GB" sz="2000" dirty="0" err="1"/>
              <a:t>VLE</a:t>
            </a:r>
            <a:endParaRPr lang="en-GB" sz="2000" dirty="0"/>
          </a:p>
        </p:txBody>
      </p:sp>
      <p:sp>
        <p:nvSpPr>
          <p:cNvPr id="10" name="Rectangular Callout 9"/>
          <p:cNvSpPr/>
          <p:nvPr/>
        </p:nvSpPr>
        <p:spPr>
          <a:xfrm>
            <a:off x="5213131" y="1227894"/>
            <a:ext cx="1261241" cy="612648"/>
          </a:xfrm>
          <a:prstGeom prst="wedgeRect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a:t>Critical thinking</a:t>
            </a:r>
          </a:p>
        </p:txBody>
      </p:sp>
      <p:sp>
        <p:nvSpPr>
          <p:cNvPr id="11" name="Flowchart: Alternate Process 10"/>
          <p:cNvSpPr/>
          <p:nvPr/>
        </p:nvSpPr>
        <p:spPr>
          <a:xfrm>
            <a:off x="2952893" y="3610305"/>
            <a:ext cx="2343807" cy="901682"/>
          </a:xfrm>
          <a:prstGeom prst="flowChartAlternateProcess">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GB" sz="2000" dirty="0"/>
              <a:t>Assessment/</a:t>
            </a:r>
          </a:p>
          <a:p>
            <a:pPr algn="ctr"/>
            <a:r>
              <a:rPr lang="en-GB" sz="2000" dirty="0"/>
              <a:t>assignment/coursework</a:t>
            </a:r>
          </a:p>
        </p:txBody>
      </p:sp>
      <p:sp>
        <p:nvSpPr>
          <p:cNvPr id="12" name="Oval 11"/>
          <p:cNvSpPr/>
          <p:nvPr/>
        </p:nvSpPr>
        <p:spPr>
          <a:xfrm>
            <a:off x="450000" y="4001522"/>
            <a:ext cx="1807265" cy="914400"/>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GB" sz="2000" dirty="0"/>
              <a:t>Plagiarism</a:t>
            </a:r>
            <a:r>
              <a:rPr lang="en-GB" dirty="0"/>
              <a:t> </a:t>
            </a:r>
          </a:p>
        </p:txBody>
      </p:sp>
      <p:sp>
        <p:nvSpPr>
          <p:cNvPr id="13" name="Wave 12"/>
          <p:cNvSpPr/>
          <p:nvPr/>
        </p:nvSpPr>
        <p:spPr>
          <a:xfrm>
            <a:off x="2245184" y="4458722"/>
            <a:ext cx="1611996" cy="914400"/>
          </a:xfrm>
          <a:prstGeom prst="wav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sz="2000" dirty="0"/>
              <a:t>Submission</a:t>
            </a:r>
            <a:r>
              <a:rPr lang="en-GB" dirty="0"/>
              <a:t> </a:t>
            </a:r>
          </a:p>
        </p:txBody>
      </p:sp>
      <p:sp>
        <p:nvSpPr>
          <p:cNvPr id="14" name="Rounded Rectangular Callout 13"/>
          <p:cNvSpPr/>
          <p:nvPr/>
        </p:nvSpPr>
        <p:spPr>
          <a:xfrm>
            <a:off x="4890621" y="4581442"/>
            <a:ext cx="1523486" cy="612648"/>
          </a:xfrm>
          <a:prstGeom prst="wedgeRoundRectCallou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2000" dirty="0"/>
              <a:t>Formative/</a:t>
            </a:r>
          </a:p>
          <a:p>
            <a:pPr algn="ctr"/>
            <a:r>
              <a:rPr lang="en-GB" sz="2000" dirty="0"/>
              <a:t>summative</a:t>
            </a:r>
            <a:r>
              <a:rPr lang="en-GB" dirty="0"/>
              <a:t> </a:t>
            </a:r>
          </a:p>
        </p:txBody>
      </p:sp>
      <p:sp>
        <p:nvSpPr>
          <p:cNvPr id="15" name="Flowchart: Process 14"/>
          <p:cNvSpPr/>
          <p:nvPr/>
        </p:nvSpPr>
        <p:spPr>
          <a:xfrm>
            <a:off x="512431" y="4927180"/>
            <a:ext cx="914400" cy="612648"/>
          </a:xfrm>
          <a:prstGeom prst="flowChartProcess">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dirty="0"/>
              <a:t>Exam board </a:t>
            </a:r>
          </a:p>
        </p:txBody>
      </p:sp>
      <p:sp>
        <p:nvSpPr>
          <p:cNvPr id="17" name="Teardrop 16"/>
          <p:cNvSpPr/>
          <p:nvPr/>
        </p:nvSpPr>
        <p:spPr>
          <a:xfrm>
            <a:off x="3969940" y="5467358"/>
            <a:ext cx="2448908" cy="914400"/>
          </a:xfrm>
          <a:prstGeom prst="teardrop">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sz="2000" dirty="0"/>
              <a:t>Department/</a:t>
            </a:r>
          </a:p>
          <a:p>
            <a:pPr algn="ctr"/>
            <a:r>
              <a:rPr lang="en-GB" sz="2000" dirty="0"/>
              <a:t>school/faculty</a:t>
            </a:r>
          </a:p>
        </p:txBody>
      </p:sp>
      <p:sp>
        <p:nvSpPr>
          <p:cNvPr id="18" name="TextBox 17"/>
          <p:cNvSpPr txBox="1"/>
          <p:nvPr/>
        </p:nvSpPr>
        <p:spPr>
          <a:xfrm>
            <a:off x="512430" y="5689937"/>
            <a:ext cx="3344749" cy="1015663"/>
          </a:xfrm>
          <a:prstGeom prst="rect">
            <a:avLst/>
          </a:prstGeom>
          <a:solidFill>
            <a:schemeClr val="tx2"/>
          </a:solidFill>
        </p:spPr>
        <p:txBody>
          <a:bodyPr wrap="square" rtlCol="0">
            <a:spAutoFit/>
          </a:bodyPr>
          <a:lstStyle/>
          <a:p>
            <a:r>
              <a:rPr lang="en-GB" sz="2000" dirty="0"/>
              <a:t>Course Leader/Module Coordinator/Course Administrator/Personal Tutor</a:t>
            </a:r>
          </a:p>
        </p:txBody>
      </p:sp>
    </p:spTree>
    <p:custDataLst>
      <p:tags r:id="rId1"/>
    </p:custDataLst>
    <p:extLst>
      <p:ext uri="{BB962C8B-B14F-4D97-AF65-F5344CB8AC3E}">
        <p14:creationId xmlns:p14="http://schemas.microsoft.com/office/powerpoint/2010/main" val="1858648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5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500"/>
                                        <p:tgtEl>
                                          <p:spTgt spid="14"/>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500"/>
                                        <p:tgtEl>
                                          <p:spTgt spid="15"/>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7"/>
                                        </p:tgtEl>
                                        <p:attrNameLst>
                                          <p:attrName>style.visibility</p:attrName>
                                        </p:attrNameLst>
                                      </p:cBhvr>
                                      <p:to>
                                        <p:strVal val="visible"/>
                                      </p:to>
                                    </p:set>
                                    <p:animEffect transition="in" filter="fade">
                                      <p:cBhvr>
                                        <p:cTn id="67" dur="500"/>
                                        <p:tgtEl>
                                          <p:spTgt spid="17"/>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18"/>
                                        </p:tgtEl>
                                        <p:attrNameLst>
                                          <p:attrName>style.visibility</p:attrName>
                                        </p:attrNameLst>
                                      </p:cBhvr>
                                      <p:to>
                                        <p:strVal val="visible"/>
                                      </p:to>
                                    </p:set>
                                    <p:animEffect transition="in" filter="fade">
                                      <p:cBhvr>
                                        <p:cTn id="7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7" grpId="0" animBg="1"/>
      <p:bldP spid="1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GB" sz="5400" dirty="0">
                <a:solidFill>
                  <a:schemeClr val="bg1"/>
                </a:solidFill>
              </a:rPr>
              <a:t>Academic Writing </a:t>
            </a:r>
          </a:p>
        </p:txBody>
      </p:sp>
      <p:sp>
        <p:nvSpPr>
          <p:cNvPr id="3" name="Subtitle 2"/>
          <p:cNvSpPr>
            <a:spLocks noGrp="1"/>
          </p:cNvSpPr>
          <p:nvPr>
            <p:ph type="subTitle" idx="1"/>
          </p:nvPr>
        </p:nvSpPr>
        <p:spPr>
          <a:xfrm>
            <a:off x="376891" y="3217044"/>
            <a:ext cx="6991969" cy="2437521"/>
          </a:xfrm>
        </p:spPr>
        <p:txBody>
          <a:bodyPr>
            <a:normAutofit fontScale="92500" lnSpcReduction="10000"/>
          </a:bodyPr>
          <a:lstStyle/>
          <a:p>
            <a:r>
              <a:rPr lang="en-GB" sz="2000" dirty="0">
                <a:solidFill>
                  <a:schemeClr val="bg1"/>
                </a:solidFill>
              </a:rPr>
              <a:t>Liam Waldron</a:t>
            </a:r>
          </a:p>
          <a:p>
            <a:r>
              <a:rPr lang="en-GB" sz="2000" dirty="0">
                <a:solidFill>
                  <a:schemeClr val="bg1"/>
                </a:solidFill>
              </a:rPr>
              <a:t>Lecturer in Student Transitions</a:t>
            </a:r>
          </a:p>
          <a:p>
            <a:r>
              <a:rPr lang="en-GB" sz="2000" dirty="0">
                <a:solidFill>
                  <a:schemeClr val="bg1"/>
                </a:solidFill>
              </a:rPr>
              <a:t>Robert Gordon University</a:t>
            </a:r>
          </a:p>
          <a:p>
            <a:endParaRPr lang="en-GB" sz="2000" dirty="0">
              <a:solidFill>
                <a:schemeClr val="bg1"/>
              </a:solidFill>
            </a:endParaRPr>
          </a:p>
          <a:p>
            <a:r>
              <a:rPr lang="en-GB" sz="2000" dirty="0">
                <a:solidFill>
                  <a:schemeClr val="bg1"/>
                </a:solidFill>
              </a:rPr>
              <a:t>Wendy Lawrenson</a:t>
            </a:r>
          </a:p>
          <a:p>
            <a:r>
              <a:rPr lang="en-GB" sz="2000" dirty="0">
                <a:solidFill>
                  <a:schemeClr val="bg1"/>
                </a:solidFill>
              </a:rPr>
              <a:t>Academic Skills Adviser </a:t>
            </a:r>
          </a:p>
          <a:p>
            <a:r>
              <a:rPr lang="en-GB" sz="2000" dirty="0">
                <a:solidFill>
                  <a:schemeClr val="bg1"/>
                </a:solidFill>
              </a:rPr>
              <a:t>University of Aberdeen</a:t>
            </a:r>
            <a:r>
              <a:rPr lang="en-GB" sz="2400" dirty="0">
                <a:solidFill>
                  <a:schemeClr val="bg1"/>
                </a:solidFill>
              </a:rPr>
              <a:t> </a:t>
            </a:r>
          </a:p>
          <a:p>
            <a:endParaRPr lang="en-GB" sz="2400" dirty="0">
              <a:solidFill>
                <a:schemeClr val="bg1"/>
              </a:solidFill>
            </a:endParaRPr>
          </a:p>
          <a:p>
            <a:endParaRPr lang="en-GB" sz="2400" dirty="0">
              <a:solidFill>
                <a:schemeClr val="bg1"/>
              </a:solidFill>
            </a:endParaRPr>
          </a:p>
          <a:p>
            <a:endParaRPr lang="en-GB" dirty="0">
              <a:solidFill>
                <a:schemeClr val="bg1">
                  <a:lumMod val="85000"/>
                </a:schemeClr>
              </a:solidFill>
            </a:endParaRPr>
          </a:p>
        </p:txBody>
      </p:sp>
    </p:spTree>
    <p:custDataLst>
      <p:tags r:id="rId1"/>
    </p:custDataLst>
    <p:extLst>
      <p:ext uri="{BB962C8B-B14F-4D97-AF65-F5344CB8AC3E}">
        <p14:creationId xmlns:p14="http://schemas.microsoft.com/office/powerpoint/2010/main" val="34533380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normAutofit/>
          </a:bodyPr>
          <a:lstStyle/>
          <a:p>
            <a:pPr eaLnBrk="1" hangingPunct="1"/>
            <a:r>
              <a:rPr lang="en-GB" dirty="0">
                <a:solidFill>
                  <a:srgbClr val="7030A0"/>
                </a:solidFill>
              </a:rPr>
              <a:t>Why write essays?</a:t>
            </a:r>
            <a:r>
              <a:rPr lang="en-GB" dirty="0"/>
              <a:t> </a:t>
            </a:r>
          </a:p>
        </p:txBody>
      </p:sp>
      <p:sp>
        <p:nvSpPr>
          <p:cNvPr id="8195" name="Content Placeholder 2"/>
          <p:cNvSpPr>
            <a:spLocks noGrp="1"/>
          </p:cNvSpPr>
          <p:nvPr>
            <p:ph idx="1"/>
          </p:nvPr>
        </p:nvSpPr>
        <p:spPr>
          <a:xfrm>
            <a:off x="1809750" y="1513490"/>
            <a:ext cx="8229600" cy="4404218"/>
          </a:xfrm>
        </p:spPr>
        <p:txBody>
          <a:bodyPr>
            <a:normAutofit fontScale="92500" lnSpcReduction="20000"/>
          </a:bodyPr>
          <a:lstStyle/>
          <a:p>
            <a:pPr>
              <a:lnSpc>
                <a:spcPct val="90000"/>
              </a:lnSpc>
              <a:spcBef>
                <a:spcPct val="50000"/>
              </a:spcBef>
              <a:buClr>
                <a:srgbClr val="990000"/>
              </a:buClr>
              <a:buSzPct val="100000"/>
            </a:pPr>
            <a:r>
              <a:rPr lang="en-GB" sz="2600" dirty="0">
                <a:latin typeface="Calibri" pitchFamily="34" charset="0"/>
              </a:rPr>
              <a:t>To focus on a single topic in-depth</a:t>
            </a:r>
          </a:p>
          <a:p>
            <a:pPr>
              <a:lnSpc>
                <a:spcPct val="90000"/>
              </a:lnSpc>
              <a:spcBef>
                <a:spcPct val="50000"/>
              </a:spcBef>
              <a:buClr>
                <a:srgbClr val="990000"/>
              </a:buClr>
              <a:buSzPct val="100000"/>
            </a:pPr>
            <a:r>
              <a:rPr lang="en-GB" sz="2600" dirty="0">
                <a:latin typeface="Calibri" pitchFamily="34" charset="0"/>
              </a:rPr>
              <a:t>To make you read</a:t>
            </a:r>
          </a:p>
          <a:p>
            <a:pPr>
              <a:lnSpc>
                <a:spcPct val="90000"/>
              </a:lnSpc>
              <a:spcBef>
                <a:spcPct val="50000"/>
              </a:spcBef>
              <a:buClr>
                <a:srgbClr val="990000"/>
              </a:buClr>
              <a:buSzPct val="100000"/>
            </a:pPr>
            <a:r>
              <a:rPr lang="en-GB" sz="2600" dirty="0">
                <a:latin typeface="Calibri" pitchFamily="34" charset="0"/>
              </a:rPr>
              <a:t>Makes you write</a:t>
            </a:r>
          </a:p>
          <a:p>
            <a:pPr>
              <a:lnSpc>
                <a:spcPct val="90000"/>
              </a:lnSpc>
              <a:spcBef>
                <a:spcPct val="50000"/>
              </a:spcBef>
              <a:buClr>
                <a:srgbClr val="990000"/>
              </a:buClr>
              <a:buSzPct val="100000"/>
            </a:pPr>
            <a:r>
              <a:rPr lang="en-GB" sz="2600" dirty="0">
                <a:latin typeface="Calibri" pitchFamily="34" charset="0"/>
              </a:rPr>
              <a:t>Makes you think and organise your thoughts</a:t>
            </a:r>
          </a:p>
          <a:p>
            <a:pPr>
              <a:lnSpc>
                <a:spcPct val="90000"/>
              </a:lnSpc>
              <a:spcBef>
                <a:spcPct val="50000"/>
              </a:spcBef>
              <a:buClr>
                <a:srgbClr val="990000"/>
              </a:buClr>
              <a:buSzPct val="100000"/>
            </a:pPr>
            <a:r>
              <a:rPr lang="en-GB" sz="2600" dirty="0">
                <a:latin typeface="Calibri" pitchFamily="34" charset="0"/>
              </a:rPr>
              <a:t>Makes you express your own ideas</a:t>
            </a:r>
          </a:p>
          <a:p>
            <a:pPr>
              <a:lnSpc>
                <a:spcPct val="90000"/>
              </a:lnSpc>
              <a:spcBef>
                <a:spcPct val="50000"/>
              </a:spcBef>
              <a:buClr>
                <a:srgbClr val="990000"/>
              </a:buClr>
              <a:buSzPct val="100000"/>
            </a:pPr>
            <a:r>
              <a:rPr lang="en-GB" sz="2600" dirty="0">
                <a:latin typeface="Calibri" pitchFamily="34" charset="0"/>
              </a:rPr>
              <a:t>Makes you incorporate the ideas of others</a:t>
            </a:r>
          </a:p>
          <a:p>
            <a:pPr>
              <a:lnSpc>
                <a:spcPct val="90000"/>
              </a:lnSpc>
              <a:spcBef>
                <a:spcPct val="50000"/>
              </a:spcBef>
              <a:buClr>
                <a:srgbClr val="990000"/>
              </a:buClr>
              <a:buSzPct val="100000"/>
            </a:pPr>
            <a:r>
              <a:rPr lang="en-GB" sz="2600" dirty="0">
                <a:latin typeface="Calibri" pitchFamily="34" charset="0"/>
              </a:rPr>
              <a:t>Makes you develop an argument</a:t>
            </a:r>
          </a:p>
          <a:p>
            <a:pPr>
              <a:lnSpc>
                <a:spcPct val="90000"/>
              </a:lnSpc>
              <a:spcBef>
                <a:spcPct val="50000"/>
              </a:spcBef>
              <a:buClr>
                <a:srgbClr val="990000"/>
              </a:buClr>
              <a:buSzPct val="100000"/>
            </a:pPr>
            <a:r>
              <a:rPr lang="en-GB" sz="2600" dirty="0">
                <a:latin typeface="Calibri" pitchFamily="34" charset="0"/>
              </a:rPr>
              <a:t>Builds important skills</a:t>
            </a:r>
          </a:p>
          <a:p>
            <a:pPr marL="400050" lvl="1" indent="0">
              <a:lnSpc>
                <a:spcPct val="90000"/>
              </a:lnSpc>
              <a:spcBef>
                <a:spcPct val="50000"/>
              </a:spcBef>
              <a:buClr>
                <a:srgbClr val="990000"/>
              </a:buClr>
              <a:buSzPct val="100000"/>
              <a:buNone/>
            </a:pPr>
            <a:r>
              <a:rPr lang="en-GB" sz="2400" dirty="0">
                <a:latin typeface="Calibri" pitchFamily="34" charset="0"/>
              </a:rPr>
              <a:t>Planning, time management, research, critical thinking, written communication</a:t>
            </a:r>
          </a:p>
          <a:p>
            <a:pPr eaLnBrk="1" hangingPunct="1">
              <a:buFont typeface="Arial" charset="0"/>
              <a:buNone/>
            </a:pPr>
            <a:endParaRPr lang="en-GB" dirty="0"/>
          </a:p>
        </p:txBody>
      </p:sp>
    </p:spTree>
    <p:custDataLst>
      <p:tags r:id="rId1"/>
    </p:custDataLst>
    <p:extLst>
      <p:ext uri="{BB962C8B-B14F-4D97-AF65-F5344CB8AC3E}">
        <p14:creationId xmlns:p14="http://schemas.microsoft.com/office/powerpoint/2010/main" val="1489187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fade">
                                      <p:cBhvr>
                                        <p:cTn id="7" dur="500"/>
                                        <p:tgtEl>
                                          <p:spTgt spid="819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195">
                                            <p:txEl>
                                              <p:pRg st="0" end="0"/>
                                            </p:txEl>
                                          </p:spTgt>
                                        </p:tgtEl>
                                        <p:attrNameLst>
                                          <p:attrName>style.visibility</p:attrName>
                                        </p:attrNameLst>
                                      </p:cBhvr>
                                      <p:to>
                                        <p:strVal val="visible"/>
                                      </p:to>
                                    </p:set>
                                    <p:animEffect transition="in" filter="fade">
                                      <p:cBhvr>
                                        <p:cTn id="12" dur="500"/>
                                        <p:tgtEl>
                                          <p:spTgt spid="819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195">
                                            <p:txEl>
                                              <p:pRg st="1" end="1"/>
                                            </p:txEl>
                                          </p:spTgt>
                                        </p:tgtEl>
                                        <p:attrNameLst>
                                          <p:attrName>style.visibility</p:attrName>
                                        </p:attrNameLst>
                                      </p:cBhvr>
                                      <p:to>
                                        <p:strVal val="visible"/>
                                      </p:to>
                                    </p:set>
                                    <p:animEffect transition="in" filter="fade">
                                      <p:cBhvr>
                                        <p:cTn id="17" dur="500"/>
                                        <p:tgtEl>
                                          <p:spTgt spid="819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195">
                                            <p:txEl>
                                              <p:pRg st="2" end="2"/>
                                            </p:txEl>
                                          </p:spTgt>
                                        </p:tgtEl>
                                        <p:attrNameLst>
                                          <p:attrName>style.visibility</p:attrName>
                                        </p:attrNameLst>
                                      </p:cBhvr>
                                      <p:to>
                                        <p:strVal val="visible"/>
                                      </p:to>
                                    </p:set>
                                    <p:animEffect transition="in" filter="fade">
                                      <p:cBhvr>
                                        <p:cTn id="22" dur="500"/>
                                        <p:tgtEl>
                                          <p:spTgt spid="819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195">
                                            <p:txEl>
                                              <p:pRg st="3" end="3"/>
                                            </p:txEl>
                                          </p:spTgt>
                                        </p:tgtEl>
                                        <p:attrNameLst>
                                          <p:attrName>style.visibility</p:attrName>
                                        </p:attrNameLst>
                                      </p:cBhvr>
                                      <p:to>
                                        <p:strVal val="visible"/>
                                      </p:to>
                                    </p:set>
                                    <p:animEffect transition="in" filter="fade">
                                      <p:cBhvr>
                                        <p:cTn id="27" dur="500"/>
                                        <p:tgtEl>
                                          <p:spTgt spid="819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195">
                                            <p:txEl>
                                              <p:pRg st="4" end="4"/>
                                            </p:txEl>
                                          </p:spTgt>
                                        </p:tgtEl>
                                        <p:attrNameLst>
                                          <p:attrName>style.visibility</p:attrName>
                                        </p:attrNameLst>
                                      </p:cBhvr>
                                      <p:to>
                                        <p:strVal val="visible"/>
                                      </p:to>
                                    </p:set>
                                    <p:animEffect transition="in" filter="fade">
                                      <p:cBhvr>
                                        <p:cTn id="32" dur="500"/>
                                        <p:tgtEl>
                                          <p:spTgt spid="819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8195">
                                            <p:txEl>
                                              <p:pRg st="5" end="5"/>
                                            </p:txEl>
                                          </p:spTgt>
                                        </p:tgtEl>
                                        <p:attrNameLst>
                                          <p:attrName>style.visibility</p:attrName>
                                        </p:attrNameLst>
                                      </p:cBhvr>
                                      <p:to>
                                        <p:strVal val="visible"/>
                                      </p:to>
                                    </p:set>
                                    <p:animEffect transition="in" filter="fade">
                                      <p:cBhvr>
                                        <p:cTn id="37" dur="500"/>
                                        <p:tgtEl>
                                          <p:spTgt spid="8195">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8195">
                                            <p:txEl>
                                              <p:pRg st="6" end="6"/>
                                            </p:txEl>
                                          </p:spTgt>
                                        </p:tgtEl>
                                        <p:attrNameLst>
                                          <p:attrName>style.visibility</p:attrName>
                                        </p:attrNameLst>
                                      </p:cBhvr>
                                      <p:to>
                                        <p:strVal val="visible"/>
                                      </p:to>
                                    </p:set>
                                    <p:animEffect transition="in" filter="fade">
                                      <p:cBhvr>
                                        <p:cTn id="42" dur="500"/>
                                        <p:tgtEl>
                                          <p:spTgt spid="8195">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8195">
                                            <p:txEl>
                                              <p:pRg st="7" end="7"/>
                                            </p:txEl>
                                          </p:spTgt>
                                        </p:tgtEl>
                                        <p:attrNameLst>
                                          <p:attrName>style.visibility</p:attrName>
                                        </p:attrNameLst>
                                      </p:cBhvr>
                                      <p:to>
                                        <p:strVal val="visible"/>
                                      </p:to>
                                    </p:set>
                                    <p:animEffect transition="in" filter="fade">
                                      <p:cBhvr>
                                        <p:cTn id="47" dur="500"/>
                                        <p:tgtEl>
                                          <p:spTgt spid="8195">
                                            <p:txEl>
                                              <p:pRg st="7" end="7"/>
                                            </p:txEl>
                                          </p:spTgt>
                                        </p:tgtEl>
                                      </p:cBhvr>
                                    </p:animEffect>
                                  </p:childTnLst>
                                </p:cTn>
                              </p:par>
                              <p:par>
                                <p:cTn id="48" presetID="10" presetClass="entr" presetSubtype="0" fill="hold" nodeType="withEffect">
                                  <p:stCondLst>
                                    <p:cond delay="0"/>
                                  </p:stCondLst>
                                  <p:childTnLst>
                                    <p:set>
                                      <p:cBhvr>
                                        <p:cTn id="49" dur="1" fill="hold">
                                          <p:stCondLst>
                                            <p:cond delay="0"/>
                                          </p:stCondLst>
                                        </p:cTn>
                                        <p:tgtEl>
                                          <p:spTgt spid="8195">
                                            <p:txEl>
                                              <p:pRg st="8" end="8"/>
                                            </p:txEl>
                                          </p:spTgt>
                                        </p:tgtEl>
                                        <p:attrNameLst>
                                          <p:attrName>style.visibility</p:attrName>
                                        </p:attrNameLst>
                                      </p:cBhvr>
                                      <p:to>
                                        <p:strVal val="visible"/>
                                      </p:to>
                                    </p:set>
                                    <p:animEffect transition="in" filter="fade">
                                      <p:cBhvr>
                                        <p:cTn id="50" dur="500"/>
                                        <p:tgtEl>
                                          <p:spTgt spid="819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23"/>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UoA Staff Theme">
      <a:dk1>
        <a:sysClr val="windowText" lastClr="000000"/>
      </a:dk1>
      <a:lt1>
        <a:sysClr val="window" lastClr="FFFFFF"/>
      </a:lt1>
      <a:dk2>
        <a:srgbClr val="FFFFFF"/>
      </a:dk2>
      <a:lt2>
        <a:srgbClr val="EEECE1"/>
      </a:lt2>
      <a:accent1>
        <a:srgbClr val="AB1A24"/>
      </a:accent1>
      <a:accent2>
        <a:srgbClr val="D09B1A"/>
      </a:accent2>
      <a:accent3>
        <a:srgbClr val="FFDD00"/>
      </a:accent3>
      <a:accent4>
        <a:srgbClr val="5C284F"/>
      </a:accent4>
      <a:accent5>
        <a:srgbClr val="224597"/>
      </a:accent5>
      <a:accent6>
        <a:srgbClr val="AB1A24"/>
      </a:accent6>
      <a:hlink>
        <a:srgbClr val="224597"/>
      </a:hlink>
      <a:folHlink>
        <a:srgbClr val="5C284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taff Alumni Corporate Public Template.potx [Read-Only]" id="{012EA62C-A2BD-40A6-8E18-1B6B601F1698}" vid="{AF2EC757-C98A-4ED1-A51D-2C9F15644E9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323</Words>
  <Application>Microsoft Office PowerPoint</Application>
  <PresentationFormat>Widescreen</PresentationFormat>
  <Paragraphs>123</Paragraphs>
  <Slides>24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Calibri Light</vt:lpstr>
      <vt:lpstr>Cambria</vt:lpstr>
      <vt:lpstr>Office Theme</vt:lpstr>
      <vt:lpstr>The next step: from college to university</vt:lpstr>
      <vt:lpstr> When you hear the word ‘university’, what other 3 words come to mind?   </vt:lpstr>
      <vt:lpstr>  Making a successful transition to university takes a little time and patience…   </vt:lpstr>
      <vt:lpstr>What do you think some of these changes might be about? </vt:lpstr>
      <vt:lpstr>Academic/personal/ interpersonal/socio-cultural</vt:lpstr>
      <vt:lpstr>Jargon-busting!!  You will notice that university staff and students use a range of  words and phrases – some you will know, but some my be unfamiliar.      </vt:lpstr>
      <vt:lpstr>Jargon-busting!</vt:lpstr>
      <vt:lpstr>Academic Writing </vt:lpstr>
      <vt:lpstr>Why write essays? </vt:lpstr>
      <vt:lpstr>Key ingredients… </vt:lpstr>
      <vt:lpstr>Let’s look at these two paragraphs…</vt:lpstr>
      <vt:lpstr>Academic Writing is….</vt:lpstr>
      <vt:lpstr>PowerPoint Presentation</vt:lpstr>
      <vt:lpstr>Academic Writing is….</vt:lpstr>
      <vt:lpstr>PowerPoint Presentation</vt:lpstr>
      <vt:lpstr>Academic Writing is….</vt:lpstr>
      <vt:lpstr>PowerPoint Presentation</vt:lpstr>
      <vt:lpstr>Academic Writing is….</vt:lpstr>
      <vt:lpstr>PowerPoint Presentation</vt:lpstr>
      <vt:lpstr>Academic Writing is….</vt:lpstr>
      <vt:lpstr>PowerPoint Presentation</vt:lpstr>
      <vt:lpstr>Academic Writing is…</vt:lpstr>
      <vt:lpstr>Critical writing…</vt:lpstr>
      <vt:lpstr>Academic Writing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2019-02-18T15:22:33Z</dcterms:created>
  <dcterms:modified xsi:type="dcterms:W3CDTF">2019-02-26T15:54:31Z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B61E486A-AAF5-4293-9F55-99FD9CB45666</vt:lpwstr>
  </property>
  <property fmtid="{D5CDD505-2E9C-101B-9397-08002B2CF9AE}" pid="3" name="ArticulatePath">
    <vt:lpwstr>SWAP Prep HE Day (002)</vt:lpwstr>
  </property>
</Properties>
</file>