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73" r:id="rId6"/>
    <p:sldId id="272" r:id="rId7"/>
    <p:sldId id="268" r:id="rId8"/>
    <p:sldId id="269" r:id="rId9"/>
    <p:sldId id="274" r:id="rId10"/>
    <p:sldId id="267" r:id="rId11"/>
    <p:sldId id="275" r:id="rId12"/>
    <p:sldId id="265" r:id="rId13"/>
    <p:sldId id="264" r:id="rId14"/>
    <p:sldId id="262"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9F9A86-C8A5-4E01-837B-09F6464768DB}"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3396641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F9A86-C8A5-4E01-837B-09F6464768DB}"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345769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F9A86-C8A5-4E01-837B-09F6464768DB}"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38688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F9A86-C8A5-4E01-837B-09F6464768DB}"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23834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9F9A86-C8A5-4E01-837B-09F6464768DB}" type="datetimeFigureOut">
              <a:rPr lang="en-GB" smtClean="0"/>
              <a:t>03/02/2021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329080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9F9A86-C8A5-4E01-837B-09F6464768DB}"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1324766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9F9A86-C8A5-4E01-837B-09F6464768DB}" type="datetimeFigureOut">
              <a:rPr lang="en-GB" smtClean="0"/>
              <a:t>03/02/2021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160982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9F9A86-C8A5-4E01-837B-09F6464768DB}" type="datetimeFigureOut">
              <a:rPr lang="en-GB" smtClean="0"/>
              <a:t>03/02/2021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409576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F9A86-C8A5-4E01-837B-09F6464768DB}" type="datetimeFigureOut">
              <a:rPr lang="en-GB" smtClean="0"/>
              <a:t>03/02/2021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272320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9F9A86-C8A5-4E01-837B-09F6464768DB}"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133841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9F9A86-C8A5-4E01-837B-09F6464768DB}" type="datetimeFigureOut">
              <a:rPr lang="en-GB" smtClean="0"/>
              <a:t>03/02/2021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CF2F50-C58A-4845-8384-7796873B59FA}" type="slidenum">
              <a:rPr lang="en-GB" smtClean="0"/>
              <a:t>‹#›</a:t>
            </a:fld>
            <a:endParaRPr lang="en-GB"/>
          </a:p>
        </p:txBody>
      </p:sp>
    </p:spTree>
    <p:extLst>
      <p:ext uri="{BB962C8B-B14F-4D97-AF65-F5344CB8AC3E}">
        <p14:creationId xmlns:p14="http://schemas.microsoft.com/office/powerpoint/2010/main" val="372956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F9A86-C8A5-4E01-837B-09F6464768DB}" type="datetimeFigureOut">
              <a:rPr lang="en-GB" smtClean="0"/>
              <a:t>03/02/2021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F2F50-C58A-4845-8384-7796873B59FA}" type="slidenum">
              <a:rPr lang="en-GB" smtClean="0"/>
              <a:t>‹#›</a:t>
            </a:fld>
            <a:endParaRPr lang="en-GB"/>
          </a:p>
        </p:txBody>
      </p:sp>
    </p:spTree>
    <p:extLst>
      <p:ext uri="{BB962C8B-B14F-4D97-AF65-F5344CB8AC3E}">
        <p14:creationId xmlns:p14="http://schemas.microsoft.com/office/powerpoint/2010/main" val="1612654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1250456"/>
            <a:ext cx="6768752" cy="568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11039082" cy="5970865"/>
          </a:xfrm>
          <a:prstGeom prst="rect">
            <a:avLst/>
          </a:prstGeom>
        </p:spPr>
        <p:txBody>
          <a:bodyPr wrap="square">
            <a:spAutoFit/>
          </a:bodyPr>
          <a:lstStyle/>
          <a:p>
            <a:r>
              <a:rPr lang="en-GB" sz="4000" b="1" i="1" dirty="0" smtClean="0"/>
              <a:t>An Introduction to </a:t>
            </a:r>
            <a:r>
              <a:rPr lang="en-GB" sz="4000" b="1" i="1" dirty="0" smtClean="0"/>
              <a:t>Referencing</a:t>
            </a:r>
            <a:endParaRPr lang="en-GB" sz="4000" b="1" i="1" dirty="0" smtClean="0"/>
          </a:p>
          <a:p>
            <a:endParaRPr lang="en-GB" dirty="0"/>
          </a:p>
          <a:p>
            <a:endParaRPr lang="en-GB" dirty="0" smtClean="0"/>
          </a:p>
          <a:p>
            <a:endParaRPr lang="en-GB"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r>
              <a:rPr lang="en-GB" sz="2000" dirty="0" smtClean="0"/>
              <a:t>Dr Neil M Speirs</a:t>
            </a:r>
          </a:p>
          <a:p>
            <a:r>
              <a:rPr lang="en-GB" sz="2000" dirty="0" smtClean="0"/>
              <a:t>University of </a:t>
            </a:r>
            <a:r>
              <a:rPr lang="en-GB" sz="2000" dirty="0" smtClean="0"/>
              <a:t>Edinburgh</a:t>
            </a:r>
          </a:p>
          <a:p>
            <a:endParaRPr lang="en-GB" sz="2000" dirty="0"/>
          </a:p>
          <a:p>
            <a:r>
              <a:rPr lang="en-GB" sz="2000" i="1" dirty="0" smtClean="0"/>
              <a:t>February 2021</a:t>
            </a:r>
            <a:endParaRPr lang="en-GB" sz="2000" dirty="0"/>
          </a:p>
          <a:p>
            <a:endParaRPr lang="en-GB" sz="2000" dirty="0" smtClean="0"/>
          </a:p>
          <a:p>
            <a:r>
              <a:rPr lang="en-GB" sz="2000" dirty="0"/>
              <a:t>n</a:t>
            </a:r>
            <a:r>
              <a:rPr lang="en-GB" sz="2000" dirty="0" smtClean="0"/>
              <a:t>eil.speirs@ed.ac.uk</a:t>
            </a:r>
            <a:endParaRPr lang="en-GB" sz="2000" dirty="0"/>
          </a:p>
        </p:txBody>
      </p:sp>
      <p:pic>
        <p:nvPicPr>
          <p:cNvPr id="6" name="Picture 6" descr="University_of_Edinburg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7087" y="354211"/>
            <a:ext cx="3825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852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676392" cy="6247864"/>
          </a:xfrm>
          <a:prstGeom prst="rect">
            <a:avLst/>
          </a:prstGeom>
        </p:spPr>
        <p:txBody>
          <a:bodyPr wrap="square">
            <a:spAutoFit/>
          </a:bodyPr>
          <a:lstStyle/>
          <a:p>
            <a:r>
              <a:rPr lang="en-GB" sz="4000" b="1" i="1" dirty="0" smtClean="0"/>
              <a:t>Some Practical Work</a:t>
            </a:r>
            <a:endParaRPr lang="en-GB" sz="4000" b="1" i="1" dirty="0"/>
          </a:p>
          <a:p>
            <a:endParaRPr lang="en-GB" dirty="0"/>
          </a:p>
          <a:p>
            <a:endParaRPr lang="en-GB" sz="1400" dirty="0" smtClean="0"/>
          </a:p>
          <a:p>
            <a:endParaRPr lang="en-GB" sz="1400" dirty="0"/>
          </a:p>
          <a:p>
            <a:endParaRPr lang="en-GB" sz="1400" dirty="0"/>
          </a:p>
          <a:p>
            <a:r>
              <a:rPr lang="en-GB" sz="2000" dirty="0"/>
              <a:t>Hooks, B (1994) </a:t>
            </a:r>
            <a:r>
              <a:rPr lang="en-GB" sz="2000" i="1" dirty="0"/>
              <a:t>Teaching to transgress</a:t>
            </a:r>
            <a:r>
              <a:rPr lang="en-GB" sz="2000" dirty="0"/>
              <a:t>. New York: Routledge. </a:t>
            </a:r>
            <a:endParaRPr lang="en-GB" sz="2000" dirty="0"/>
          </a:p>
          <a:p>
            <a:endParaRPr lang="en-GB" sz="2000" dirty="0" smtClean="0"/>
          </a:p>
          <a:p>
            <a:r>
              <a:rPr lang="en-GB" sz="2000" dirty="0" smtClean="0"/>
              <a:t>The author is B Hooks.</a:t>
            </a:r>
            <a:endParaRPr lang="en-GB" sz="2000" dirty="0" smtClean="0"/>
          </a:p>
          <a:p>
            <a:r>
              <a:rPr lang="en-GB" sz="2000" dirty="0" smtClean="0"/>
              <a:t>The title of the book is </a:t>
            </a:r>
            <a:r>
              <a:rPr lang="en-GB" sz="2000" dirty="0" smtClean="0"/>
              <a:t>Teaching to Transgress</a:t>
            </a:r>
            <a:r>
              <a:rPr lang="en-GB" sz="2000" i="1" dirty="0" smtClean="0"/>
              <a:t>.</a:t>
            </a:r>
            <a:endParaRPr lang="en-GB" sz="2000" i="1" dirty="0" smtClean="0"/>
          </a:p>
          <a:p>
            <a:r>
              <a:rPr lang="en-GB" sz="2000" dirty="0" smtClean="0"/>
              <a:t>It was published by </a:t>
            </a:r>
            <a:r>
              <a:rPr lang="en-GB" sz="2000" dirty="0" smtClean="0"/>
              <a:t>Routledge, New York in 1994.</a:t>
            </a:r>
          </a:p>
          <a:p>
            <a:endParaRPr lang="en-GB" sz="2000" dirty="0" smtClean="0"/>
          </a:p>
          <a:p>
            <a:endParaRPr lang="en-GB" sz="2000" dirty="0"/>
          </a:p>
          <a:p>
            <a:r>
              <a:rPr lang="en-GB" sz="2000" dirty="0"/>
              <a:t>Colley, H (2012) ‘Not learning in the workplace: Austerity </a:t>
            </a:r>
            <a:r>
              <a:rPr lang="en-GB" sz="2000" dirty="0" smtClean="0"/>
              <a:t>and the </a:t>
            </a:r>
            <a:r>
              <a:rPr lang="en-GB" sz="2000" dirty="0"/>
              <a:t>shattering of </a:t>
            </a:r>
            <a:r>
              <a:rPr lang="en-GB" sz="2000" dirty="0" err="1"/>
              <a:t>illusio</a:t>
            </a:r>
            <a:r>
              <a:rPr lang="en-GB" sz="2000" dirty="0"/>
              <a:t> in </a:t>
            </a:r>
            <a:endParaRPr lang="en-GB" sz="2000" dirty="0" smtClean="0"/>
          </a:p>
          <a:p>
            <a:r>
              <a:rPr lang="en-GB" sz="2000" dirty="0" smtClean="0"/>
              <a:t>public </a:t>
            </a:r>
            <a:r>
              <a:rPr lang="en-GB" sz="2000" dirty="0"/>
              <a:t>service work’, </a:t>
            </a:r>
            <a:r>
              <a:rPr lang="en-GB" sz="2000" i="1" dirty="0"/>
              <a:t>Journal of Workplace Learning</a:t>
            </a:r>
            <a:r>
              <a:rPr lang="en-GB" sz="2000" dirty="0"/>
              <a:t>, 24 (5): 317–337. </a:t>
            </a:r>
            <a:endParaRPr lang="en-GB" sz="2000" dirty="0"/>
          </a:p>
          <a:p>
            <a:endParaRPr lang="en-GB" sz="2000" dirty="0"/>
          </a:p>
          <a:p>
            <a:r>
              <a:rPr lang="en-GB" sz="2000" dirty="0"/>
              <a:t>T</a:t>
            </a:r>
            <a:r>
              <a:rPr lang="en-GB" sz="2000" dirty="0" smtClean="0"/>
              <a:t>he author </a:t>
            </a:r>
            <a:r>
              <a:rPr lang="en-GB" sz="2000" dirty="0"/>
              <a:t>is </a:t>
            </a:r>
            <a:r>
              <a:rPr lang="en-GB" sz="2000" dirty="0" smtClean="0"/>
              <a:t>H Colley</a:t>
            </a:r>
            <a:endParaRPr lang="en-GB" sz="2000" dirty="0" smtClean="0"/>
          </a:p>
          <a:p>
            <a:r>
              <a:rPr lang="en-GB" sz="2000" dirty="0" smtClean="0"/>
              <a:t>The </a:t>
            </a:r>
            <a:r>
              <a:rPr lang="en-GB" sz="2000" dirty="0"/>
              <a:t>title of the </a:t>
            </a:r>
            <a:r>
              <a:rPr lang="en-GB" sz="2000" dirty="0" smtClean="0"/>
              <a:t>article is </a:t>
            </a:r>
            <a:r>
              <a:rPr lang="en-GB" sz="2000" dirty="0"/>
              <a:t>Not learning in the workplace: Austerity and the shattering of </a:t>
            </a:r>
            <a:r>
              <a:rPr lang="en-GB" sz="2000" dirty="0" err="1"/>
              <a:t>illusio</a:t>
            </a:r>
            <a:r>
              <a:rPr lang="en-GB" sz="2000" dirty="0"/>
              <a:t> </a:t>
            </a:r>
            <a:r>
              <a:rPr lang="en-GB" sz="2000" dirty="0" smtClean="0"/>
              <a:t>in public </a:t>
            </a:r>
            <a:r>
              <a:rPr lang="en-GB" sz="2000" dirty="0"/>
              <a:t>service work </a:t>
            </a:r>
            <a:endParaRPr lang="en-GB" sz="2000" dirty="0" smtClean="0"/>
          </a:p>
          <a:p>
            <a:r>
              <a:rPr lang="en-GB" sz="2000" dirty="0" smtClean="0"/>
              <a:t>It </a:t>
            </a:r>
            <a:r>
              <a:rPr lang="en-GB" sz="2000" dirty="0"/>
              <a:t>was published </a:t>
            </a:r>
            <a:r>
              <a:rPr lang="en-GB" sz="2000" dirty="0" smtClean="0"/>
              <a:t>in the </a:t>
            </a:r>
            <a:r>
              <a:rPr lang="en-GB" sz="2000" i="1" dirty="0"/>
              <a:t>Journal of Workplace Learning</a:t>
            </a:r>
            <a:r>
              <a:rPr lang="en-GB" sz="2000" dirty="0" smtClean="0"/>
              <a:t>, volume </a:t>
            </a:r>
            <a:r>
              <a:rPr lang="en-GB" sz="2000" dirty="0" smtClean="0"/>
              <a:t>24, issue 5</a:t>
            </a:r>
            <a:r>
              <a:rPr lang="en-GB" sz="2000" dirty="0" smtClean="0"/>
              <a:t> </a:t>
            </a:r>
            <a:r>
              <a:rPr lang="en-GB" sz="2000" dirty="0" smtClean="0"/>
              <a:t>in </a:t>
            </a:r>
            <a:r>
              <a:rPr lang="en-GB" sz="2000" dirty="0" smtClean="0"/>
              <a:t>2012</a:t>
            </a:r>
            <a:r>
              <a:rPr lang="en-GB" sz="2000" dirty="0" smtClean="0"/>
              <a:t>.</a:t>
            </a:r>
            <a:endParaRPr lang="en-GB" sz="2000" dirty="0" smtClean="0"/>
          </a:p>
          <a:p>
            <a:r>
              <a:rPr lang="en-GB" sz="2000" dirty="0" smtClean="0"/>
              <a:t>It can be found from page </a:t>
            </a:r>
            <a:r>
              <a:rPr lang="en-GB" sz="2000" dirty="0"/>
              <a:t>317–337.</a:t>
            </a:r>
            <a:endParaRPr lang="en-GB" sz="2000" dirty="0"/>
          </a:p>
        </p:txBody>
      </p:sp>
      <p:sp>
        <p:nvSpPr>
          <p:cNvPr id="6" name="Rectangle 5"/>
          <p:cNvSpPr/>
          <p:nvPr/>
        </p:nvSpPr>
        <p:spPr>
          <a:xfrm>
            <a:off x="395536" y="1937184"/>
            <a:ext cx="6984776" cy="648072"/>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395536" y="4199407"/>
            <a:ext cx="9311882" cy="784167"/>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395536" y="1213517"/>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436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676392" cy="6186309"/>
          </a:xfrm>
          <a:prstGeom prst="rect">
            <a:avLst/>
          </a:prstGeom>
        </p:spPr>
        <p:txBody>
          <a:bodyPr wrap="square">
            <a:spAutoFit/>
          </a:bodyPr>
          <a:lstStyle/>
          <a:p>
            <a:r>
              <a:rPr lang="en-GB" sz="4000" b="1" i="1" dirty="0" smtClean="0"/>
              <a:t>Some Practical Work</a:t>
            </a:r>
            <a:endParaRPr lang="en-GB" sz="4000" b="1" i="1" dirty="0"/>
          </a:p>
          <a:p>
            <a:endParaRPr lang="en-GB" dirty="0" smtClean="0"/>
          </a:p>
          <a:p>
            <a:endParaRPr lang="en-GB" dirty="0"/>
          </a:p>
          <a:p>
            <a:r>
              <a:rPr lang="en-GB" sz="2000" dirty="0"/>
              <a:t>Haggett, C. (2010) Discourses of Risk: Responsibility and the Construction of Blame, Berlin: Lambert </a:t>
            </a:r>
          </a:p>
          <a:p>
            <a:endParaRPr lang="en-GB" sz="2000" dirty="0"/>
          </a:p>
          <a:p>
            <a:r>
              <a:rPr lang="en-GB" sz="2000" dirty="0" smtClean="0"/>
              <a:t>Janus</a:t>
            </a:r>
            <a:r>
              <a:rPr lang="en-GB" sz="2000" dirty="0"/>
              <a:t>, Alexander L. 2013. “The Gap Between Mothers’ Work -Family Orientations and Employment Trajectories in 18 OECD Countries.” European Sociological Review 29(4):752-766.</a:t>
            </a:r>
          </a:p>
          <a:p>
            <a:endParaRPr lang="en-GB" sz="2000" dirty="0"/>
          </a:p>
          <a:p>
            <a:r>
              <a:rPr lang="en-GB" sz="2000" dirty="0"/>
              <a:t>Speirs, N. M. (2020) The Hidden Curriculum as </a:t>
            </a:r>
            <a:r>
              <a:rPr lang="en-GB" sz="2000" dirty="0" err="1"/>
              <a:t>Doxa</a:t>
            </a:r>
            <a:r>
              <a:rPr lang="en-GB" sz="2000" dirty="0"/>
              <a:t>: Experiences of the Working Class. In Hinchcliffe, T. (Ed) The Hidden Curriculum of Higher Education. Advance HE, London</a:t>
            </a:r>
            <a:r>
              <a:rPr lang="en-GB" sz="2000" dirty="0" smtClean="0"/>
              <a:t>.</a:t>
            </a:r>
          </a:p>
          <a:p>
            <a:endParaRPr lang="en-GB" sz="2000" dirty="0"/>
          </a:p>
          <a:p>
            <a:r>
              <a:rPr lang="en-GB" sz="2000" dirty="0"/>
              <a:t>Bourdieu, P., &amp; </a:t>
            </a:r>
            <a:r>
              <a:rPr lang="en-GB" sz="2000" dirty="0" err="1"/>
              <a:t>Passeron</a:t>
            </a:r>
            <a:r>
              <a:rPr lang="en-GB" sz="2000" dirty="0"/>
              <a:t>, J.-C. (1977). Reproduction in education, society and culture, R. Nice (trans). London: Sage Press.</a:t>
            </a:r>
          </a:p>
          <a:p>
            <a:endParaRPr lang="en-GB" sz="2000" dirty="0"/>
          </a:p>
          <a:p>
            <a:r>
              <a:rPr lang="en-GB" sz="2000" dirty="0"/>
              <a:t>Fielding, M. (1999). Radical collegiality: Affirming teaching as an inclusive professional practice. Australian Educational Researcher, 26(2), 1-34.</a:t>
            </a:r>
          </a:p>
          <a:p>
            <a:endParaRPr lang="en-GB" sz="2000" dirty="0"/>
          </a:p>
          <a:p>
            <a:r>
              <a:rPr lang="en-GB" sz="2000" dirty="0"/>
              <a:t>Jensen, K., &amp; Bennett, L. (2016). Enhancing teaching and learning through dialogue: A student and staff partnership model. International Journal </a:t>
            </a:r>
            <a:r>
              <a:rPr lang="en-GB" sz="2000" dirty="0" smtClean="0"/>
              <a:t>for Academic </a:t>
            </a:r>
            <a:r>
              <a:rPr lang="en-GB" sz="2000" dirty="0"/>
              <a:t>Development, 21(1), 41–53</a:t>
            </a:r>
            <a:r>
              <a:rPr lang="en-GB" sz="2000" dirty="0" smtClean="0"/>
              <a:t>.</a:t>
            </a:r>
            <a:endParaRPr lang="en-GB" sz="2000" dirty="0" smtClean="0"/>
          </a:p>
        </p:txBody>
      </p:sp>
      <p:cxnSp>
        <p:nvCxnSpPr>
          <p:cNvPr id="8" name="Straight Connector 7"/>
          <p:cNvCxnSpPr/>
          <p:nvPr/>
        </p:nvCxnSpPr>
        <p:spPr>
          <a:xfrm>
            <a:off x="395536" y="1213517"/>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6450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463955" cy="6124754"/>
          </a:xfrm>
          <a:prstGeom prst="rect">
            <a:avLst/>
          </a:prstGeom>
        </p:spPr>
        <p:txBody>
          <a:bodyPr wrap="square">
            <a:spAutoFit/>
          </a:bodyPr>
          <a:lstStyle/>
          <a:p>
            <a:r>
              <a:rPr lang="en-GB" sz="4000" b="1" i="1" dirty="0"/>
              <a:t>Some Practical Work</a:t>
            </a:r>
          </a:p>
          <a:p>
            <a:endParaRPr lang="en-GB" dirty="0"/>
          </a:p>
          <a:p>
            <a:r>
              <a:rPr lang="en-GB" sz="2000" dirty="0" smtClean="0"/>
              <a:t>Authors </a:t>
            </a:r>
            <a:r>
              <a:rPr lang="en-GB" sz="2000" dirty="0" smtClean="0"/>
              <a:t>are W Damon &amp; E Phelps.</a:t>
            </a:r>
          </a:p>
          <a:p>
            <a:r>
              <a:rPr lang="en-GB" sz="2000" dirty="0" smtClean="0"/>
              <a:t>Article is titled </a:t>
            </a:r>
            <a:r>
              <a:rPr lang="de-DE" altLang="en-US" sz="2000" dirty="0"/>
              <a:t>Critical distinctions among three approaches to peer education. </a:t>
            </a:r>
            <a:endParaRPr lang="de-DE" altLang="en-US" sz="2000" dirty="0" smtClean="0"/>
          </a:p>
          <a:p>
            <a:r>
              <a:rPr lang="de-DE" sz="2000" dirty="0" smtClean="0"/>
              <a:t>It was published in 1989 in the </a:t>
            </a:r>
            <a:r>
              <a:rPr lang="de-DE" altLang="en-US" sz="2000" i="1" dirty="0"/>
              <a:t>International Journal of Educational </a:t>
            </a:r>
            <a:r>
              <a:rPr lang="de-DE" altLang="en-US" sz="2000" i="1" dirty="0" smtClean="0"/>
              <a:t>Research.</a:t>
            </a:r>
          </a:p>
          <a:p>
            <a:r>
              <a:rPr lang="de-DE" sz="2000" dirty="0" smtClean="0"/>
              <a:t>It can be found from page 9-19 in volume 58 issue 2.</a:t>
            </a:r>
            <a:endParaRPr lang="en-GB" sz="2000" dirty="0" smtClean="0"/>
          </a:p>
          <a:p>
            <a:endParaRPr lang="de-DE" altLang="en-US" sz="2000" dirty="0" smtClean="0"/>
          </a:p>
          <a:p>
            <a:endParaRPr lang="de-DE" altLang="en-US" sz="2000" dirty="0"/>
          </a:p>
          <a:p>
            <a:r>
              <a:rPr lang="en-GB" sz="2000" dirty="0" smtClean="0"/>
              <a:t>Author is B Strauss.</a:t>
            </a:r>
          </a:p>
          <a:p>
            <a:r>
              <a:rPr lang="en-GB" sz="2000" dirty="0" smtClean="0"/>
              <a:t>Article </a:t>
            </a:r>
            <a:r>
              <a:rPr lang="en-GB" sz="2000" dirty="0"/>
              <a:t>is titled </a:t>
            </a:r>
            <a:r>
              <a:rPr lang="en-GB" altLang="en-US" sz="2000" dirty="0"/>
              <a:t>Social facilitation in motor tasks: a review of research and theory. </a:t>
            </a:r>
            <a:endParaRPr lang="en-GB" altLang="en-US" sz="2000" dirty="0" smtClean="0"/>
          </a:p>
          <a:p>
            <a:r>
              <a:rPr lang="de-DE" sz="2000" dirty="0" smtClean="0"/>
              <a:t>It </a:t>
            </a:r>
            <a:r>
              <a:rPr lang="de-DE" sz="2000" dirty="0"/>
              <a:t>was published in </a:t>
            </a:r>
            <a:r>
              <a:rPr lang="de-DE" sz="2000" dirty="0" smtClean="0"/>
              <a:t>2001 </a:t>
            </a:r>
            <a:r>
              <a:rPr lang="de-DE" sz="2000" dirty="0"/>
              <a:t>in </a:t>
            </a:r>
            <a:r>
              <a:rPr lang="en-GB" altLang="en-US" sz="2000" i="1" dirty="0"/>
              <a:t>Psychology of Sport and Exercise </a:t>
            </a:r>
            <a:endParaRPr lang="en-GB" altLang="en-US" sz="2000" i="1" dirty="0" smtClean="0"/>
          </a:p>
          <a:p>
            <a:r>
              <a:rPr lang="de-DE" sz="2000" dirty="0" smtClean="0"/>
              <a:t>It </a:t>
            </a:r>
            <a:r>
              <a:rPr lang="de-DE" sz="2000" dirty="0"/>
              <a:t>can be found from page </a:t>
            </a:r>
            <a:r>
              <a:rPr lang="de-DE" sz="2000" dirty="0" smtClean="0"/>
              <a:t>237-256  </a:t>
            </a:r>
            <a:r>
              <a:rPr lang="de-DE" sz="2000" dirty="0"/>
              <a:t>in </a:t>
            </a:r>
            <a:r>
              <a:rPr lang="de-DE" sz="2000" dirty="0" smtClean="0"/>
              <a:t>volume 3.</a:t>
            </a:r>
          </a:p>
          <a:p>
            <a:endParaRPr lang="de-DE" sz="2000" dirty="0"/>
          </a:p>
          <a:p>
            <a:endParaRPr lang="de-DE" sz="2000" dirty="0" smtClean="0"/>
          </a:p>
          <a:p>
            <a:r>
              <a:rPr lang="de-DE" sz="2000" dirty="0" smtClean="0"/>
              <a:t>Authors are J </a:t>
            </a:r>
            <a:r>
              <a:rPr lang="en-GB" sz="2000" dirty="0" smtClean="0"/>
              <a:t>Arnold</a:t>
            </a:r>
            <a:r>
              <a:rPr lang="en-GB" sz="2000" dirty="0"/>
              <a:t>, J., &amp; </a:t>
            </a:r>
            <a:r>
              <a:rPr lang="en-GB" sz="2000" dirty="0" smtClean="0"/>
              <a:t>DJ Clarke</a:t>
            </a:r>
          </a:p>
          <a:p>
            <a:r>
              <a:rPr lang="en-GB" sz="2000" dirty="0" smtClean="0"/>
              <a:t>Title is </a:t>
            </a:r>
            <a:r>
              <a:rPr lang="en-GB" sz="2000" dirty="0"/>
              <a:t>What is ‘Agency’? Perspectives in Science Education </a:t>
            </a:r>
            <a:r>
              <a:rPr lang="en-GB" sz="2000" dirty="0" smtClean="0"/>
              <a:t>Research</a:t>
            </a:r>
            <a:endParaRPr lang="en-GB" sz="2000" dirty="0"/>
          </a:p>
          <a:p>
            <a:r>
              <a:rPr lang="en-GB" sz="2000" dirty="0" smtClean="0"/>
              <a:t>The journal was published in 2014 in International </a:t>
            </a:r>
            <a:r>
              <a:rPr lang="en-GB" sz="2000" dirty="0"/>
              <a:t>Journal of Science </a:t>
            </a:r>
            <a:r>
              <a:rPr lang="en-GB" sz="2000" dirty="0" smtClean="0"/>
              <a:t>Education</a:t>
            </a:r>
          </a:p>
          <a:p>
            <a:r>
              <a:rPr lang="en-GB" sz="2000" dirty="0" smtClean="0"/>
              <a:t>Its from volume 35, issue 5, pages 735-754</a:t>
            </a:r>
            <a:r>
              <a:rPr lang="en-GB" sz="2000" dirty="0" smtClean="0"/>
              <a:t>.</a:t>
            </a:r>
            <a:endParaRPr lang="en-GB" sz="1400" dirty="0"/>
          </a:p>
        </p:txBody>
      </p:sp>
      <p:cxnSp>
        <p:nvCxnSpPr>
          <p:cNvPr id="6" name="Straight Connector 5"/>
          <p:cNvCxnSpPr/>
          <p:nvPr/>
        </p:nvCxnSpPr>
        <p:spPr>
          <a:xfrm>
            <a:off x="395536" y="1148858"/>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392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427009" cy="5386090"/>
          </a:xfrm>
          <a:prstGeom prst="rect">
            <a:avLst/>
          </a:prstGeom>
        </p:spPr>
        <p:txBody>
          <a:bodyPr wrap="square">
            <a:spAutoFit/>
          </a:bodyPr>
          <a:lstStyle/>
          <a:p>
            <a:r>
              <a:rPr lang="en-GB" sz="4000" b="1" i="1" dirty="0"/>
              <a:t>Some Practical Work</a:t>
            </a:r>
          </a:p>
          <a:p>
            <a:endParaRPr lang="en-GB" dirty="0"/>
          </a:p>
          <a:p>
            <a:endParaRPr lang="en-GB" dirty="0" smtClean="0"/>
          </a:p>
          <a:p>
            <a:endParaRPr lang="de-DE" altLang="en-US" sz="1400" dirty="0" smtClean="0"/>
          </a:p>
          <a:p>
            <a:r>
              <a:rPr lang="de-DE" altLang="en-US" sz="2000" dirty="0" smtClean="0"/>
              <a:t>Damon</a:t>
            </a:r>
            <a:r>
              <a:rPr lang="de-DE" altLang="en-US" sz="2000" dirty="0"/>
              <a:t>, W., &amp; Phelps, E. (1989). Critical distinctions among three approaches to peer education.  </a:t>
            </a:r>
            <a:r>
              <a:rPr lang="de-DE" altLang="en-US" sz="2000" i="1" dirty="0"/>
              <a:t>International Journal of Educational Research</a:t>
            </a:r>
            <a:r>
              <a:rPr lang="de-DE" altLang="en-US" sz="2000" dirty="0"/>
              <a:t>, 58(2), 9-19</a:t>
            </a:r>
            <a:r>
              <a:rPr lang="de-DE" altLang="en-US" sz="2000" dirty="0" smtClean="0"/>
              <a:t>.</a:t>
            </a:r>
          </a:p>
          <a:p>
            <a:endParaRPr lang="de-DE" altLang="en-US" sz="2000" dirty="0"/>
          </a:p>
          <a:p>
            <a:endParaRPr lang="de-DE" altLang="en-US" sz="2000" dirty="0" smtClean="0"/>
          </a:p>
          <a:p>
            <a:endParaRPr lang="de-DE" altLang="en-US" sz="2000" dirty="0"/>
          </a:p>
          <a:p>
            <a:r>
              <a:rPr lang="en-GB" altLang="en-US" sz="2000" dirty="0" smtClean="0"/>
              <a:t>Strauss</a:t>
            </a:r>
            <a:r>
              <a:rPr lang="en-GB" altLang="en-US" sz="2000" dirty="0"/>
              <a:t>, B. (2001). Social facilitation in motor tasks: a review of research and theory. </a:t>
            </a:r>
            <a:r>
              <a:rPr lang="en-GB" altLang="en-US" sz="2000" i="1" dirty="0"/>
              <a:t>Psychology of Sport and Exercise</a:t>
            </a:r>
            <a:r>
              <a:rPr lang="en-GB" altLang="en-US" sz="2000" dirty="0"/>
              <a:t>, </a:t>
            </a:r>
            <a:r>
              <a:rPr lang="en-GB" altLang="en-US" sz="2000" b="1" dirty="0"/>
              <a:t>3</a:t>
            </a:r>
            <a:r>
              <a:rPr lang="en-GB" altLang="en-US" sz="2000" dirty="0"/>
              <a:t>, 237-256. </a:t>
            </a:r>
            <a:endParaRPr lang="en-GB" altLang="en-US" sz="2000" dirty="0" smtClean="0"/>
          </a:p>
          <a:p>
            <a:endParaRPr lang="en-GB" altLang="en-US" sz="2000" dirty="0"/>
          </a:p>
          <a:p>
            <a:endParaRPr lang="en-GB" altLang="en-US" sz="2000" dirty="0" smtClean="0"/>
          </a:p>
          <a:p>
            <a:endParaRPr lang="en-GB" altLang="en-US" sz="2000" dirty="0"/>
          </a:p>
          <a:p>
            <a:r>
              <a:rPr lang="en-GB" sz="2000" dirty="0" smtClean="0"/>
              <a:t>Arnold</a:t>
            </a:r>
            <a:r>
              <a:rPr lang="en-GB" sz="2000" dirty="0"/>
              <a:t>, J., &amp; Clarke, D., J. (2014). What is ‘Agency’? Perspectives in Science Education Research, </a:t>
            </a:r>
            <a:r>
              <a:rPr lang="en-GB" sz="2000" i="1" dirty="0"/>
              <a:t>International Journal of Science Education</a:t>
            </a:r>
            <a:r>
              <a:rPr lang="en-GB" sz="2000" dirty="0"/>
              <a:t>, </a:t>
            </a:r>
            <a:r>
              <a:rPr lang="en-GB" sz="2000" i="1" dirty="0"/>
              <a:t>36</a:t>
            </a:r>
            <a:r>
              <a:rPr lang="en-GB" sz="2000" dirty="0"/>
              <a:t>(5</a:t>
            </a:r>
            <a:r>
              <a:rPr lang="en-GB" sz="2000" dirty="0" smtClean="0"/>
              <a:t>), 735-754</a:t>
            </a:r>
            <a:r>
              <a:rPr lang="en-GB" sz="2000" dirty="0"/>
              <a:t>.</a:t>
            </a:r>
            <a:endParaRPr lang="en-GB" altLang="en-US" sz="2000" dirty="0"/>
          </a:p>
          <a:p>
            <a:endParaRPr lang="en-GB" sz="1400" dirty="0"/>
          </a:p>
        </p:txBody>
      </p:sp>
      <p:sp>
        <p:nvSpPr>
          <p:cNvPr id="6" name="Rectangle 5"/>
          <p:cNvSpPr/>
          <p:nvPr/>
        </p:nvSpPr>
        <p:spPr>
          <a:xfrm>
            <a:off x="395535" y="1988840"/>
            <a:ext cx="10032319" cy="648072"/>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395535" y="3501008"/>
            <a:ext cx="11306937" cy="648072"/>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Connector 7"/>
          <p:cNvCxnSpPr/>
          <p:nvPr/>
        </p:nvCxnSpPr>
        <p:spPr>
          <a:xfrm>
            <a:off x="395536" y="1130387"/>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5536" y="4972337"/>
            <a:ext cx="11306936" cy="648072"/>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2796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454719" cy="5693866"/>
          </a:xfrm>
          <a:prstGeom prst="rect">
            <a:avLst/>
          </a:prstGeom>
        </p:spPr>
        <p:txBody>
          <a:bodyPr wrap="square">
            <a:spAutoFit/>
          </a:bodyPr>
          <a:lstStyle/>
          <a:p>
            <a:r>
              <a:rPr lang="en-GB" sz="4000" b="1" i="1" dirty="0" smtClean="0"/>
              <a:t>In Summary</a:t>
            </a:r>
            <a:endParaRPr lang="en-GB" sz="4000" b="1" i="1" dirty="0"/>
          </a:p>
          <a:p>
            <a:endParaRPr lang="en-GB" dirty="0"/>
          </a:p>
          <a:p>
            <a:endParaRPr lang="en-GB" sz="1600" b="1" dirty="0" smtClean="0"/>
          </a:p>
          <a:p>
            <a:endParaRPr lang="en-GB" sz="1600" b="1" dirty="0"/>
          </a:p>
          <a:p>
            <a:r>
              <a:rPr lang="en-GB" sz="2000" b="1" dirty="0" smtClean="0"/>
              <a:t>Be </a:t>
            </a:r>
            <a:r>
              <a:rPr lang="en-GB" sz="2000" b="1" dirty="0"/>
              <a:t>aware</a:t>
            </a:r>
            <a:r>
              <a:rPr lang="en-GB" sz="2000" dirty="0"/>
              <a:t>: if you don't already know, check with your tutor which referencing style you are expected to </a:t>
            </a:r>
            <a:r>
              <a:rPr lang="en-GB" sz="2000" dirty="0" smtClean="0"/>
              <a:t>use</a:t>
            </a:r>
          </a:p>
          <a:p>
            <a:pPr>
              <a:buFont typeface="+mj-lt"/>
              <a:buAutoNum type="arabicPeriod"/>
            </a:pPr>
            <a:endParaRPr lang="en-GB" sz="2000" dirty="0"/>
          </a:p>
          <a:p>
            <a:r>
              <a:rPr lang="en-GB" sz="2000" b="1" dirty="0"/>
              <a:t>Be positive</a:t>
            </a:r>
            <a:r>
              <a:rPr lang="en-GB" sz="2000" dirty="0"/>
              <a:t>: used properly, references strengthen your writing, demonstrating that you have spent time researching and digesting material and produced your own opinions and </a:t>
            </a:r>
            <a:r>
              <a:rPr lang="en-GB" sz="2000" dirty="0" smtClean="0"/>
              <a:t>arguments</a:t>
            </a:r>
          </a:p>
          <a:p>
            <a:pPr>
              <a:buFont typeface="+mj-lt"/>
              <a:buAutoNum type="arabicPeriod"/>
            </a:pPr>
            <a:endParaRPr lang="en-GB" sz="2000" dirty="0"/>
          </a:p>
          <a:p>
            <a:r>
              <a:rPr lang="en-GB" sz="2000" b="1" dirty="0" smtClean="0"/>
              <a:t>Be </a:t>
            </a:r>
            <a:r>
              <a:rPr lang="en-GB" sz="2000" b="1" dirty="0"/>
              <a:t>willing</a:t>
            </a:r>
            <a:r>
              <a:rPr lang="en-GB" sz="2000" dirty="0"/>
              <a:t> to ask for help: library/learning resource staff offer support with referencing and academic </a:t>
            </a:r>
            <a:r>
              <a:rPr lang="en-GB" sz="2000" dirty="0" smtClean="0"/>
              <a:t>skills</a:t>
            </a:r>
          </a:p>
          <a:p>
            <a:pPr>
              <a:buFont typeface="+mj-lt"/>
              <a:buAutoNum type="arabicPeriod"/>
            </a:pPr>
            <a:endParaRPr lang="en-GB" sz="2000" dirty="0"/>
          </a:p>
          <a:p>
            <a:r>
              <a:rPr lang="en-GB" sz="2000" b="1" dirty="0"/>
              <a:t>Be organised</a:t>
            </a:r>
            <a:r>
              <a:rPr lang="en-GB" sz="2000" dirty="0"/>
              <a:t>: prepare well and keep a record of all potentially useful sources as you find </a:t>
            </a:r>
            <a:r>
              <a:rPr lang="en-GB" sz="2000" dirty="0" smtClean="0"/>
              <a:t>them</a:t>
            </a:r>
          </a:p>
          <a:p>
            <a:pPr>
              <a:buFont typeface="+mj-lt"/>
              <a:buAutoNum type="arabicPeriod"/>
            </a:pPr>
            <a:endParaRPr lang="en-GB" sz="2000" dirty="0"/>
          </a:p>
          <a:p>
            <a:r>
              <a:rPr lang="en-GB" sz="2000" b="1" dirty="0"/>
              <a:t>Be prepared</a:t>
            </a:r>
            <a:r>
              <a:rPr lang="en-GB" sz="2000" dirty="0"/>
              <a:t>: </a:t>
            </a:r>
            <a:r>
              <a:rPr lang="en-GB" sz="2000" dirty="0" smtClean="0"/>
              <a:t>do your homework and make sure you are ready to begin</a:t>
            </a:r>
            <a:r>
              <a:rPr lang="en-GB" sz="2000" dirty="0" smtClean="0"/>
              <a:t>.</a:t>
            </a:r>
          </a:p>
          <a:p>
            <a:endParaRPr lang="en-GB" sz="2000" dirty="0"/>
          </a:p>
          <a:p>
            <a:r>
              <a:rPr lang="en-GB" sz="2000" b="1" dirty="0"/>
              <a:t>Be patient</a:t>
            </a:r>
            <a:r>
              <a:rPr lang="en-GB" sz="2000" dirty="0"/>
              <a:t>: make time and take your time to ensure that your referencing is accurate</a:t>
            </a:r>
          </a:p>
          <a:p>
            <a:endParaRPr lang="en-GB" sz="2000" dirty="0" smtClean="0"/>
          </a:p>
          <a:p>
            <a:endParaRPr lang="en-GB" sz="1400" dirty="0"/>
          </a:p>
        </p:txBody>
      </p:sp>
      <p:cxnSp>
        <p:nvCxnSpPr>
          <p:cNvPr id="6" name="Straight Connector 5"/>
          <p:cNvCxnSpPr/>
          <p:nvPr/>
        </p:nvCxnSpPr>
        <p:spPr>
          <a:xfrm>
            <a:off x="395536" y="1231989"/>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802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95536" y="1250456"/>
            <a:ext cx="6768752" cy="568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95536" y="548680"/>
            <a:ext cx="11039082" cy="5970865"/>
          </a:xfrm>
          <a:prstGeom prst="rect">
            <a:avLst/>
          </a:prstGeom>
        </p:spPr>
        <p:txBody>
          <a:bodyPr wrap="square">
            <a:spAutoFit/>
          </a:bodyPr>
          <a:lstStyle/>
          <a:p>
            <a:r>
              <a:rPr lang="en-GB" sz="4000" b="1" i="1" dirty="0" smtClean="0"/>
              <a:t>An Introduction to </a:t>
            </a:r>
            <a:r>
              <a:rPr lang="en-GB" sz="4000" b="1" i="1" dirty="0" smtClean="0"/>
              <a:t>Referencing</a:t>
            </a:r>
            <a:endParaRPr lang="en-GB" sz="4000" b="1" i="1" dirty="0" smtClean="0"/>
          </a:p>
          <a:p>
            <a:endParaRPr lang="en-GB" dirty="0"/>
          </a:p>
          <a:p>
            <a:endParaRPr lang="en-GB" dirty="0" smtClean="0"/>
          </a:p>
          <a:p>
            <a:endParaRPr lang="en-GB"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endParaRPr lang="en-GB" sz="1400" dirty="0" smtClean="0"/>
          </a:p>
          <a:p>
            <a:endParaRPr lang="en-GB" sz="1400" dirty="0"/>
          </a:p>
          <a:p>
            <a:r>
              <a:rPr lang="en-GB" sz="2000" dirty="0" smtClean="0"/>
              <a:t>Dr Neil M Speirs</a:t>
            </a:r>
          </a:p>
          <a:p>
            <a:r>
              <a:rPr lang="en-GB" sz="2000" dirty="0" smtClean="0"/>
              <a:t>University of </a:t>
            </a:r>
            <a:r>
              <a:rPr lang="en-GB" sz="2000" dirty="0" smtClean="0"/>
              <a:t>Edinburgh</a:t>
            </a:r>
          </a:p>
          <a:p>
            <a:endParaRPr lang="en-GB" sz="2000" dirty="0"/>
          </a:p>
          <a:p>
            <a:r>
              <a:rPr lang="en-GB" sz="2000" i="1" dirty="0" smtClean="0"/>
              <a:t>February 2021</a:t>
            </a:r>
            <a:endParaRPr lang="en-GB" sz="2000" dirty="0"/>
          </a:p>
          <a:p>
            <a:endParaRPr lang="en-GB" sz="2000" dirty="0" smtClean="0"/>
          </a:p>
          <a:p>
            <a:r>
              <a:rPr lang="en-GB" sz="2000" dirty="0"/>
              <a:t>n</a:t>
            </a:r>
            <a:r>
              <a:rPr lang="en-GB" sz="2000" dirty="0" smtClean="0"/>
              <a:t>eil.speirs@ed.ac.uk</a:t>
            </a:r>
            <a:endParaRPr lang="en-GB" sz="2000" dirty="0"/>
          </a:p>
        </p:txBody>
      </p:sp>
      <p:pic>
        <p:nvPicPr>
          <p:cNvPr id="6" name="Picture 6" descr="University_of_Edinburg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7087" y="354211"/>
            <a:ext cx="3825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031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131446" cy="4955203"/>
          </a:xfrm>
          <a:prstGeom prst="rect">
            <a:avLst/>
          </a:prstGeom>
        </p:spPr>
        <p:txBody>
          <a:bodyPr wrap="square">
            <a:spAutoFit/>
          </a:bodyPr>
          <a:lstStyle/>
          <a:p>
            <a:r>
              <a:rPr lang="en-GB" sz="4000" b="1" i="1" dirty="0" smtClean="0"/>
              <a:t>A Reliable Source?</a:t>
            </a:r>
            <a:endParaRPr lang="en-GB" sz="4000" b="1" i="1" dirty="0"/>
          </a:p>
          <a:p>
            <a:endParaRPr lang="en-GB" dirty="0"/>
          </a:p>
          <a:p>
            <a:endParaRPr lang="en-GB" dirty="0" smtClean="0"/>
          </a:p>
          <a:p>
            <a:r>
              <a:rPr lang="en-GB" sz="2000" dirty="0" smtClean="0"/>
              <a:t>What </a:t>
            </a:r>
            <a:r>
              <a:rPr lang="en-GB" sz="2000" dirty="0"/>
              <a:t>ever source you use, it is important that you are able to gauge its reliability.</a:t>
            </a:r>
          </a:p>
          <a:p>
            <a:endParaRPr lang="en-GB" sz="2000" dirty="0" smtClean="0"/>
          </a:p>
          <a:p>
            <a:endParaRPr lang="en-GB" sz="2000" dirty="0"/>
          </a:p>
          <a:p>
            <a:r>
              <a:rPr lang="en-GB" sz="2000" dirty="0" smtClean="0"/>
              <a:t>What is </a:t>
            </a:r>
            <a:r>
              <a:rPr lang="en-GB" sz="2000" dirty="0" smtClean="0"/>
              <a:t>your analysis of the content?</a:t>
            </a:r>
          </a:p>
          <a:p>
            <a:endParaRPr lang="en-GB" sz="2000" dirty="0" smtClean="0"/>
          </a:p>
          <a:p>
            <a:endParaRPr lang="en-GB" sz="2000" dirty="0"/>
          </a:p>
          <a:p>
            <a:pPr marL="285750" indent="-285750">
              <a:buFont typeface="Arial" pitchFamily="34" charset="0"/>
              <a:buChar char="•"/>
            </a:pPr>
            <a:r>
              <a:rPr lang="en-GB" sz="2000" dirty="0"/>
              <a:t>Read the preface (book) or abstract (article) to determine the author's intentions. </a:t>
            </a:r>
            <a:endParaRPr lang="en-GB" sz="2000" dirty="0" smtClean="0"/>
          </a:p>
          <a:p>
            <a:pPr marL="285750" indent="-285750">
              <a:buFont typeface="Arial" pitchFamily="34" charset="0"/>
              <a:buChar char="•"/>
            </a:pPr>
            <a:r>
              <a:rPr lang="en-GB" sz="2000" dirty="0" smtClean="0"/>
              <a:t>Is </a:t>
            </a:r>
            <a:r>
              <a:rPr lang="en-GB" sz="2000" dirty="0"/>
              <a:t>this source too elementary, too technical, too advanced, or just right for your </a:t>
            </a:r>
            <a:r>
              <a:rPr lang="en-GB" sz="2000" dirty="0" smtClean="0"/>
              <a:t>needs</a:t>
            </a:r>
          </a:p>
          <a:p>
            <a:pPr marL="285750" indent="-285750">
              <a:buFont typeface="Arial" pitchFamily="34" charset="0"/>
              <a:buChar char="•"/>
            </a:pPr>
            <a:r>
              <a:rPr lang="en-GB" sz="2000" dirty="0"/>
              <a:t>Is the information fact, opinion, or </a:t>
            </a:r>
            <a:r>
              <a:rPr lang="en-GB" sz="2000" dirty="0" smtClean="0"/>
              <a:t>propaganda</a:t>
            </a:r>
          </a:p>
          <a:p>
            <a:pPr marL="285750" indent="-285750">
              <a:buFont typeface="Arial" pitchFamily="34" charset="0"/>
              <a:buChar char="•"/>
            </a:pPr>
            <a:r>
              <a:rPr lang="en-GB" sz="2000" dirty="0"/>
              <a:t>Does the information appear to be </a:t>
            </a:r>
            <a:r>
              <a:rPr lang="en-GB" sz="2000" dirty="0" smtClean="0"/>
              <a:t>well-researched &amp; evidenced</a:t>
            </a:r>
          </a:p>
          <a:p>
            <a:pPr marL="285750" indent="-285750">
              <a:buFont typeface="Arial" pitchFamily="34" charset="0"/>
              <a:buChar char="•"/>
            </a:pPr>
            <a:r>
              <a:rPr lang="en-GB" sz="2000" dirty="0"/>
              <a:t>Does the work update other sources, substantiate other materials you have read, or add new information</a:t>
            </a:r>
          </a:p>
        </p:txBody>
      </p:sp>
      <p:cxnSp>
        <p:nvCxnSpPr>
          <p:cNvPr id="6" name="Straight Connector 5"/>
          <p:cNvCxnSpPr/>
          <p:nvPr/>
        </p:nvCxnSpPr>
        <p:spPr>
          <a:xfrm flipV="1">
            <a:off x="395536" y="1237673"/>
            <a:ext cx="6762646" cy="354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91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482428" cy="5986254"/>
          </a:xfrm>
          <a:prstGeom prst="rect">
            <a:avLst/>
          </a:prstGeom>
        </p:spPr>
        <p:txBody>
          <a:bodyPr wrap="square">
            <a:spAutoFit/>
          </a:bodyPr>
          <a:lstStyle/>
          <a:p>
            <a:r>
              <a:rPr lang="en-GB" sz="4000" b="1" i="1" dirty="0" smtClean="0"/>
              <a:t>A Reliable Source?</a:t>
            </a:r>
            <a:endParaRPr lang="en-GB" sz="4000" b="1" i="1" dirty="0"/>
          </a:p>
          <a:p>
            <a:endParaRPr lang="en-GB" dirty="0"/>
          </a:p>
          <a:p>
            <a:endParaRPr lang="en-GB" dirty="0" smtClean="0"/>
          </a:p>
          <a:p>
            <a:r>
              <a:rPr lang="en-GB" sz="2000" dirty="0" smtClean="0"/>
              <a:t>So what is critical thinking all about?</a:t>
            </a:r>
          </a:p>
          <a:p>
            <a:endParaRPr lang="en-GB" sz="2000" dirty="0"/>
          </a:p>
          <a:p>
            <a:r>
              <a:rPr lang="en-GB" sz="2000" dirty="0" smtClean="0"/>
              <a:t>It is the cognitive process of analysing information and breaking it down into its component parts.  </a:t>
            </a:r>
          </a:p>
          <a:p>
            <a:endParaRPr lang="en-GB" sz="2000" dirty="0"/>
          </a:p>
          <a:p>
            <a:r>
              <a:rPr lang="en-GB" sz="2000" dirty="0" smtClean="0"/>
              <a:t>It may involve;</a:t>
            </a:r>
          </a:p>
          <a:p>
            <a:endParaRPr lang="en-GB" sz="2000" dirty="0"/>
          </a:p>
          <a:p>
            <a:pPr marL="285750" indent="-285750">
              <a:buFont typeface="Arial" panose="020B0604020202020204" pitchFamily="34" charset="0"/>
              <a:buChar char="•"/>
            </a:pPr>
            <a:r>
              <a:rPr lang="en-GB" sz="2000" dirty="0" smtClean="0"/>
              <a:t>Reflecting upon the meaning of things</a:t>
            </a:r>
          </a:p>
          <a:p>
            <a:pPr marL="285750" indent="-285750">
              <a:buFont typeface="Arial" panose="020B0604020202020204" pitchFamily="34" charset="0"/>
              <a:buChar char="•"/>
            </a:pPr>
            <a:r>
              <a:rPr lang="en-GB" sz="2000" dirty="0" smtClean="0"/>
              <a:t>Examining the evidence behind something</a:t>
            </a:r>
          </a:p>
          <a:p>
            <a:pPr marL="285750" indent="-285750">
              <a:buFont typeface="Arial" panose="020B0604020202020204" pitchFamily="34" charset="0"/>
              <a:buChar char="•"/>
            </a:pPr>
            <a:r>
              <a:rPr lang="en-GB" sz="2000" dirty="0" smtClean="0"/>
              <a:t>Judging the veracity of the facts</a:t>
            </a:r>
          </a:p>
          <a:p>
            <a:pPr marL="285750" indent="-285750">
              <a:buFont typeface="Arial" panose="020B0604020202020204" pitchFamily="34" charset="0"/>
              <a:buChar char="•"/>
            </a:pPr>
            <a:endParaRPr lang="en-GB" sz="2000" dirty="0"/>
          </a:p>
          <a:p>
            <a:r>
              <a:rPr lang="en-GB" sz="2000" dirty="0" smtClean="0"/>
              <a:t>Critical thinking means that you can examine a situation from several aspects rather than accepting it as one dimensional, and seek to uncover new understandings</a:t>
            </a:r>
            <a:r>
              <a:rPr lang="en-GB" sz="2000" dirty="0" smtClean="0"/>
              <a:t>.</a:t>
            </a:r>
            <a:endParaRPr lang="en-GB" sz="1400" dirty="0" smtClean="0"/>
          </a:p>
          <a:p>
            <a:endParaRPr lang="en-GB" sz="1400" dirty="0"/>
          </a:p>
          <a:p>
            <a:endParaRPr lang="en-GB" sz="1400" dirty="0" smtClean="0"/>
          </a:p>
          <a:p>
            <a:endParaRPr lang="en-GB" sz="1400" dirty="0"/>
          </a:p>
          <a:p>
            <a:endParaRPr lang="en-GB" sz="1400" dirty="0" smtClean="0"/>
          </a:p>
          <a:p>
            <a:r>
              <a:rPr lang="en-GB" sz="1100" dirty="0" smtClean="0"/>
              <a:t>Timmons, F., (2015) </a:t>
            </a:r>
            <a:r>
              <a:rPr lang="en-GB" sz="1100" i="1" dirty="0" smtClean="0"/>
              <a:t>A-Z Of Reflective Practice</a:t>
            </a:r>
            <a:r>
              <a:rPr lang="en-GB" sz="1100" dirty="0" smtClean="0"/>
              <a:t>, Palgrave</a:t>
            </a:r>
            <a:endParaRPr lang="en-GB" sz="1100" dirty="0"/>
          </a:p>
        </p:txBody>
      </p:sp>
      <p:cxnSp>
        <p:nvCxnSpPr>
          <p:cNvPr id="7" name="Straight Connector 6"/>
          <p:cNvCxnSpPr/>
          <p:nvPr/>
        </p:nvCxnSpPr>
        <p:spPr>
          <a:xfrm flipV="1">
            <a:off x="395536" y="1237673"/>
            <a:ext cx="6762646" cy="354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1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463955" cy="5878532"/>
          </a:xfrm>
          <a:prstGeom prst="rect">
            <a:avLst/>
          </a:prstGeom>
        </p:spPr>
        <p:txBody>
          <a:bodyPr wrap="square">
            <a:spAutoFit/>
          </a:bodyPr>
          <a:lstStyle/>
          <a:p>
            <a:r>
              <a:rPr lang="en-GB" sz="4000" b="1" i="1" dirty="0" smtClean="0"/>
              <a:t>Why are we Referencing?</a:t>
            </a:r>
          </a:p>
          <a:p>
            <a:endParaRPr lang="en-GB" dirty="0"/>
          </a:p>
          <a:p>
            <a:endParaRPr lang="en-GB" dirty="0" smtClean="0"/>
          </a:p>
          <a:p>
            <a:r>
              <a:rPr lang="en-GB" sz="2000" dirty="0" smtClean="0"/>
              <a:t>Referencing </a:t>
            </a:r>
            <a:r>
              <a:rPr lang="en-GB" sz="2000" dirty="0"/>
              <a:t>is the process of acknowledging other people’s work when you have used it in your assignment or research. </a:t>
            </a:r>
            <a:endParaRPr lang="en-GB" sz="2000" dirty="0" smtClean="0"/>
          </a:p>
          <a:p>
            <a:endParaRPr lang="en-GB" sz="2000" dirty="0"/>
          </a:p>
          <a:p>
            <a:r>
              <a:rPr lang="en-GB" sz="2000" dirty="0" smtClean="0"/>
              <a:t>There </a:t>
            </a:r>
            <a:r>
              <a:rPr lang="en-GB" sz="2000" dirty="0"/>
              <a:t>are a number of important reasons why you need to reference. </a:t>
            </a:r>
            <a:endParaRPr lang="en-GB" sz="2000" dirty="0" smtClean="0"/>
          </a:p>
          <a:p>
            <a:endParaRPr lang="en-GB" sz="2000" dirty="0"/>
          </a:p>
          <a:p>
            <a:endParaRPr lang="en-GB" sz="2000" dirty="0"/>
          </a:p>
          <a:p>
            <a:pPr marL="342900" indent="-342900">
              <a:buFont typeface="Arial" panose="020B0604020202020204" pitchFamily="34" charset="0"/>
              <a:buChar char="•"/>
            </a:pPr>
            <a:r>
              <a:rPr lang="en-GB" sz="2000" dirty="0"/>
              <a:t>Demonstrate that you have read widely on the subject and considered and evaluated the writings of others</a:t>
            </a:r>
          </a:p>
          <a:p>
            <a:endParaRPr lang="en-GB" sz="2000" dirty="0"/>
          </a:p>
          <a:p>
            <a:pPr marL="342900" indent="-342900">
              <a:buFont typeface="Arial" panose="020B0604020202020204" pitchFamily="34" charset="0"/>
              <a:buChar char="•"/>
            </a:pPr>
            <a:r>
              <a:rPr lang="en-GB" sz="2000" dirty="0"/>
              <a:t>Show your tutor the evidence of your research and thereby appreciate your contribution to the </a:t>
            </a:r>
            <a:r>
              <a:rPr lang="en-GB" sz="2000" dirty="0" smtClean="0"/>
              <a:t>topic</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Establish the credibility and authority of your ideas and arguments</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Enable the reader to locate the original material you </a:t>
            </a:r>
            <a:r>
              <a:rPr lang="en-GB" sz="2000" dirty="0" smtClean="0"/>
              <a:t>used</a:t>
            </a:r>
            <a:endParaRPr lang="en-GB" sz="2000" dirty="0" smtClean="0"/>
          </a:p>
          <a:p>
            <a:endParaRPr lang="en-GB" sz="2000" dirty="0"/>
          </a:p>
        </p:txBody>
      </p:sp>
      <p:cxnSp>
        <p:nvCxnSpPr>
          <p:cNvPr id="6" name="Straight Connector 5"/>
          <p:cNvCxnSpPr/>
          <p:nvPr/>
        </p:nvCxnSpPr>
        <p:spPr>
          <a:xfrm>
            <a:off x="395536" y="1222752"/>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464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482428" cy="5232202"/>
          </a:xfrm>
          <a:prstGeom prst="rect">
            <a:avLst/>
          </a:prstGeom>
        </p:spPr>
        <p:txBody>
          <a:bodyPr wrap="square">
            <a:spAutoFit/>
          </a:bodyPr>
          <a:lstStyle/>
          <a:p>
            <a:r>
              <a:rPr lang="en-GB" sz="4000" b="1" i="1" dirty="0"/>
              <a:t>Why are we Referencing?</a:t>
            </a:r>
          </a:p>
          <a:p>
            <a:endParaRPr lang="en-GB" dirty="0"/>
          </a:p>
          <a:p>
            <a:endParaRPr lang="en-GB" dirty="0"/>
          </a:p>
          <a:p>
            <a:endParaRPr lang="en-GB" dirty="0" smtClean="0"/>
          </a:p>
          <a:p>
            <a:pPr marL="342900" indent="-342900">
              <a:buFont typeface="Arial" panose="020B0604020202020204" pitchFamily="34" charset="0"/>
              <a:buChar char="•"/>
            </a:pPr>
            <a:r>
              <a:rPr lang="en-GB" sz="2000" dirty="0" smtClean="0"/>
              <a:t>Give </a:t>
            </a:r>
            <a:r>
              <a:rPr lang="en-GB" sz="2000" dirty="0"/>
              <a:t>credit to the original </a:t>
            </a:r>
            <a:r>
              <a:rPr lang="en-GB" sz="2000" dirty="0" smtClean="0"/>
              <a:t>author/creator</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Enable the reader to form their own views on the value of your sources and how you have interpreted </a:t>
            </a:r>
            <a:r>
              <a:rPr lang="en-GB" sz="2000" dirty="0" smtClean="0"/>
              <a:t>them</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Distinguish between your own ideas and opinions and those of others</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Highlight relevant points by quoting, paraphrasing or summarising from the original text</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Achieve a better mark or grade</a:t>
            </a:r>
          </a:p>
          <a:p>
            <a:pPr>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Avoid </a:t>
            </a:r>
            <a:r>
              <a:rPr lang="en-GB" sz="2000" b="1" dirty="0"/>
              <a:t>plagiarism</a:t>
            </a:r>
            <a:r>
              <a:rPr lang="en-GB" sz="2000" dirty="0" smtClean="0"/>
              <a:t>.</a:t>
            </a:r>
            <a:endParaRPr lang="en-GB" sz="1400" dirty="0"/>
          </a:p>
        </p:txBody>
      </p:sp>
      <p:cxnSp>
        <p:nvCxnSpPr>
          <p:cNvPr id="6" name="Straight Connector 5"/>
          <p:cNvCxnSpPr/>
          <p:nvPr/>
        </p:nvCxnSpPr>
        <p:spPr>
          <a:xfrm>
            <a:off x="395536" y="1195042"/>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4052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279228" cy="5940088"/>
          </a:xfrm>
          <a:prstGeom prst="rect">
            <a:avLst/>
          </a:prstGeom>
        </p:spPr>
        <p:txBody>
          <a:bodyPr wrap="square">
            <a:spAutoFit/>
          </a:bodyPr>
          <a:lstStyle/>
          <a:p>
            <a:r>
              <a:rPr lang="en-GB" sz="4000" b="1" i="1" dirty="0" smtClean="0"/>
              <a:t>How do we Reference?</a:t>
            </a:r>
            <a:endParaRPr lang="en-GB" sz="4000" b="1" i="1" dirty="0"/>
          </a:p>
          <a:p>
            <a:endParaRPr lang="en-GB" dirty="0"/>
          </a:p>
          <a:p>
            <a:endParaRPr lang="en-GB" dirty="0" smtClean="0"/>
          </a:p>
          <a:p>
            <a:endParaRPr lang="en-GB" sz="1600" dirty="0"/>
          </a:p>
          <a:p>
            <a:r>
              <a:rPr lang="en-GB" sz="2000" dirty="0" smtClean="0"/>
              <a:t>You should </a:t>
            </a:r>
            <a:r>
              <a:rPr lang="en-GB" sz="2000" dirty="0"/>
              <a:t>identify the sources that you have used by citing them in the text of your assignment (called </a:t>
            </a:r>
            <a:r>
              <a:rPr lang="en-GB" sz="2000" b="1" dirty="0"/>
              <a:t>citations</a:t>
            </a:r>
            <a:r>
              <a:rPr lang="en-GB" sz="2000" dirty="0"/>
              <a:t> or </a:t>
            </a:r>
            <a:r>
              <a:rPr lang="en-GB" sz="2000" b="1" dirty="0"/>
              <a:t>in-text citations</a:t>
            </a:r>
            <a:r>
              <a:rPr lang="en-GB" sz="2000" dirty="0"/>
              <a:t>) and referencing them at the end of your assignment (called the </a:t>
            </a:r>
            <a:r>
              <a:rPr lang="en-GB" sz="2000" b="1" dirty="0"/>
              <a:t>reference list</a:t>
            </a:r>
            <a:r>
              <a:rPr lang="en-GB" sz="2000" dirty="0"/>
              <a:t> or </a:t>
            </a:r>
            <a:r>
              <a:rPr lang="en-GB" sz="2000" b="1" dirty="0"/>
              <a:t>end-text citations</a:t>
            </a:r>
            <a:r>
              <a:rPr lang="en-GB" sz="2000" dirty="0"/>
              <a:t>). </a:t>
            </a:r>
            <a:endParaRPr lang="en-GB" sz="2000" dirty="0" smtClean="0"/>
          </a:p>
          <a:p>
            <a:endParaRPr lang="en-GB" sz="2000" dirty="0"/>
          </a:p>
          <a:p>
            <a:endParaRPr lang="en-GB" sz="2000" dirty="0"/>
          </a:p>
          <a:p>
            <a:endParaRPr lang="en-GB" sz="2000" dirty="0"/>
          </a:p>
          <a:p>
            <a:r>
              <a:rPr lang="en-GB" sz="2000" dirty="0"/>
              <a:t>The </a:t>
            </a:r>
            <a:r>
              <a:rPr lang="en-GB" sz="2000" b="1" dirty="0"/>
              <a:t>reference list </a:t>
            </a:r>
            <a:r>
              <a:rPr lang="en-GB" sz="2000" dirty="0"/>
              <a:t>only includes the sources cited in your text. It is not the same thing as a </a:t>
            </a:r>
            <a:r>
              <a:rPr lang="en-GB" sz="2000" b="1" dirty="0"/>
              <a:t>bibliography</a:t>
            </a:r>
            <a:r>
              <a:rPr lang="en-GB" sz="2000" dirty="0"/>
              <a:t>, which uses the same referencing style, but </a:t>
            </a:r>
            <a:r>
              <a:rPr lang="en-GB" sz="2000" dirty="0" smtClean="0"/>
              <a:t>includes </a:t>
            </a:r>
            <a:r>
              <a:rPr lang="en-GB" sz="2000" dirty="0"/>
              <a:t>all material, for example background readings, used in the preparation of your work.</a:t>
            </a:r>
          </a:p>
          <a:p>
            <a:endParaRPr lang="en-GB" sz="2000" dirty="0" smtClean="0"/>
          </a:p>
          <a:p>
            <a:endParaRPr lang="en-GB" sz="2000" dirty="0" smtClean="0"/>
          </a:p>
          <a:p>
            <a:r>
              <a:rPr lang="en-GB" sz="2000" dirty="0" smtClean="0"/>
              <a:t>Let’s look at an example</a:t>
            </a:r>
            <a:endParaRPr lang="en-GB" sz="2000" dirty="0"/>
          </a:p>
          <a:p>
            <a:pPr>
              <a:buFont typeface="Arial" panose="020B0604020202020204" pitchFamily="34" charset="0"/>
              <a:buChar char="•"/>
            </a:pPr>
            <a:endParaRPr lang="en-GB" sz="2000" dirty="0"/>
          </a:p>
          <a:p>
            <a:endParaRPr lang="en-GB" sz="1400" dirty="0" smtClean="0"/>
          </a:p>
          <a:p>
            <a:endParaRPr lang="en-GB" sz="1400" dirty="0"/>
          </a:p>
        </p:txBody>
      </p:sp>
      <p:cxnSp>
        <p:nvCxnSpPr>
          <p:cNvPr id="6" name="Straight Connector 5"/>
          <p:cNvCxnSpPr/>
          <p:nvPr/>
        </p:nvCxnSpPr>
        <p:spPr>
          <a:xfrm>
            <a:off x="395536" y="1204278"/>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448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5" y="548680"/>
            <a:ext cx="11473191" cy="6217087"/>
          </a:xfrm>
          <a:prstGeom prst="rect">
            <a:avLst/>
          </a:prstGeom>
        </p:spPr>
        <p:txBody>
          <a:bodyPr wrap="square">
            <a:spAutoFit/>
          </a:bodyPr>
          <a:lstStyle/>
          <a:p>
            <a:r>
              <a:rPr lang="en-GB" sz="4000" b="1" i="1" dirty="0" smtClean="0"/>
              <a:t>How do we Reference?</a:t>
            </a:r>
            <a:endParaRPr lang="en-GB" sz="4000" b="1" i="1" dirty="0"/>
          </a:p>
          <a:p>
            <a:endParaRPr lang="en-GB" dirty="0"/>
          </a:p>
          <a:p>
            <a:endParaRPr lang="en-GB" dirty="0" smtClean="0"/>
          </a:p>
          <a:p>
            <a:endParaRPr lang="en-GB" sz="1400" dirty="0" smtClean="0"/>
          </a:p>
          <a:p>
            <a:r>
              <a:rPr lang="en-GB" sz="2000" i="1" dirty="0" smtClean="0"/>
              <a:t>A </a:t>
            </a:r>
            <a:r>
              <a:rPr lang="en-GB" sz="2000" i="1" dirty="0"/>
              <a:t>number of studies have indicated that, in addition to families, the peer </a:t>
            </a:r>
            <a:r>
              <a:rPr lang="en-GB" sz="2000" i="1" dirty="0" smtClean="0"/>
              <a:t>group may </a:t>
            </a:r>
            <a:r>
              <a:rPr lang="en-GB" sz="2000" i="1" dirty="0"/>
              <a:t>also play a </a:t>
            </a:r>
            <a:r>
              <a:rPr lang="en-GB" sz="2000" i="1" dirty="0" smtClean="0"/>
              <a:t>significant </a:t>
            </a:r>
            <a:r>
              <a:rPr lang="en-GB" sz="2000" i="1" dirty="0"/>
              <a:t>role in decision-making about HE, affecting </a:t>
            </a:r>
            <a:r>
              <a:rPr lang="en-GB" sz="2000" i="1" dirty="0" smtClean="0"/>
              <a:t>aspirations during </a:t>
            </a:r>
            <a:r>
              <a:rPr lang="en-GB" sz="2000" i="1" dirty="0"/>
              <a:t>compulsory schooling (</a:t>
            </a:r>
            <a:r>
              <a:rPr lang="en-GB" sz="2000" i="1" dirty="0" err="1"/>
              <a:t>Hemsley</a:t>
            </a:r>
            <a:r>
              <a:rPr lang="en-GB" sz="2000" i="1" dirty="0"/>
              <a:t>-Brown, 1996;Macrae, Maguire and </a:t>
            </a:r>
            <a:r>
              <a:rPr lang="en-GB" sz="2000" i="1" dirty="0" smtClean="0"/>
              <a:t>Ball, 1996</a:t>
            </a:r>
            <a:r>
              <a:rPr lang="en-GB" sz="2000" i="1" dirty="0"/>
              <a:t>) and during later stages of decision-making (</a:t>
            </a:r>
            <a:r>
              <a:rPr lang="en-GB" sz="2000" i="1" dirty="0" err="1"/>
              <a:t>Moogan</a:t>
            </a:r>
            <a:r>
              <a:rPr lang="en-GB" sz="2000" i="1" dirty="0"/>
              <a:t>, Baron and </a:t>
            </a:r>
            <a:r>
              <a:rPr lang="en-GB" sz="2000" i="1" dirty="0" smtClean="0"/>
              <a:t>Harris, 1999</a:t>
            </a:r>
            <a:r>
              <a:rPr lang="en-GB" sz="2000" i="1" dirty="0"/>
              <a:t>; Institute for Employment Studies, 1999). Roberts and Allen (1997) </a:t>
            </a:r>
            <a:r>
              <a:rPr lang="en-GB" sz="2000" i="1" dirty="0" smtClean="0"/>
              <a:t>found that </a:t>
            </a:r>
            <a:r>
              <a:rPr lang="en-GB" sz="2000" i="1" dirty="0"/>
              <a:t>the peer group was the most common source of </a:t>
            </a:r>
            <a:r>
              <a:rPr lang="en-GB" sz="2000" i="1" dirty="0" smtClean="0"/>
              <a:t>influence </a:t>
            </a:r>
            <a:r>
              <a:rPr lang="en-GB" sz="2000" i="1" dirty="0"/>
              <a:t>after the </a:t>
            </a:r>
            <a:r>
              <a:rPr lang="en-GB" sz="2000" i="1" dirty="0" smtClean="0"/>
              <a:t>young person’s </a:t>
            </a:r>
            <a:r>
              <a:rPr lang="en-GB" sz="2000" i="1" dirty="0"/>
              <a:t>family</a:t>
            </a:r>
            <a:r>
              <a:rPr lang="en-GB" sz="2000" i="1" dirty="0" smtClean="0"/>
              <a:t>.</a:t>
            </a:r>
          </a:p>
          <a:p>
            <a:endParaRPr lang="en-GB" sz="2000" dirty="0"/>
          </a:p>
          <a:p>
            <a:endParaRPr lang="en-GB" sz="2000" dirty="0" smtClean="0"/>
          </a:p>
          <a:p>
            <a:r>
              <a:rPr lang="en-GB" sz="2000" dirty="0" err="1" smtClean="0"/>
              <a:t>Hemsley</a:t>
            </a:r>
            <a:r>
              <a:rPr lang="en-GB" sz="2000" dirty="0" smtClean="0"/>
              <a:t>-Brown, </a:t>
            </a:r>
            <a:r>
              <a:rPr lang="en-GB" sz="2000" dirty="0"/>
              <a:t>J. (1996). ‘Decision making among sixteen year-olds in the </a:t>
            </a:r>
            <a:r>
              <a:rPr lang="en-GB" sz="2000" dirty="0" smtClean="0"/>
              <a:t>further education </a:t>
            </a:r>
            <a:r>
              <a:rPr lang="en-GB" sz="2000" dirty="0"/>
              <a:t>market place.’ In: </a:t>
            </a:r>
            <a:r>
              <a:rPr lang="en-GB" sz="2000" dirty="0" err="1" smtClean="0"/>
              <a:t>Foskett</a:t>
            </a:r>
            <a:r>
              <a:rPr lang="en-GB" sz="2000" dirty="0" smtClean="0"/>
              <a:t>, </a:t>
            </a:r>
            <a:r>
              <a:rPr lang="en-GB" sz="2000" dirty="0"/>
              <a:t>N. (Ed) </a:t>
            </a:r>
            <a:r>
              <a:rPr lang="en-GB" sz="2000" i="1" dirty="0"/>
              <a:t>Markets in Education: Policy, </a:t>
            </a:r>
            <a:r>
              <a:rPr lang="en-GB" sz="2000" i="1" dirty="0" smtClean="0"/>
              <a:t>Process and </a:t>
            </a:r>
            <a:r>
              <a:rPr lang="en-GB" sz="2000" i="1" dirty="0" err="1"/>
              <a:t>Practice:Volume</a:t>
            </a:r>
            <a:r>
              <a:rPr lang="en-GB" sz="2000" i="1" dirty="0"/>
              <a:t> 2</a:t>
            </a:r>
            <a:r>
              <a:rPr lang="en-GB" sz="2000" dirty="0"/>
              <a:t>. Southampton: Centre for Research in Educational Marketing</a:t>
            </a:r>
            <a:r>
              <a:rPr lang="en-GB" sz="2000" dirty="0" smtClean="0"/>
              <a:t>.</a:t>
            </a:r>
          </a:p>
          <a:p>
            <a:endParaRPr lang="en-GB" sz="2000" dirty="0"/>
          </a:p>
          <a:p>
            <a:r>
              <a:rPr lang="en-GB" sz="2000" dirty="0" err="1" smtClean="0"/>
              <a:t>Macrae</a:t>
            </a:r>
            <a:r>
              <a:rPr lang="en-GB" sz="2000" dirty="0" smtClean="0"/>
              <a:t>, </a:t>
            </a:r>
            <a:r>
              <a:rPr lang="en-GB" sz="2000" dirty="0"/>
              <a:t>S., </a:t>
            </a:r>
            <a:r>
              <a:rPr lang="en-GB" sz="2000" dirty="0" smtClean="0"/>
              <a:t>Maguire, </a:t>
            </a:r>
            <a:r>
              <a:rPr lang="en-GB" sz="2000" dirty="0"/>
              <a:t>M. and </a:t>
            </a:r>
            <a:r>
              <a:rPr lang="en-GB" sz="2000" dirty="0" smtClean="0"/>
              <a:t>Ball, </a:t>
            </a:r>
            <a:r>
              <a:rPr lang="en-GB" sz="2000" dirty="0"/>
              <a:t>S. (1996). ‘Opportunity knocks: “choice” </a:t>
            </a:r>
            <a:r>
              <a:rPr lang="en-GB" sz="2000" dirty="0" smtClean="0"/>
              <a:t>in the </a:t>
            </a:r>
            <a:r>
              <a:rPr lang="en-GB" sz="2000" dirty="0"/>
              <a:t>post-16 education and training market.’ In: </a:t>
            </a:r>
            <a:r>
              <a:rPr lang="en-GB" sz="2000" dirty="0" err="1" smtClean="0"/>
              <a:t>Foskett</a:t>
            </a:r>
            <a:r>
              <a:rPr lang="en-GB" sz="2000" dirty="0" smtClean="0"/>
              <a:t>, </a:t>
            </a:r>
            <a:r>
              <a:rPr lang="en-GB" sz="2000" dirty="0"/>
              <a:t>N. (Ed) </a:t>
            </a:r>
            <a:r>
              <a:rPr lang="en-GB" sz="2000" i="1" dirty="0"/>
              <a:t>Markets </a:t>
            </a:r>
            <a:r>
              <a:rPr lang="en-GB" sz="2000" i="1" dirty="0" smtClean="0"/>
              <a:t>in Education</a:t>
            </a:r>
            <a:r>
              <a:rPr lang="en-GB" sz="2000" i="1" dirty="0"/>
              <a:t>: Policy, Process and </a:t>
            </a:r>
            <a:r>
              <a:rPr lang="en-GB" sz="2000" i="1" dirty="0" err="1"/>
              <a:t>Practice:Volume</a:t>
            </a:r>
            <a:r>
              <a:rPr lang="en-GB" sz="2000" i="1" dirty="0"/>
              <a:t> 2</a:t>
            </a:r>
            <a:r>
              <a:rPr lang="en-GB" sz="2000" dirty="0"/>
              <a:t>. Southampton: Centre for Research </a:t>
            </a:r>
            <a:r>
              <a:rPr lang="en-GB" sz="2000" dirty="0" smtClean="0"/>
              <a:t>in Educational </a:t>
            </a:r>
            <a:r>
              <a:rPr lang="en-GB" sz="2000" dirty="0"/>
              <a:t>Marketing</a:t>
            </a:r>
            <a:r>
              <a:rPr lang="en-GB" sz="2000" dirty="0" smtClean="0"/>
              <a:t>.</a:t>
            </a:r>
            <a:endParaRPr lang="en-GB" sz="2000" dirty="0"/>
          </a:p>
          <a:p>
            <a:endParaRPr lang="en-GB" sz="1400" dirty="0"/>
          </a:p>
          <a:p>
            <a:endParaRPr lang="en-GB" sz="1400" dirty="0"/>
          </a:p>
        </p:txBody>
      </p:sp>
      <p:cxnSp>
        <p:nvCxnSpPr>
          <p:cNvPr id="6" name="Straight Connector 5"/>
          <p:cNvCxnSpPr/>
          <p:nvPr/>
        </p:nvCxnSpPr>
        <p:spPr>
          <a:xfrm>
            <a:off x="395536" y="1204279"/>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256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436246" cy="5786199"/>
          </a:xfrm>
          <a:prstGeom prst="rect">
            <a:avLst/>
          </a:prstGeom>
        </p:spPr>
        <p:txBody>
          <a:bodyPr wrap="square">
            <a:spAutoFit/>
          </a:bodyPr>
          <a:lstStyle/>
          <a:p>
            <a:r>
              <a:rPr lang="en-GB" sz="4000" b="1" i="1" dirty="0" smtClean="0"/>
              <a:t>How do we Reference?</a:t>
            </a:r>
            <a:endParaRPr lang="en-GB" sz="4000" b="1" i="1" dirty="0"/>
          </a:p>
          <a:p>
            <a:endParaRPr lang="en-GB" dirty="0"/>
          </a:p>
          <a:p>
            <a:endParaRPr lang="en-GB" dirty="0" smtClean="0"/>
          </a:p>
          <a:p>
            <a:r>
              <a:rPr lang="en-GB" sz="2000" dirty="0" smtClean="0"/>
              <a:t>Your tutors and lecturers will expect you to be able to cite your sources and properly reference them - accurately</a:t>
            </a:r>
            <a:r>
              <a:rPr lang="en-GB" sz="2000" dirty="0"/>
              <a:t>, clearly and concisely. </a:t>
            </a:r>
            <a:endParaRPr lang="en-GB" sz="2000" dirty="0" smtClean="0"/>
          </a:p>
          <a:p>
            <a:endParaRPr lang="en-GB" sz="2000" dirty="0"/>
          </a:p>
          <a:p>
            <a:r>
              <a:rPr lang="en-GB" sz="2000" dirty="0" smtClean="0"/>
              <a:t>There are different styles of referencing that are used depending on the subject area you are in.  It is important that you know which style of referencing that you should be using.  Here are some common styles;</a:t>
            </a:r>
          </a:p>
          <a:p>
            <a:endParaRPr lang="en-GB" sz="2000" dirty="0"/>
          </a:p>
          <a:p>
            <a:pPr marL="285750" indent="-285750">
              <a:buFont typeface="Arial" panose="020B0604020202020204" pitchFamily="34" charset="0"/>
              <a:buChar char="•"/>
            </a:pPr>
            <a:r>
              <a:rPr lang="en-GB" sz="2000" b="1" dirty="0" smtClean="0"/>
              <a:t>American </a:t>
            </a:r>
            <a:r>
              <a:rPr lang="en-GB" sz="2000" b="1" dirty="0"/>
              <a:t>Psychological </a:t>
            </a:r>
            <a:r>
              <a:rPr lang="en-GB" sz="2000" b="1" dirty="0" smtClean="0"/>
              <a:t>Association</a:t>
            </a:r>
          </a:p>
          <a:p>
            <a:endParaRPr lang="en-GB" sz="2000" dirty="0"/>
          </a:p>
          <a:p>
            <a:r>
              <a:rPr lang="en-GB" sz="2000" i="1" dirty="0"/>
              <a:t>Although originally drawn up for use in psychological journals, the APA style is now widely used in the social sciences, in education, in business, and numerous other disciplines</a:t>
            </a:r>
            <a:r>
              <a:rPr lang="en-GB" sz="2000" i="1" dirty="0" smtClean="0"/>
              <a:t>.</a:t>
            </a:r>
          </a:p>
          <a:p>
            <a:endParaRPr lang="en-GB" sz="2000" i="1" dirty="0"/>
          </a:p>
          <a:p>
            <a:pPr marL="285750" indent="-285750">
              <a:buFont typeface="Arial" panose="020B0604020202020204" pitchFamily="34" charset="0"/>
              <a:buChar char="•"/>
            </a:pPr>
            <a:r>
              <a:rPr lang="en-GB" sz="2000" b="1" dirty="0"/>
              <a:t>Modern Language Association of </a:t>
            </a:r>
            <a:r>
              <a:rPr lang="en-GB" sz="2000" b="1" dirty="0" smtClean="0"/>
              <a:t>America</a:t>
            </a:r>
          </a:p>
          <a:p>
            <a:endParaRPr lang="en-GB" sz="2000" i="1" dirty="0"/>
          </a:p>
          <a:p>
            <a:r>
              <a:rPr lang="en-GB" sz="2000" i="1" dirty="0" smtClean="0"/>
              <a:t>Used mainly </a:t>
            </a:r>
            <a:r>
              <a:rPr lang="en-GB" sz="2000" i="1" dirty="0"/>
              <a:t>in English and the Humanities</a:t>
            </a:r>
            <a:r>
              <a:rPr lang="en-GB" sz="2000" i="1" dirty="0" smtClean="0"/>
              <a:t>.</a:t>
            </a:r>
            <a:endParaRPr lang="en-GB" sz="2000" i="1" dirty="0"/>
          </a:p>
          <a:p>
            <a:endParaRPr lang="en-GB" sz="1400" dirty="0"/>
          </a:p>
        </p:txBody>
      </p:sp>
      <p:cxnSp>
        <p:nvCxnSpPr>
          <p:cNvPr id="6" name="Straight Connector 5"/>
          <p:cNvCxnSpPr/>
          <p:nvPr/>
        </p:nvCxnSpPr>
        <p:spPr>
          <a:xfrm>
            <a:off x="395536" y="1241227"/>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2076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11436246" cy="4770537"/>
          </a:xfrm>
          <a:prstGeom prst="rect">
            <a:avLst/>
          </a:prstGeom>
        </p:spPr>
        <p:txBody>
          <a:bodyPr wrap="square">
            <a:spAutoFit/>
          </a:bodyPr>
          <a:lstStyle/>
          <a:p>
            <a:r>
              <a:rPr lang="en-GB" sz="4000" b="1" i="1" dirty="0" smtClean="0"/>
              <a:t>How do we Reference?</a:t>
            </a:r>
            <a:endParaRPr lang="en-GB" sz="4000" b="1" i="1" dirty="0"/>
          </a:p>
          <a:p>
            <a:endParaRPr lang="en-GB" dirty="0"/>
          </a:p>
          <a:p>
            <a:endParaRPr lang="en-GB" dirty="0" smtClean="0"/>
          </a:p>
          <a:p>
            <a:pPr marL="285750" indent="-285750">
              <a:buFont typeface="Arial" panose="020B0604020202020204" pitchFamily="34" charset="0"/>
              <a:buChar char="•"/>
            </a:pPr>
            <a:r>
              <a:rPr lang="en-GB" sz="2000" b="1" dirty="0" smtClean="0"/>
              <a:t>Harvard</a:t>
            </a:r>
            <a:endParaRPr lang="en-GB" sz="2000" b="1" dirty="0" smtClean="0"/>
          </a:p>
          <a:p>
            <a:endParaRPr lang="en-GB" sz="2000" dirty="0"/>
          </a:p>
          <a:p>
            <a:r>
              <a:rPr lang="en-GB" sz="2000" i="1" dirty="0" smtClean="0"/>
              <a:t>Originally from </a:t>
            </a:r>
            <a:r>
              <a:rPr lang="en-GB" sz="2000" i="1" dirty="0"/>
              <a:t>"The Bluebook: A Uniform System of Citation" published by the Harvard Law Review Association. The Harvard style and its many variations are used in law, natural sciences, social and behavioural sciences, and medicine.</a:t>
            </a:r>
            <a:endParaRPr lang="en-GB" sz="2000" i="1" dirty="0" smtClean="0"/>
          </a:p>
          <a:p>
            <a:endParaRPr lang="en-GB" sz="2000" dirty="0" smtClean="0"/>
          </a:p>
          <a:p>
            <a:pPr marL="285750" indent="-285750">
              <a:buFont typeface="Arial" panose="020B0604020202020204" pitchFamily="34" charset="0"/>
              <a:buChar char="•"/>
            </a:pPr>
            <a:r>
              <a:rPr lang="en-GB" sz="2000" b="1" dirty="0" smtClean="0"/>
              <a:t>Chicago</a:t>
            </a:r>
          </a:p>
          <a:p>
            <a:endParaRPr lang="en-GB" sz="2000" dirty="0"/>
          </a:p>
          <a:p>
            <a:r>
              <a:rPr lang="en-GB" sz="2000" i="1" dirty="0" smtClean="0"/>
              <a:t>Sometimes referred </a:t>
            </a:r>
            <a:r>
              <a:rPr lang="en-GB" sz="2000" i="1" dirty="0"/>
              <a:t>to as </a:t>
            </a:r>
            <a:r>
              <a:rPr lang="en-GB" sz="2000" i="1" dirty="0" err="1"/>
              <a:t>Turabian</a:t>
            </a:r>
            <a:r>
              <a:rPr lang="en-GB" sz="2000" i="1" dirty="0"/>
              <a:t> or </a:t>
            </a:r>
            <a:r>
              <a:rPr lang="en-GB" sz="2000" i="1" dirty="0" smtClean="0"/>
              <a:t>Chicago/</a:t>
            </a:r>
            <a:r>
              <a:rPr lang="en-GB" sz="2000" i="1" dirty="0" err="1" smtClean="0"/>
              <a:t>Turabian</a:t>
            </a:r>
            <a:r>
              <a:rPr lang="en-GB" sz="2000" i="1" dirty="0"/>
              <a:t>, </a:t>
            </a:r>
            <a:r>
              <a:rPr lang="en-GB" sz="2000" i="1" dirty="0" smtClean="0"/>
              <a:t>it is </a:t>
            </a:r>
            <a:r>
              <a:rPr lang="en-GB" sz="2000" i="1" dirty="0"/>
              <a:t>used mainly in the social sciences, including history, political studies, and theology</a:t>
            </a:r>
            <a:r>
              <a:rPr lang="en-GB" sz="2000" i="1" dirty="0" smtClean="0"/>
              <a:t>.</a:t>
            </a:r>
            <a:endParaRPr lang="en-GB" sz="2000" dirty="0"/>
          </a:p>
          <a:p>
            <a:endParaRPr lang="en-GB" sz="1400" dirty="0"/>
          </a:p>
          <a:p>
            <a:endParaRPr lang="en-GB" sz="1400" dirty="0"/>
          </a:p>
        </p:txBody>
      </p:sp>
      <p:cxnSp>
        <p:nvCxnSpPr>
          <p:cNvPr id="6" name="Straight Connector 5"/>
          <p:cNvCxnSpPr/>
          <p:nvPr/>
        </p:nvCxnSpPr>
        <p:spPr>
          <a:xfrm>
            <a:off x="395536" y="1241227"/>
            <a:ext cx="60486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9065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1554</Words>
  <Application>Microsoft Office PowerPoint</Application>
  <PresentationFormat>Widescreen</PresentationFormat>
  <Paragraphs>233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SPEIRS Neil</dc:creator>
  <cp:lastModifiedBy>SPEIRS Neil</cp:lastModifiedBy>
  <cp:revision>13</cp:revision>
  <dcterms:created xsi:type="dcterms:W3CDTF">2021-02-02T17:24:00Z</dcterms:created>
  <dcterms:modified xsi:type="dcterms:W3CDTF">2021-02-03T19:16:25Z</dcterms:modified>
</cp:coreProperties>
</file>