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8"/>
  </p:notesMasterIdLst>
  <p:sldIdLst>
    <p:sldId id="256" r:id="rId2"/>
    <p:sldId id="259" r:id="rId3"/>
    <p:sldId id="260" r:id="rId4"/>
    <p:sldId id="262" r:id="rId5"/>
    <p:sldId id="263" r:id="rId6"/>
    <p:sldId id="264" r:id="rId7"/>
    <p:sldId id="266" r:id="rId8"/>
    <p:sldId id="267" r:id="rId9"/>
    <p:sldId id="268" r:id="rId10"/>
    <p:sldId id="269" r:id="rId11"/>
    <p:sldId id="270" r:id="rId12"/>
    <p:sldId id="271" r:id="rId13"/>
    <p:sldId id="272" r:id="rId14"/>
    <p:sldId id="275" r:id="rId15"/>
    <p:sldId id="276" r:id="rId16"/>
    <p:sldId id="274" r:id="rId17"/>
  </p:sldIdLst>
  <p:sldSz cx="9144000" cy="5143500" type="screen16x9"/>
  <p:notesSz cx="6858000" cy="9144000"/>
  <p:embeddedFontLst>
    <p:embeddedFont>
      <p:font typeface="Helvetica" panose="020B0604020202020204" pitchFamily="34" charset="0"/>
      <p:regular r:id="rId19"/>
      <p:bold r:id="rId20"/>
      <p:italic r:id="rId21"/>
      <p:boldItalic r:id="rId22"/>
    </p:embeddedFont>
    <p:embeddedFont>
      <p:font typeface="Oswald" panose="020B0604020202020204" charset="0"/>
      <p:regular r:id="rId23"/>
      <p:bold r:id="rId24"/>
    </p:embeddedFont>
    <p:embeddedFont>
      <p:font typeface="Average" panose="020B0604020202020204" charset="0"/>
      <p:regular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2824" autoAdjust="0"/>
  </p:normalViewPr>
  <p:slideViewPr>
    <p:cSldViewPr snapToGrid="0">
      <p:cViewPr varScale="1">
        <p:scale>
          <a:sx n="66" d="100"/>
          <a:sy n="66" d="100"/>
        </p:scale>
        <p:origin x="560" y="4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711764484"/>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learn.ed.ac.uk/webapps/blackboard/content/listContentEditable.jsp?content_id=_2550712_1&amp;course_id=_52479_1"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 name="Shape 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106233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51006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r>
              <a:rPr lang="en-US" dirty="0" smtClean="0"/>
              <a:t>Brooklyn</a:t>
            </a:r>
            <a:r>
              <a:rPr lang="en-US" baseline="0" dirty="0" smtClean="0"/>
              <a:t> Battery Tunnel, Photo: Metropolitan Transportation Authority / Patrick </a:t>
            </a:r>
            <a:r>
              <a:rPr lang="en-US" baseline="0" dirty="0" err="1" smtClean="0"/>
              <a:t>Cashin</a:t>
            </a:r>
            <a:r>
              <a:rPr lang="en-US" baseline="0" dirty="0" smtClean="0"/>
              <a:t> (CC BY 2.0) https://</a:t>
            </a:r>
            <a:r>
              <a:rPr lang="en-US" baseline="0" dirty="0" err="1" smtClean="0"/>
              <a:t>en.wikipedia.org</a:t>
            </a:r>
            <a:r>
              <a:rPr lang="en-US" baseline="0" dirty="0" smtClean="0"/>
              <a:t>/wiki/</a:t>
            </a:r>
            <a:r>
              <a:rPr lang="en-US" baseline="0" dirty="0" err="1" smtClean="0"/>
              <a:t>Hurricane_Sandy</a:t>
            </a:r>
            <a:r>
              <a:rPr lang="en-US" baseline="0" dirty="0" smtClean="0"/>
              <a:t>#/media/File:Hugh_L._</a:t>
            </a:r>
            <a:r>
              <a:rPr lang="en-US" baseline="0" dirty="0" err="1" smtClean="0"/>
              <a:t>Carey_Tunnel_during_Hurricane_Sandy_vc.jpg</a:t>
            </a:r>
            <a:endParaRPr lang="en-US" baseline="0" dirty="0" smtClean="0"/>
          </a:p>
          <a:p>
            <a:pPr marL="171450" indent="-171450">
              <a:buFontTx/>
              <a:buChar char="-"/>
            </a:pPr>
            <a:r>
              <a:rPr lang="en-US" dirty="0" smtClean="0"/>
              <a:t>Flooding at Marblehead, MA, Photo: “The </a:t>
            </a:r>
            <a:r>
              <a:rPr lang="en-US" dirty="0" err="1" smtClean="0"/>
              <a:t>Birkes</a:t>
            </a:r>
            <a:r>
              <a:rPr lang="en-US" dirty="0" smtClean="0"/>
              <a:t>” (CC</a:t>
            </a:r>
            <a:r>
              <a:rPr lang="en-US" baseline="0" dirty="0" smtClean="0"/>
              <a:t> BY 2.0) </a:t>
            </a:r>
            <a:r>
              <a:rPr lang="en-US" dirty="0" smtClean="0"/>
              <a:t>https://</a:t>
            </a:r>
            <a:r>
              <a:rPr lang="en-US" dirty="0" err="1" smtClean="0"/>
              <a:t>en.wikipedia.org</a:t>
            </a:r>
            <a:r>
              <a:rPr lang="en-US" dirty="0" smtClean="0"/>
              <a:t>/wiki/</a:t>
            </a:r>
            <a:r>
              <a:rPr lang="en-US" dirty="0" err="1" smtClean="0"/>
              <a:t>Hurricane_Sandy</a:t>
            </a:r>
            <a:r>
              <a:rPr lang="en-US" dirty="0" smtClean="0"/>
              <a:t>#/media/File:Flooding_in_Marblehead_Massachusetts_caused_by_Hurricane_Sandy.jpg</a:t>
            </a:r>
          </a:p>
          <a:p>
            <a:pPr marL="171450" indent="-171450">
              <a:buFontTx/>
              <a:buChar char="-"/>
            </a:pPr>
            <a:r>
              <a:rPr lang="en-US" dirty="0" smtClean="0"/>
              <a:t>Polar</a:t>
            </a:r>
            <a:r>
              <a:rPr lang="en-US" baseline="0" dirty="0" smtClean="0"/>
              <a:t> bear jumping on fast ice; Photo: Arturo de </a:t>
            </a:r>
            <a:r>
              <a:rPr lang="en-US" baseline="0" dirty="0" err="1" smtClean="0"/>
              <a:t>Frias</a:t>
            </a:r>
            <a:r>
              <a:rPr lang="en-US" baseline="0" dirty="0" smtClean="0"/>
              <a:t> Marques (CC BY-SA 4.0) https://</a:t>
            </a:r>
            <a:r>
              <a:rPr lang="en-US" baseline="0" dirty="0" err="1" smtClean="0"/>
              <a:t>en.wikipedia.org</a:t>
            </a:r>
            <a:r>
              <a:rPr lang="en-US" baseline="0" dirty="0" smtClean="0"/>
              <a:t>/wiki/</a:t>
            </a:r>
            <a:r>
              <a:rPr lang="en-US" baseline="0" dirty="0" err="1" smtClean="0"/>
              <a:t>Polar_bear</a:t>
            </a:r>
            <a:r>
              <a:rPr lang="en-US" baseline="0" dirty="0" smtClean="0"/>
              <a:t>#/media/</a:t>
            </a:r>
            <a:r>
              <a:rPr lang="en-US" baseline="0" dirty="0" err="1" smtClean="0"/>
              <a:t>File:Polar_Bear_AdF.jpg</a:t>
            </a:r>
            <a:endParaRPr lang="en-US" baseline="0" dirty="0" smtClean="0"/>
          </a:p>
          <a:p>
            <a:pPr marL="171450" indent="-171450">
              <a:buFontTx/>
              <a:buChar char="-"/>
            </a:pPr>
            <a:r>
              <a:rPr lang="en-US" baseline="0" dirty="0" smtClean="0"/>
              <a:t>Katrina radar; Photo: NOAA (public domain) https://</a:t>
            </a:r>
            <a:r>
              <a:rPr lang="en-US" baseline="0" dirty="0" err="1" smtClean="0"/>
              <a:t>en.wikipedia.org</a:t>
            </a:r>
            <a:r>
              <a:rPr lang="en-US" baseline="0" dirty="0" smtClean="0"/>
              <a:t>/wiki/</a:t>
            </a:r>
            <a:r>
              <a:rPr lang="en-US" baseline="0" dirty="0" err="1" smtClean="0"/>
              <a:t>Hurricane_Katrina</a:t>
            </a:r>
            <a:r>
              <a:rPr lang="en-US" baseline="0" dirty="0" smtClean="0"/>
              <a:t>#/media/</a:t>
            </a:r>
            <a:r>
              <a:rPr lang="en-US" baseline="0" dirty="0" err="1" smtClean="0"/>
              <a:t>File:Hurricane_Katrina_LA_landfall_radar.gif</a:t>
            </a:r>
            <a:endParaRPr lang="en-US" dirty="0"/>
          </a:p>
        </p:txBody>
      </p:sp>
      <p:sp>
        <p:nvSpPr>
          <p:cNvPr id="4" name="Slide Number Placeholder 3"/>
          <p:cNvSpPr>
            <a:spLocks noGrp="1"/>
          </p:cNvSpPr>
          <p:nvPr>
            <p:ph type="sldNum" sz="quarter" idx="10"/>
          </p:nvPr>
        </p:nvSpPr>
        <p:spPr/>
        <p:txBody>
          <a:bodyPr/>
          <a:lstStyle/>
          <a:p>
            <a:fld id="{1D0D1D3A-3BF1-499E-B510-33953A4271BB}" type="slidenum">
              <a:rPr lang="en-US" smtClean="0"/>
              <a:t>2</a:t>
            </a:fld>
            <a:endParaRPr lang="en-US"/>
          </a:p>
        </p:txBody>
      </p:sp>
    </p:spTree>
    <p:extLst>
      <p:ext uri="{BB962C8B-B14F-4D97-AF65-F5344CB8AC3E}">
        <p14:creationId xmlns:p14="http://schemas.microsoft.com/office/powerpoint/2010/main" val="2753068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1D0D1D3A-3BF1-499E-B510-33953A4271BB}" type="slidenum">
              <a:rPr lang="en-US" smtClean="0"/>
              <a:t>3</a:t>
            </a:fld>
            <a:endParaRPr lang="en-US"/>
          </a:p>
        </p:txBody>
      </p:sp>
    </p:spTree>
    <p:extLst>
      <p:ext uri="{BB962C8B-B14F-4D97-AF65-F5344CB8AC3E}">
        <p14:creationId xmlns:p14="http://schemas.microsoft.com/office/powerpoint/2010/main" val="1856323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DA1E8BA-0F79-5A4F-82F0-C3901388473D}" type="slidenum">
              <a:rPr lang="en-US" smtClean="0"/>
              <a:pPr/>
              <a:t>4</a:t>
            </a:fld>
            <a:endParaRPr lang="en-US" dirty="0"/>
          </a:p>
        </p:txBody>
      </p:sp>
    </p:spTree>
    <p:extLst>
      <p:ext uri="{BB962C8B-B14F-4D97-AF65-F5344CB8AC3E}">
        <p14:creationId xmlns:p14="http://schemas.microsoft.com/office/powerpoint/2010/main" val="930971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DA1E8BA-0F79-5A4F-82F0-C3901388473D}" type="slidenum">
              <a:rPr lang="en-US" smtClean="0"/>
              <a:pPr/>
              <a:t>5</a:t>
            </a:fld>
            <a:endParaRPr lang="en-US" dirty="0"/>
          </a:p>
        </p:txBody>
      </p:sp>
    </p:spTree>
    <p:extLst>
      <p:ext uri="{BB962C8B-B14F-4D97-AF65-F5344CB8AC3E}">
        <p14:creationId xmlns:p14="http://schemas.microsoft.com/office/powerpoint/2010/main" val="3681142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Main conclusion of IPCC</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EDA1E8BA-0F79-5A4F-82F0-C3901388473D}" type="slidenum">
              <a:rPr lang="en-US" smtClean="0"/>
              <a:pPr/>
              <a:t>6</a:t>
            </a:fld>
            <a:endParaRPr lang="en-US" dirty="0"/>
          </a:p>
        </p:txBody>
      </p:sp>
    </p:spTree>
    <p:extLst>
      <p:ext uri="{BB962C8B-B14F-4D97-AF65-F5344CB8AC3E}">
        <p14:creationId xmlns:p14="http://schemas.microsoft.com/office/powerpoint/2010/main" val="3476291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Graphic produced by Eric Leibensperger from raw data.</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EDA1E8BA-0F79-5A4F-82F0-C3901388473D}" type="slidenum">
              <a:rPr lang="en-US" smtClean="0"/>
              <a:pPr/>
              <a:t>7</a:t>
            </a:fld>
            <a:endParaRPr lang="en-US" dirty="0"/>
          </a:p>
        </p:txBody>
      </p:sp>
    </p:spTree>
    <p:extLst>
      <p:ext uri="{BB962C8B-B14F-4D97-AF65-F5344CB8AC3E}">
        <p14:creationId xmlns:p14="http://schemas.microsoft.com/office/powerpoint/2010/main" val="3071083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Graphic produced by Eric Leibensperger from raw data.</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EDA1E8BA-0F79-5A4F-82F0-C3901388473D}" type="slidenum">
              <a:rPr lang="en-US" smtClean="0"/>
              <a:pPr/>
              <a:t>8</a:t>
            </a:fld>
            <a:endParaRPr lang="en-US" dirty="0"/>
          </a:p>
        </p:txBody>
      </p:sp>
    </p:spTree>
    <p:extLst>
      <p:ext uri="{BB962C8B-B14F-4D97-AF65-F5344CB8AC3E}">
        <p14:creationId xmlns:p14="http://schemas.microsoft.com/office/powerpoint/2010/main" val="19572988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0" i="0" kern="1200" dirty="0" smtClean="0">
                <a:solidFill>
                  <a:schemeClr val="tx1"/>
                </a:solidFill>
                <a:effectLst/>
                <a:latin typeface="+mn-lt"/>
                <a:ea typeface="+mn-ea"/>
                <a:cs typeface="+mn-cs"/>
              </a:rPr>
              <a:t>Before we investigate what the future impacts of climate change might be, we have to understand how much global average temperatures could rise. </a:t>
            </a:r>
            <a:r>
              <a:rPr lang="en-GB" sz="1100" b="1" i="0" kern="1200" dirty="0" smtClean="0">
                <a:solidFill>
                  <a:schemeClr val="tx1"/>
                </a:solidFill>
                <a:effectLst/>
                <a:latin typeface="+mn-lt"/>
                <a:ea typeface="+mn-ea"/>
                <a:cs typeface="+mn-cs"/>
              </a:rPr>
              <a:t>Climate change impacts will be largely dependent on how much warming we experience, and how quickly this occurs.</a:t>
            </a:r>
            <a:endParaRPr lang="en-GB" sz="1100" b="0" i="0" kern="1200" dirty="0" smtClean="0">
              <a:solidFill>
                <a:schemeClr val="tx1"/>
              </a:solidFill>
              <a:effectLst/>
              <a:latin typeface="+mn-lt"/>
              <a:ea typeface="+mn-ea"/>
              <a:cs typeface="+mn-cs"/>
            </a:endParaRPr>
          </a:p>
          <a:p>
            <a:r>
              <a:rPr lang="en-GB" sz="1100" kern="1200" dirty="0" smtClean="0">
                <a:solidFill>
                  <a:schemeClr val="tx1"/>
                </a:solidFill>
                <a:effectLst/>
                <a:latin typeface="+mn-lt"/>
                <a:ea typeface="+mn-ea"/>
                <a:cs typeface="+mn-cs"/>
              </a:rPr>
              <a:t>The amount that the climate will warm over the next century will be largely determined by the atmospheric concentration of greenhouse gases. By using climate models, scientists are able to map out the relationship of how the climate will warm for a given greenhouse gas concentration. </a:t>
            </a:r>
            <a:endParaRPr lang="en-GB" dirty="0" smtClean="0"/>
          </a:p>
          <a:p>
            <a:r>
              <a:rPr lang="en-GB" sz="1100" kern="1200" dirty="0" smtClean="0">
                <a:solidFill>
                  <a:schemeClr val="tx1"/>
                </a:solidFill>
                <a:effectLst/>
                <a:latin typeface="+mn-lt"/>
                <a:ea typeface="+mn-ea"/>
                <a:cs typeface="+mn-cs"/>
              </a:rPr>
              <a:t>Many different climate models have been generated and run to analyse this relationship and predict future temperature increases. It’s important to note that some of the specifics of these models vary, and the exact relationship is uncertain—it is determined by a range of complex factors, interactions and feedbacks in the Earth system. The Intergovernmental Panel on Climate Change (IPCC), a UN a scientific intergovernmental body </a:t>
            </a:r>
            <a:r>
              <a:rPr lang="en-GB" sz="1100" b="1" kern="1200" dirty="0" smtClean="0">
                <a:solidFill>
                  <a:schemeClr val="tx1"/>
                </a:solidFill>
                <a:effectLst/>
                <a:latin typeface="+mn-lt"/>
                <a:ea typeface="+mn-ea"/>
                <a:cs typeface="+mn-cs"/>
              </a:rPr>
              <a:t>[if you're unsure or need some guidance of what the IPCC is, briefly </a:t>
            </a:r>
            <a:r>
              <a:rPr lang="en-GB" sz="1100" b="1" kern="1200" dirty="0" smtClean="0">
                <a:solidFill>
                  <a:schemeClr val="tx1"/>
                </a:solidFill>
                <a:effectLst/>
                <a:latin typeface="+mn-lt"/>
                <a:ea typeface="+mn-ea"/>
                <a:cs typeface="+mn-cs"/>
                <a:hlinkClick r:id="rId3"/>
              </a:rPr>
              <a:t>review the content here</a:t>
            </a:r>
            <a:r>
              <a:rPr lang="en-GB" sz="1100" b="1" kern="1200" dirty="0" smtClean="0">
                <a:solidFill>
                  <a:schemeClr val="tx1"/>
                </a:solidFill>
                <a:effectLst/>
                <a:latin typeface="+mn-lt"/>
                <a:ea typeface="+mn-ea"/>
                <a:cs typeface="+mn-cs"/>
              </a:rPr>
              <a:t>)]</a:t>
            </a:r>
            <a:r>
              <a:rPr lang="en-GB" sz="1100" kern="1200" dirty="0" smtClean="0">
                <a:solidFill>
                  <a:schemeClr val="tx1"/>
                </a:solidFill>
                <a:effectLst/>
                <a:latin typeface="+mn-lt"/>
                <a:ea typeface="+mn-ea"/>
                <a:cs typeface="+mn-cs"/>
              </a:rPr>
              <a:t>, have collated a wide range of model outputs and map out this variability in the form of error bars. Therefore, for a given greenhouse gas concentration, we can see the range of possible temperature changes which could occur.</a:t>
            </a:r>
            <a:endParaRPr lang="en-GB" dirty="0" smtClean="0"/>
          </a:p>
          <a:p>
            <a:r>
              <a:rPr lang="en-GB" sz="1100" kern="1200" dirty="0" smtClean="0">
                <a:solidFill>
                  <a:schemeClr val="tx1"/>
                </a:solidFill>
                <a:effectLst/>
                <a:latin typeface="+mn-lt"/>
                <a:ea typeface="+mn-ea"/>
                <a:cs typeface="+mn-cs"/>
              </a:rPr>
              <a:t>Although there is uncertainty over how much warming will occur for a given greenhouse gas concentration (i.e. the climate response), the largest uncertainty is us: how much will humans emit in the coming century? The IPCC model this uncertainty through the use of “scenarios” (or the technical term 'Relative Concentration Pathways'; RCPs), which vary depending on how much action we take to reduce (or increase) our greenhouse gas emissions.</a:t>
            </a:r>
            <a:r>
              <a:rPr lang="en-GB" dirty="0" smtClean="0"/>
              <a:t> </a:t>
            </a:r>
          </a:p>
          <a:p>
            <a:r>
              <a:rPr lang="en-GB" sz="1100" kern="1200" dirty="0" smtClean="0">
                <a:solidFill>
                  <a:schemeClr val="tx1"/>
                </a:solidFill>
                <a:effectLst/>
                <a:latin typeface="+mn-lt"/>
                <a:ea typeface="+mn-ea"/>
                <a:cs typeface="+mn-cs"/>
              </a:rPr>
              <a:t>Source: Intergovernmental Panel on Climate Change (IPCC), 5th Assessment Report (AR5)</a:t>
            </a:r>
            <a:br>
              <a:rPr lang="en-GB" sz="1100" kern="1200" dirty="0" smtClean="0">
                <a:solidFill>
                  <a:schemeClr val="tx1"/>
                </a:solidFill>
                <a:effectLst/>
                <a:latin typeface="+mn-lt"/>
                <a:ea typeface="+mn-ea"/>
                <a:cs typeface="+mn-cs"/>
              </a:rPr>
            </a:br>
            <a:endParaRPr lang="en-GB" dirty="0" smtClean="0">
              <a:effectLst/>
            </a:endParaRPr>
          </a:p>
          <a:p>
            <a:r>
              <a:rPr lang="en-GB" sz="1100" kern="1200" dirty="0" smtClean="0">
                <a:solidFill>
                  <a:schemeClr val="tx1"/>
                </a:solidFill>
                <a:effectLst/>
                <a:latin typeface="+mn-lt"/>
                <a:ea typeface="+mn-ea"/>
                <a:cs typeface="+mn-cs"/>
              </a:rPr>
              <a:t>Our climate models predict that warming by 2100 could range anywhere between 1.5°C and 6°C depending on our future GHG emissions. Such a wide range in projected warming means that the resultant climate change impacts also vary dramatically—many with devastating consequences.</a:t>
            </a:r>
            <a:endParaRPr lang="en-GB" dirty="0" smtClean="0"/>
          </a:p>
          <a:p>
            <a:r>
              <a:rPr lang="en-GB" sz="1100" kern="1200" dirty="0" smtClean="0">
                <a:solidFill>
                  <a:schemeClr val="tx1"/>
                </a:solidFill>
                <a:effectLst/>
                <a:latin typeface="+mn-lt"/>
                <a:ea typeface="+mn-ea"/>
                <a:cs typeface="+mn-cs"/>
              </a:rPr>
              <a:t>In 1992, the United Nations established the UN Framework Convention on Climate Change (UNFCCC), an international treaty comprised of 196 parties with an aim to limit greenhouse gas emissions to a level which would avoid “dangerous” climate change. Since then it has been decided that this “safe-dangerous” threshold (a level of warming which we think we can largely adapt to) is 2°C above pre-industrial levels. A 2°C warming limit has been adopted as an international target. To achieve this target we would need to see significant GHG reduction efforts—at the moment we’re currently on track for a warming of 3-4°C. In the UN international negotiations in Paris in 2015 (known as “COP21”), countries submitted their proposed GHG reduction plans; when we add all of these commitments together, we’re projected to reach 2.7°C warming (assuming that all nations fulfil their targets).</a:t>
            </a:r>
            <a:endParaRPr lang="en-GB" dirty="0" smtClean="0"/>
          </a:p>
          <a:p>
            <a:r>
              <a:rPr lang="en-GB" sz="1100" kern="1200" dirty="0" smtClean="0">
                <a:solidFill>
                  <a:schemeClr val="tx1"/>
                </a:solidFill>
                <a:effectLst/>
                <a:latin typeface="+mn-lt"/>
                <a:ea typeface="+mn-ea"/>
                <a:cs typeface="+mn-cs"/>
              </a:rPr>
              <a:t>Is 2°C a “safe” level of warming? The answer is rather subjective. A 2°C warmer world will have varied impacts for different nations and groups. The livelihoods of a number of nations (such as low-lying islands) are particularly vulnerable to a warming of 2°C. At the Paris 2015 negotiations, the most vulnerable nations pushed for this target to be lowered to 1.5°C. Limiting warming to 1.5°C, however, is likely to be a scenario beyond our reach.</a:t>
            </a:r>
            <a:endParaRPr lang="en-GB" dirty="0" smtClean="0"/>
          </a:p>
          <a:p>
            <a:endParaRPr lang="en-GB" dirty="0"/>
          </a:p>
        </p:txBody>
      </p:sp>
    </p:spTree>
    <p:extLst>
      <p:ext uri="{BB962C8B-B14F-4D97-AF65-F5344CB8AC3E}">
        <p14:creationId xmlns:p14="http://schemas.microsoft.com/office/powerpoint/2010/main" val="1134237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grpSp>
        <p:nvGrpSpPr>
          <p:cNvPr id="10" name="Shape 10"/>
          <p:cNvGrpSpPr/>
          <p:nvPr/>
        </p:nvGrpSpPr>
        <p:grpSpPr>
          <a:xfrm>
            <a:off x="4350278" y="2855377"/>
            <a:ext cx="443588" cy="105632"/>
            <a:chOff x="4137525" y="2915950"/>
            <a:chExt cx="869099" cy="206999"/>
          </a:xfrm>
        </p:grpSpPr>
        <p:sp>
          <p:nvSpPr>
            <p:cNvPr id="11" name="Shape 11"/>
            <p:cNvSpPr/>
            <p:nvPr/>
          </p:nvSpPr>
          <p:spPr>
            <a:xfrm>
              <a:off x="4468575" y="2915950"/>
              <a:ext cx="206999" cy="206999"/>
            </a:xfrm>
            <a:prstGeom prst="ellipse">
              <a:avLst/>
            </a:prstGeom>
            <a:solidFill>
              <a:schemeClr val="dk1"/>
            </a:solidFill>
            <a:ln>
              <a:noFill/>
            </a:ln>
          </p:spPr>
          <p:txBody>
            <a:bodyPr lIns="91425" tIns="91425" rIns="91425" bIns="91425" anchor="ctr" anchorCtr="0">
              <a:noAutofit/>
            </a:bodyPr>
            <a:lstStyle/>
            <a:p>
              <a:pPr lvl="0">
                <a:spcBef>
                  <a:spcPts val="0"/>
                </a:spcBef>
                <a:buNone/>
              </a:pPr>
              <a:endParaRPr/>
            </a:p>
          </p:txBody>
        </p:sp>
        <p:sp>
          <p:nvSpPr>
            <p:cNvPr id="12" name="Shape 12"/>
            <p:cNvSpPr/>
            <p:nvPr/>
          </p:nvSpPr>
          <p:spPr>
            <a:xfrm>
              <a:off x="4799625" y="2915950"/>
              <a:ext cx="206999" cy="206999"/>
            </a:xfrm>
            <a:prstGeom prst="ellipse">
              <a:avLst/>
            </a:prstGeom>
            <a:solidFill>
              <a:schemeClr val="dk1"/>
            </a:solidFill>
            <a:ln>
              <a:noFill/>
            </a:ln>
          </p:spPr>
          <p:txBody>
            <a:bodyPr lIns="91425" tIns="91425" rIns="91425" bIns="91425" anchor="ctr" anchorCtr="0">
              <a:noAutofit/>
            </a:bodyPr>
            <a:lstStyle/>
            <a:p>
              <a:pPr lvl="0">
                <a:spcBef>
                  <a:spcPts val="0"/>
                </a:spcBef>
                <a:buNone/>
              </a:pPr>
              <a:endParaRPr/>
            </a:p>
          </p:txBody>
        </p:sp>
        <p:sp>
          <p:nvSpPr>
            <p:cNvPr id="13" name="Shape 13"/>
            <p:cNvSpPr/>
            <p:nvPr/>
          </p:nvSpPr>
          <p:spPr>
            <a:xfrm>
              <a:off x="4137525" y="2915950"/>
              <a:ext cx="206999" cy="206999"/>
            </a:xfrm>
            <a:prstGeom prst="ellipse">
              <a:avLst/>
            </a:prstGeom>
            <a:solidFill>
              <a:schemeClr val="dk1"/>
            </a:solidFill>
            <a:ln>
              <a:noFill/>
            </a:ln>
          </p:spPr>
          <p:txBody>
            <a:bodyPr lIns="91425" tIns="91425" rIns="91425" bIns="91425" anchor="ctr" anchorCtr="0">
              <a:noAutofit/>
            </a:bodyPr>
            <a:lstStyle/>
            <a:p>
              <a:pPr lvl="0">
                <a:spcBef>
                  <a:spcPts val="0"/>
                </a:spcBef>
                <a:buNone/>
              </a:pPr>
              <a:endParaRPr/>
            </a:p>
          </p:txBody>
        </p:sp>
      </p:grpSp>
      <p:sp>
        <p:nvSpPr>
          <p:cNvPr id="14" name="Shape 14"/>
          <p:cNvSpPr txBox="1">
            <a:spLocks noGrp="1"/>
          </p:cNvSpPr>
          <p:nvPr>
            <p:ph type="ctrTitle"/>
          </p:nvPr>
        </p:nvSpPr>
        <p:spPr>
          <a:xfrm>
            <a:off x="671257" y="990800"/>
            <a:ext cx="7801500" cy="1730099"/>
          </a:xfrm>
          <a:prstGeom prst="rect">
            <a:avLst/>
          </a:prstGeom>
        </p:spPr>
        <p:txBody>
          <a:bodyPr lIns="91425" tIns="91425" rIns="91425" bIns="91425" anchor="b" anchorCtr="0"/>
          <a:lstStyle>
            <a:lvl1pPr lvl="0" algn="ctr">
              <a:spcBef>
                <a:spcPts val="0"/>
              </a:spcBef>
              <a:buSzPct val="100000"/>
              <a:defRPr sz="4800"/>
            </a:lvl1pPr>
            <a:lvl2pPr lvl="1" algn="ctr">
              <a:spcBef>
                <a:spcPts val="0"/>
              </a:spcBef>
              <a:buSzPct val="100000"/>
              <a:defRPr sz="4800"/>
            </a:lvl2pPr>
            <a:lvl3pPr lvl="2" algn="ctr">
              <a:spcBef>
                <a:spcPts val="0"/>
              </a:spcBef>
              <a:buSzPct val="100000"/>
              <a:defRPr sz="4800"/>
            </a:lvl3pPr>
            <a:lvl4pPr lvl="3" algn="ctr">
              <a:spcBef>
                <a:spcPts val="0"/>
              </a:spcBef>
              <a:buSzPct val="100000"/>
              <a:defRPr sz="4800"/>
            </a:lvl4pPr>
            <a:lvl5pPr lvl="4" algn="ctr">
              <a:spcBef>
                <a:spcPts val="0"/>
              </a:spcBef>
              <a:buSzPct val="100000"/>
              <a:defRPr sz="4800"/>
            </a:lvl5pPr>
            <a:lvl6pPr lvl="5" algn="ctr">
              <a:spcBef>
                <a:spcPts val="0"/>
              </a:spcBef>
              <a:buSzPct val="100000"/>
              <a:defRPr sz="4800"/>
            </a:lvl6pPr>
            <a:lvl7pPr lvl="6" algn="ctr">
              <a:spcBef>
                <a:spcPts val="0"/>
              </a:spcBef>
              <a:buSzPct val="100000"/>
              <a:defRPr sz="4800"/>
            </a:lvl7pPr>
            <a:lvl8pPr lvl="7" algn="ctr">
              <a:spcBef>
                <a:spcPts val="0"/>
              </a:spcBef>
              <a:buSzPct val="100000"/>
              <a:defRPr sz="4800"/>
            </a:lvl8pPr>
            <a:lvl9pPr lvl="8" algn="ctr">
              <a:spcBef>
                <a:spcPts val="0"/>
              </a:spcBef>
              <a:buSzPct val="100000"/>
              <a:defRPr sz="4800"/>
            </a:lvl9pPr>
          </a:lstStyle>
          <a:p>
            <a:endParaRPr/>
          </a:p>
        </p:txBody>
      </p:sp>
      <p:sp>
        <p:nvSpPr>
          <p:cNvPr id="15" name="Shape 15"/>
          <p:cNvSpPr txBox="1">
            <a:spLocks noGrp="1"/>
          </p:cNvSpPr>
          <p:nvPr>
            <p:ph type="subTitle" idx="1"/>
          </p:nvPr>
        </p:nvSpPr>
        <p:spPr>
          <a:xfrm>
            <a:off x="671250" y="3174875"/>
            <a:ext cx="7801500" cy="7926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16" name="Shape 16"/>
          <p:cNvSpPr txBox="1">
            <a:spLocks noGrp="1"/>
          </p:cNvSpPr>
          <p:nvPr>
            <p:ph type="sldNum" idx="12"/>
          </p:nvPr>
        </p:nvSpPr>
        <p:spPr>
          <a:xfrm>
            <a:off x="8490250" y="4681009"/>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311700" y="445025"/>
            <a:ext cx="8520599" cy="5726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6" name="Shape 26"/>
          <p:cNvSpPr txBox="1">
            <a:spLocks noGrp="1"/>
          </p:cNvSpPr>
          <p:nvPr>
            <p:ph type="body" idx="1"/>
          </p:nvPr>
        </p:nvSpPr>
        <p:spPr>
          <a:xfrm>
            <a:off x="311700" y="1152475"/>
            <a:ext cx="3999899"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7" name="Shape 27"/>
          <p:cNvSpPr txBox="1">
            <a:spLocks noGrp="1"/>
          </p:cNvSpPr>
          <p:nvPr>
            <p:ph type="body" idx="2"/>
          </p:nvPr>
        </p:nvSpPr>
        <p:spPr>
          <a:xfrm>
            <a:off x="4832400" y="1152475"/>
            <a:ext cx="3999899"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8" name="Shape 28"/>
          <p:cNvSpPr txBox="1">
            <a:spLocks noGrp="1"/>
          </p:cNvSpPr>
          <p:nvPr>
            <p:ph type="sldNum" idx="12"/>
          </p:nvPr>
        </p:nvSpPr>
        <p:spPr>
          <a:xfrm>
            <a:off x="8490250" y="4681009"/>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311700" y="445025"/>
            <a:ext cx="8520599" cy="5726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1" name="Shape 31"/>
          <p:cNvSpPr txBox="1">
            <a:spLocks noGrp="1"/>
          </p:cNvSpPr>
          <p:nvPr>
            <p:ph type="sldNum" idx="12"/>
          </p:nvPr>
        </p:nvSpPr>
        <p:spPr>
          <a:xfrm>
            <a:off x="8490250" y="4681009"/>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311700" y="555600"/>
            <a:ext cx="2807999" cy="755699"/>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4" name="Shape 34"/>
          <p:cNvSpPr txBox="1">
            <a:spLocks noGrp="1"/>
          </p:cNvSpPr>
          <p:nvPr>
            <p:ph type="body" idx="1"/>
          </p:nvPr>
        </p:nvSpPr>
        <p:spPr>
          <a:xfrm>
            <a:off x="311700" y="1389600"/>
            <a:ext cx="2807999"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5" name="Shape 35"/>
          <p:cNvSpPr txBox="1">
            <a:spLocks noGrp="1"/>
          </p:cNvSpPr>
          <p:nvPr>
            <p:ph type="sldNum" idx="12"/>
          </p:nvPr>
        </p:nvSpPr>
        <p:spPr>
          <a:xfrm>
            <a:off x="8490250" y="4681009"/>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Main point">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490250" y="526350"/>
            <a:ext cx="6227100" cy="4090800"/>
          </a:xfrm>
          <a:prstGeom prst="rect">
            <a:avLst/>
          </a:prstGeom>
        </p:spPr>
        <p:txBody>
          <a:bodyPr lIns="91425" tIns="91425" rIns="91425" bIns="91425" anchor="ctr" anchorCtr="0"/>
          <a:lstStyle>
            <a:lvl1pPr lvl="0">
              <a:spcBef>
                <a:spcPts val="0"/>
              </a:spcBef>
              <a:buClr>
                <a:schemeClr val="lt1"/>
              </a:buClr>
              <a:buSzPct val="100000"/>
              <a:defRPr sz="4800">
                <a:solidFill>
                  <a:schemeClr val="lt1"/>
                </a:solidFill>
              </a:defRPr>
            </a:lvl1pPr>
            <a:lvl2pPr lvl="1">
              <a:spcBef>
                <a:spcPts val="0"/>
              </a:spcBef>
              <a:buClr>
                <a:schemeClr val="lt1"/>
              </a:buClr>
              <a:buSzPct val="100000"/>
              <a:defRPr sz="4800">
                <a:solidFill>
                  <a:schemeClr val="lt1"/>
                </a:solidFill>
              </a:defRPr>
            </a:lvl2pPr>
            <a:lvl3pPr lvl="2">
              <a:spcBef>
                <a:spcPts val="0"/>
              </a:spcBef>
              <a:buClr>
                <a:schemeClr val="lt1"/>
              </a:buClr>
              <a:buSzPct val="100000"/>
              <a:defRPr sz="4800">
                <a:solidFill>
                  <a:schemeClr val="lt1"/>
                </a:solidFill>
              </a:defRPr>
            </a:lvl3pPr>
            <a:lvl4pPr lvl="3">
              <a:spcBef>
                <a:spcPts val="0"/>
              </a:spcBef>
              <a:buClr>
                <a:schemeClr val="lt1"/>
              </a:buClr>
              <a:buSzPct val="100000"/>
              <a:defRPr sz="4800">
                <a:solidFill>
                  <a:schemeClr val="lt1"/>
                </a:solidFill>
              </a:defRPr>
            </a:lvl4pPr>
            <a:lvl5pPr lvl="4">
              <a:spcBef>
                <a:spcPts val="0"/>
              </a:spcBef>
              <a:buClr>
                <a:schemeClr val="lt1"/>
              </a:buClr>
              <a:buSzPct val="100000"/>
              <a:defRPr sz="4800">
                <a:solidFill>
                  <a:schemeClr val="lt1"/>
                </a:solidFill>
              </a:defRPr>
            </a:lvl5pPr>
            <a:lvl6pPr lvl="5">
              <a:spcBef>
                <a:spcPts val="0"/>
              </a:spcBef>
              <a:buClr>
                <a:schemeClr val="lt1"/>
              </a:buClr>
              <a:buSzPct val="100000"/>
              <a:defRPr sz="4800">
                <a:solidFill>
                  <a:schemeClr val="lt1"/>
                </a:solidFill>
              </a:defRPr>
            </a:lvl6pPr>
            <a:lvl7pPr lvl="6">
              <a:spcBef>
                <a:spcPts val="0"/>
              </a:spcBef>
              <a:buClr>
                <a:schemeClr val="lt1"/>
              </a:buClr>
              <a:buSzPct val="100000"/>
              <a:defRPr sz="4800">
                <a:solidFill>
                  <a:schemeClr val="lt1"/>
                </a:solidFill>
              </a:defRPr>
            </a:lvl7pPr>
            <a:lvl8pPr lvl="7">
              <a:spcBef>
                <a:spcPts val="0"/>
              </a:spcBef>
              <a:buClr>
                <a:schemeClr val="lt1"/>
              </a:buClr>
              <a:buSzPct val="100000"/>
              <a:defRPr sz="4800">
                <a:solidFill>
                  <a:schemeClr val="lt1"/>
                </a:solidFill>
              </a:defRPr>
            </a:lvl8pPr>
            <a:lvl9pPr lvl="8">
              <a:spcBef>
                <a:spcPts val="0"/>
              </a:spcBef>
              <a:buClr>
                <a:schemeClr val="lt1"/>
              </a:buClr>
              <a:buSzPct val="100000"/>
              <a:defRPr sz="4800">
                <a:solidFill>
                  <a:schemeClr val="lt1"/>
                </a:solidFill>
              </a:defRPr>
            </a:lvl9pPr>
          </a:lstStyle>
          <a:p>
            <a:endParaRPr/>
          </a:p>
        </p:txBody>
      </p:sp>
      <p:sp>
        <p:nvSpPr>
          <p:cNvPr id="38" name="Shape 38"/>
          <p:cNvSpPr txBox="1">
            <a:spLocks noGrp="1"/>
          </p:cNvSpPr>
          <p:nvPr>
            <p:ph type="sldNum" idx="12"/>
          </p:nvPr>
        </p:nvSpPr>
        <p:spPr>
          <a:xfrm>
            <a:off x="8490250" y="4681009"/>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9"/>
        <p:cNvGrpSpPr/>
        <p:nvPr/>
      </p:nvGrpSpPr>
      <p:grpSpPr>
        <a:xfrm>
          <a:off x="0" y="0"/>
          <a:ext cx="0" cy="0"/>
          <a:chOff x="0" y="0"/>
          <a:chExt cx="0" cy="0"/>
        </a:xfrm>
      </p:grpSpPr>
      <p:sp>
        <p:nvSpPr>
          <p:cNvPr id="40" name="Shape 40"/>
          <p:cNvSpPr/>
          <p:nvPr/>
        </p:nvSpPr>
        <p:spPr>
          <a:xfrm>
            <a:off x="4572000" y="0"/>
            <a:ext cx="4572000" cy="5143499"/>
          </a:xfrm>
          <a:prstGeom prst="rect">
            <a:avLst/>
          </a:prstGeom>
          <a:solidFill>
            <a:schemeClr val="dk1"/>
          </a:solidFill>
          <a:ln>
            <a:noFill/>
          </a:ln>
        </p:spPr>
        <p:txBody>
          <a:bodyPr lIns="91425" tIns="91425" rIns="91425" bIns="91425" anchor="ctr" anchorCtr="0">
            <a:noAutofit/>
          </a:bodyPr>
          <a:lstStyle/>
          <a:p>
            <a:pPr lvl="0">
              <a:spcBef>
                <a:spcPts val="0"/>
              </a:spcBef>
              <a:buNone/>
            </a:pPr>
            <a:endParaRPr/>
          </a:p>
        </p:txBody>
      </p:sp>
      <p:cxnSp>
        <p:nvCxnSpPr>
          <p:cNvPr id="41" name="Shape 41"/>
          <p:cNvCxnSpPr/>
          <p:nvPr/>
        </p:nvCxnSpPr>
        <p:spPr>
          <a:xfrm>
            <a:off x="5029675" y="4495500"/>
            <a:ext cx="468300" cy="0"/>
          </a:xfrm>
          <a:prstGeom prst="straightConnector1">
            <a:avLst/>
          </a:prstGeom>
          <a:noFill/>
          <a:ln w="19050" cap="flat" cmpd="sng">
            <a:solidFill>
              <a:schemeClr val="lt1"/>
            </a:solidFill>
            <a:prstDash val="solid"/>
            <a:round/>
            <a:headEnd type="none" w="med" len="med"/>
            <a:tailEnd type="none" w="med" len="med"/>
          </a:ln>
        </p:spPr>
      </p:cxnSp>
      <p:sp>
        <p:nvSpPr>
          <p:cNvPr id="42" name="Shape 42"/>
          <p:cNvSpPr txBox="1">
            <a:spLocks noGrp="1"/>
          </p:cNvSpPr>
          <p:nvPr>
            <p:ph type="title"/>
          </p:nvPr>
        </p:nvSpPr>
        <p:spPr>
          <a:xfrm>
            <a:off x="265500" y="1081400"/>
            <a:ext cx="4045199" cy="17103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43" name="Shape 43"/>
          <p:cNvSpPr txBox="1">
            <a:spLocks noGrp="1"/>
          </p:cNvSpPr>
          <p:nvPr>
            <p:ph type="subTitle" idx="1"/>
          </p:nvPr>
        </p:nvSpPr>
        <p:spPr>
          <a:xfrm>
            <a:off x="265500" y="2845200"/>
            <a:ext cx="4045199" cy="1345500"/>
          </a:xfrm>
          <a:prstGeom prst="rect">
            <a:avLst/>
          </a:prstGeom>
        </p:spPr>
        <p:txBody>
          <a:bodyPr lIns="91425" tIns="91425" rIns="91425" bIns="91425" anchor="t" anchorCtr="0"/>
          <a:lstStyle>
            <a:lvl1pPr lvl="0" algn="ctr">
              <a:lnSpc>
                <a:spcPct val="100000"/>
              </a:lnSpc>
              <a:spcBef>
                <a:spcPts val="0"/>
              </a:spcBef>
              <a:spcAft>
                <a:spcPts val="0"/>
              </a:spcAft>
              <a:buClr>
                <a:schemeClr val="dk1"/>
              </a:buClr>
              <a:buSzPct val="100000"/>
              <a:buNone/>
              <a:defRPr sz="2100">
                <a:solidFill>
                  <a:schemeClr val="dk1"/>
                </a:solidFill>
              </a:defRPr>
            </a:lvl1pPr>
            <a:lvl2pPr lvl="1" algn="ctr">
              <a:lnSpc>
                <a:spcPct val="100000"/>
              </a:lnSpc>
              <a:spcBef>
                <a:spcPts val="0"/>
              </a:spcBef>
              <a:spcAft>
                <a:spcPts val="0"/>
              </a:spcAft>
              <a:buClr>
                <a:schemeClr val="dk1"/>
              </a:buClr>
              <a:buSzPct val="100000"/>
              <a:buNone/>
              <a:defRPr sz="2100">
                <a:solidFill>
                  <a:schemeClr val="dk1"/>
                </a:solidFill>
              </a:defRPr>
            </a:lvl2pPr>
            <a:lvl3pPr lvl="2" algn="ctr">
              <a:lnSpc>
                <a:spcPct val="100000"/>
              </a:lnSpc>
              <a:spcBef>
                <a:spcPts val="0"/>
              </a:spcBef>
              <a:spcAft>
                <a:spcPts val="0"/>
              </a:spcAft>
              <a:buClr>
                <a:schemeClr val="dk1"/>
              </a:buClr>
              <a:buSzPct val="100000"/>
              <a:buNone/>
              <a:defRPr sz="2100">
                <a:solidFill>
                  <a:schemeClr val="dk1"/>
                </a:solidFill>
              </a:defRPr>
            </a:lvl3pPr>
            <a:lvl4pPr lvl="3" algn="ctr">
              <a:lnSpc>
                <a:spcPct val="100000"/>
              </a:lnSpc>
              <a:spcBef>
                <a:spcPts val="0"/>
              </a:spcBef>
              <a:spcAft>
                <a:spcPts val="0"/>
              </a:spcAft>
              <a:buClr>
                <a:schemeClr val="dk1"/>
              </a:buClr>
              <a:buSzPct val="100000"/>
              <a:buNone/>
              <a:defRPr sz="2100">
                <a:solidFill>
                  <a:schemeClr val="dk1"/>
                </a:solidFill>
              </a:defRPr>
            </a:lvl4pPr>
            <a:lvl5pPr lvl="4" algn="ctr">
              <a:lnSpc>
                <a:spcPct val="100000"/>
              </a:lnSpc>
              <a:spcBef>
                <a:spcPts val="0"/>
              </a:spcBef>
              <a:spcAft>
                <a:spcPts val="0"/>
              </a:spcAft>
              <a:buClr>
                <a:schemeClr val="dk1"/>
              </a:buClr>
              <a:buSzPct val="100000"/>
              <a:buNone/>
              <a:defRPr sz="2100">
                <a:solidFill>
                  <a:schemeClr val="dk1"/>
                </a:solidFill>
              </a:defRPr>
            </a:lvl5pPr>
            <a:lvl6pPr lvl="5" algn="ctr">
              <a:lnSpc>
                <a:spcPct val="100000"/>
              </a:lnSpc>
              <a:spcBef>
                <a:spcPts val="0"/>
              </a:spcBef>
              <a:spcAft>
                <a:spcPts val="0"/>
              </a:spcAft>
              <a:buClr>
                <a:schemeClr val="dk1"/>
              </a:buClr>
              <a:buSzPct val="100000"/>
              <a:buNone/>
              <a:defRPr sz="2100">
                <a:solidFill>
                  <a:schemeClr val="dk1"/>
                </a:solidFill>
              </a:defRPr>
            </a:lvl6pPr>
            <a:lvl7pPr lvl="6" algn="ctr">
              <a:lnSpc>
                <a:spcPct val="100000"/>
              </a:lnSpc>
              <a:spcBef>
                <a:spcPts val="0"/>
              </a:spcBef>
              <a:spcAft>
                <a:spcPts val="0"/>
              </a:spcAft>
              <a:buClr>
                <a:schemeClr val="dk1"/>
              </a:buClr>
              <a:buSzPct val="100000"/>
              <a:buNone/>
              <a:defRPr sz="2100">
                <a:solidFill>
                  <a:schemeClr val="dk1"/>
                </a:solidFill>
              </a:defRPr>
            </a:lvl7pPr>
            <a:lvl8pPr lvl="7" algn="ctr">
              <a:lnSpc>
                <a:spcPct val="100000"/>
              </a:lnSpc>
              <a:spcBef>
                <a:spcPts val="0"/>
              </a:spcBef>
              <a:spcAft>
                <a:spcPts val="0"/>
              </a:spcAft>
              <a:buClr>
                <a:schemeClr val="dk1"/>
              </a:buClr>
              <a:buSzPct val="100000"/>
              <a:buNone/>
              <a:defRPr sz="2100">
                <a:solidFill>
                  <a:schemeClr val="dk1"/>
                </a:solidFill>
              </a:defRPr>
            </a:lvl8pPr>
            <a:lvl9pPr lvl="8" algn="ctr">
              <a:lnSpc>
                <a:spcPct val="100000"/>
              </a:lnSpc>
              <a:spcBef>
                <a:spcPts val="0"/>
              </a:spcBef>
              <a:spcAft>
                <a:spcPts val="0"/>
              </a:spcAft>
              <a:buClr>
                <a:schemeClr val="dk1"/>
              </a:buClr>
              <a:buSzPct val="100000"/>
              <a:buNone/>
              <a:defRPr sz="2100">
                <a:solidFill>
                  <a:schemeClr val="dk1"/>
                </a:solidFill>
              </a:defRPr>
            </a:lvl9pPr>
          </a:lstStyle>
          <a:p>
            <a:endParaRPr/>
          </a:p>
        </p:txBody>
      </p:sp>
      <p:sp>
        <p:nvSpPr>
          <p:cNvPr id="44" name="Shape 44"/>
          <p:cNvSpPr txBox="1">
            <a:spLocks noGrp="1"/>
          </p:cNvSpPr>
          <p:nvPr>
            <p:ph type="body" idx="2"/>
          </p:nvPr>
        </p:nvSpPr>
        <p:spPr>
          <a:xfrm>
            <a:off x="4939500" y="724200"/>
            <a:ext cx="3837000" cy="3695099"/>
          </a:xfrm>
          <a:prstGeom prst="rect">
            <a:avLst/>
          </a:prstGeom>
        </p:spPr>
        <p:txBody>
          <a:bodyPr lIns="91425" tIns="91425" rIns="91425" bIns="91425" anchor="ctr" anchorCtr="0"/>
          <a:lstStyle>
            <a:lvl1pPr lvl="0">
              <a:spcBef>
                <a:spcPts val="0"/>
              </a:spcBef>
              <a:buClr>
                <a:schemeClr val="lt1"/>
              </a:buClr>
              <a:defRPr>
                <a:solidFill>
                  <a:schemeClr val="lt1"/>
                </a:solidFill>
              </a:defRPr>
            </a:lvl1pPr>
            <a:lvl2pPr lvl="1">
              <a:spcBef>
                <a:spcPts val="0"/>
              </a:spcBef>
              <a:buClr>
                <a:schemeClr val="lt1"/>
              </a:buClr>
              <a:defRPr>
                <a:solidFill>
                  <a:schemeClr val="lt1"/>
                </a:solidFill>
              </a:defRPr>
            </a:lvl2pPr>
            <a:lvl3pPr lvl="2">
              <a:spcBef>
                <a:spcPts val="0"/>
              </a:spcBef>
              <a:buClr>
                <a:schemeClr val="lt1"/>
              </a:buClr>
              <a:defRPr>
                <a:solidFill>
                  <a:schemeClr val="lt1"/>
                </a:solidFill>
              </a:defRPr>
            </a:lvl3pPr>
            <a:lvl4pPr lvl="3">
              <a:spcBef>
                <a:spcPts val="0"/>
              </a:spcBef>
              <a:buClr>
                <a:schemeClr val="lt1"/>
              </a:buClr>
              <a:defRPr>
                <a:solidFill>
                  <a:schemeClr val="lt1"/>
                </a:solidFill>
              </a:defRPr>
            </a:lvl4pPr>
            <a:lvl5pPr lvl="4">
              <a:spcBef>
                <a:spcPts val="0"/>
              </a:spcBef>
              <a:buClr>
                <a:schemeClr val="lt1"/>
              </a:buClr>
              <a:defRPr>
                <a:solidFill>
                  <a:schemeClr val="lt1"/>
                </a:solidFill>
              </a:defRPr>
            </a:lvl5pPr>
            <a:lvl6pPr lvl="5">
              <a:spcBef>
                <a:spcPts val="0"/>
              </a:spcBef>
              <a:buClr>
                <a:schemeClr val="lt1"/>
              </a:buClr>
              <a:defRPr>
                <a:solidFill>
                  <a:schemeClr val="lt1"/>
                </a:solidFill>
              </a:defRPr>
            </a:lvl6pPr>
            <a:lvl7pPr lvl="6">
              <a:spcBef>
                <a:spcPts val="0"/>
              </a:spcBef>
              <a:buClr>
                <a:schemeClr val="lt1"/>
              </a:buClr>
              <a:defRPr>
                <a:solidFill>
                  <a:schemeClr val="lt1"/>
                </a:solidFill>
              </a:defRPr>
            </a:lvl7pPr>
            <a:lvl8pPr lvl="7">
              <a:spcBef>
                <a:spcPts val="0"/>
              </a:spcBef>
              <a:buClr>
                <a:schemeClr val="lt1"/>
              </a:buClr>
              <a:defRPr>
                <a:solidFill>
                  <a:schemeClr val="lt1"/>
                </a:solidFill>
              </a:defRPr>
            </a:lvl8pPr>
            <a:lvl9pPr lvl="8">
              <a:spcBef>
                <a:spcPts val="0"/>
              </a:spcBef>
              <a:buClr>
                <a:schemeClr val="lt1"/>
              </a:buClr>
              <a:defRPr>
                <a:solidFill>
                  <a:schemeClr val="lt1"/>
                </a:solidFill>
              </a:defRPr>
            </a:lvl9pPr>
          </a:lstStyle>
          <a:p>
            <a:endParaRPr/>
          </a:p>
        </p:txBody>
      </p:sp>
      <p:sp>
        <p:nvSpPr>
          <p:cNvPr id="45" name="Shape 45"/>
          <p:cNvSpPr txBox="1">
            <a:spLocks noGrp="1"/>
          </p:cNvSpPr>
          <p:nvPr>
            <p:ph type="sldNum" idx="12"/>
          </p:nvPr>
        </p:nvSpPr>
        <p:spPr>
          <a:xfrm>
            <a:off x="8490250" y="4681009"/>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Caption">
    <p:spTree>
      <p:nvGrpSpPr>
        <p:cNvPr id="1" name="Shape 46"/>
        <p:cNvGrpSpPr/>
        <p:nvPr/>
      </p:nvGrpSpPr>
      <p:grpSpPr>
        <a:xfrm>
          <a:off x="0" y="0"/>
          <a:ext cx="0" cy="0"/>
          <a:chOff x="0" y="0"/>
          <a:chExt cx="0" cy="0"/>
        </a:xfrm>
      </p:grpSpPr>
      <p:sp>
        <p:nvSpPr>
          <p:cNvPr id="47" name="Shape 47"/>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a:lnSpc>
                <a:spcPct val="100000"/>
              </a:lnSpc>
              <a:spcBef>
                <a:spcPts val="0"/>
              </a:spcBef>
              <a:spcAft>
                <a:spcPts val="0"/>
              </a:spcAft>
              <a:buClr>
                <a:schemeClr val="dk1"/>
              </a:buClr>
              <a:buSzPct val="100000"/>
              <a:buFont typeface="Oswald"/>
              <a:buNone/>
              <a:defRPr sz="2100">
                <a:solidFill>
                  <a:schemeClr val="dk1"/>
                </a:solidFill>
                <a:latin typeface="Oswald"/>
                <a:ea typeface="Oswald"/>
                <a:cs typeface="Oswald"/>
                <a:sym typeface="Oswald"/>
              </a:defRPr>
            </a:lvl1pPr>
          </a:lstStyle>
          <a:p>
            <a:endParaRPr/>
          </a:p>
        </p:txBody>
      </p:sp>
      <p:sp>
        <p:nvSpPr>
          <p:cNvPr id="48" name="Shape 48"/>
          <p:cNvSpPr txBox="1">
            <a:spLocks noGrp="1"/>
          </p:cNvSpPr>
          <p:nvPr>
            <p:ph type="sldNum" idx="12"/>
          </p:nvPr>
        </p:nvSpPr>
        <p:spPr>
          <a:xfrm>
            <a:off x="8490250" y="4681009"/>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Big number">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311700" y="1255275"/>
            <a:ext cx="8520599" cy="18906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51" name="Shape 51"/>
          <p:cNvSpPr txBox="1">
            <a:spLocks noGrp="1"/>
          </p:cNvSpPr>
          <p:nvPr>
            <p:ph type="body" idx="1"/>
          </p:nvPr>
        </p:nvSpPr>
        <p:spPr>
          <a:xfrm>
            <a:off x="311700" y="3228425"/>
            <a:ext cx="8520599" cy="13008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52" name="Shape 52"/>
          <p:cNvSpPr txBox="1">
            <a:spLocks noGrp="1"/>
          </p:cNvSpPr>
          <p:nvPr>
            <p:ph type="sldNum" idx="12"/>
          </p:nvPr>
        </p:nvSpPr>
        <p:spPr>
          <a:xfrm>
            <a:off x="8490250" y="4681009"/>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3F868A-3A26-447B-A8C9-F7049D0BBBC5}" type="datetimeFigureOut">
              <a:rPr lang="en-US" smtClean="0"/>
              <a:t>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8791C3-6505-4F10-A4AB-58765BA10020}" type="slidenum">
              <a:rPr lang="en-US" smtClean="0"/>
              <a:t>‹#›</a:t>
            </a:fld>
            <a:endParaRPr lang="en-US"/>
          </a:p>
        </p:txBody>
      </p:sp>
    </p:spTree>
    <p:extLst>
      <p:ext uri="{BB962C8B-B14F-4D97-AF65-F5344CB8AC3E}">
        <p14:creationId xmlns:p14="http://schemas.microsoft.com/office/powerpoint/2010/main" val="1135778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70C0">
                <a:lumMod val="84000"/>
              </a:srgbClr>
            </a:gs>
            <a:gs pos="60000">
              <a:srgbClr val="0B4C79"/>
            </a:gs>
            <a:gs pos="100000">
              <a:schemeClr val="bg1">
                <a:shade val="30000"/>
                <a:satMod val="200000"/>
              </a:schemeClr>
            </a:gs>
          </a:gsLst>
          <a:path path="circle">
            <a:fillToRect l="100000" t="100000"/>
          </a:path>
          <a:tileRect/>
        </a:gra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lstStyle>
            <a:lvl1pPr lvl="0">
              <a:spcBef>
                <a:spcPts val="0"/>
              </a:spcBef>
              <a:buClr>
                <a:schemeClr val="dk1"/>
              </a:buClr>
              <a:buSzPct val="100000"/>
              <a:buFont typeface="Oswald"/>
              <a:buNone/>
              <a:defRPr sz="3000">
                <a:solidFill>
                  <a:schemeClr val="dk1"/>
                </a:solidFill>
                <a:latin typeface="Oswald"/>
                <a:ea typeface="Oswald"/>
                <a:cs typeface="Oswald"/>
                <a:sym typeface="Oswald"/>
              </a:defRPr>
            </a:lvl1pPr>
            <a:lvl2pPr lvl="1">
              <a:spcBef>
                <a:spcPts val="0"/>
              </a:spcBef>
              <a:buClr>
                <a:schemeClr val="dk1"/>
              </a:buClr>
              <a:buSzPct val="100000"/>
              <a:buFont typeface="Oswald"/>
              <a:buNone/>
              <a:defRPr sz="3000">
                <a:solidFill>
                  <a:schemeClr val="dk1"/>
                </a:solidFill>
                <a:latin typeface="Oswald"/>
                <a:ea typeface="Oswald"/>
                <a:cs typeface="Oswald"/>
                <a:sym typeface="Oswald"/>
              </a:defRPr>
            </a:lvl2pPr>
            <a:lvl3pPr lvl="2">
              <a:spcBef>
                <a:spcPts val="0"/>
              </a:spcBef>
              <a:buClr>
                <a:schemeClr val="dk1"/>
              </a:buClr>
              <a:buSzPct val="100000"/>
              <a:buFont typeface="Oswald"/>
              <a:buNone/>
              <a:defRPr sz="3000">
                <a:solidFill>
                  <a:schemeClr val="dk1"/>
                </a:solidFill>
                <a:latin typeface="Oswald"/>
                <a:ea typeface="Oswald"/>
                <a:cs typeface="Oswald"/>
                <a:sym typeface="Oswald"/>
              </a:defRPr>
            </a:lvl3pPr>
            <a:lvl4pPr lvl="3">
              <a:spcBef>
                <a:spcPts val="0"/>
              </a:spcBef>
              <a:buClr>
                <a:schemeClr val="dk1"/>
              </a:buClr>
              <a:buSzPct val="100000"/>
              <a:buFont typeface="Oswald"/>
              <a:buNone/>
              <a:defRPr sz="3000">
                <a:solidFill>
                  <a:schemeClr val="dk1"/>
                </a:solidFill>
                <a:latin typeface="Oswald"/>
                <a:ea typeface="Oswald"/>
                <a:cs typeface="Oswald"/>
                <a:sym typeface="Oswald"/>
              </a:defRPr>
            </a:lvl4pPr>
            <a:lvl5pPr lvl="4">
              <a:spcBef>
                <a:spcPts val="0"/>
              </a:spcBef>
              <a:buClr>
                <a:schemeClr val="dk1"/>
              </a:buClr>
              <a:buSzPct val="100000"/>
              <a:buFont typeface="Oswald"/>
              <a:buNone/>
              <a:defRPr sz="3000">
                <a:solidFill>
                  <a:schemeClr val="dk1"/>
                </a:solidFill>
                <a:latin typeface="Oswald"/>
                <a:ea typeface="Oswald"/>
                <a:cs typeface="Oswald"/>
                <a:sym typeface="Oswald"/>
              </a:defRPr>
            </a:lvl5pPr>
            <a:lvl6pPr lvl="5">
              <a:spcBef>
                <a:spcPts val="0"/>
              </a:spcBef>
              <a:buClr>
                <a:schemeClr val="dk1"/>
              </a:buClr>
              <a:buSzPct val="100000"/>
              <a:buFont typeface="Oswald"/>
              <a:buNone/>
              <a:defRPr sz="3000">
                <a:solidFill>
                  <a:schemeClr val="dk1"/>
                </a:solidFill>
                <a:latin typeface="Oswald"/>
                <a:ea typeface="Oswald"/>
                <a:cs typeface="Oswald"/>
                <a:sym typeface="Oswald"/>
              </a:defRPr>
            </a:lvl6pPr>
            <a:lvl7pPr lvl="6">
              <a:spcBef>
                <a:spcPts val="0"/>
              </a:spcBef>
              <a:buClr>
                <a:schemeClr val="dk1"/>
              </a:buClr>
              <a:buSzPct val="100000"/>
              <a:buFont typeface="Oswald"/>
              <a:buNone/>
              <a:defRPr sz="3000">
                <a:solidFill>
                  <a:schemeClr val="dk1"/>
                </a:solidFill>
                <a:latin typeface="Oswald"/>
                <a:ea typeface="Oswald"/>
                <a:cs typeface="Oswald"/>
                <a:sym typeface="Oswald"/>
              </a:defRPr>
            </a:lvl7pPr>
            <a:lvl8pPr lvl="7">
              <a:spcBef>
                <a:spcPts val="0"/>
              </a:spcBef>
              <a:buClr>
                <a:schemeClr val="dk1"/>
              </a:buClr>
              <a:buSzPct val="100000"/>
              <a:buFont typeface="Oswald"/>
              <a:buNone/>
              <a:defRPr sz="3000">
                <a:solidFill>
                  <a:schemeClr val="dk1"/>
                </a:solidFill>
                <a:latin typeface="Oswald"/>
                <a:ea typeface="Oswald"/>
                <a:cs typeface="Oswald"/>
                <a:sym typeface="Oswald"/>
              </a:defRPr>
            </a:lvl8pPr>
            <a:lvl9pPr lvl="8">
              <a:spcBef>
                <a:spcPts val="0"/>
              </a:spcBef>
              <a:buClr>
                <a:schemeClr val="dk1"/>
              </a:buClr>
              <a:buSzPct val="100000"/>
              <a:buFont typeface="Oswald"/>
              <a:buNone/>
              <a:defRPr sz="3000">
                <a:solidFill>
                  <a:schemeClr val="dk1"/>
                </a:solidFill>
                <a:latin typeface="Oswald"/>
                <a:ea typeface="Oswald"/>
                <a:cs typeface="Oswald"/>
                <a:sym typeface="Oswald"/>
              </a:defRPr>
            </a:lvl9pPr>
          </a:lstStyle>
          <a:p>
            <a:endParaRPr/>
          </a:p>
        </p:txBody>
      </p:sp>
      <p:sp>
        <p:nvSpPr>
          <p:cNvPr id="7" name="Shape 7"/>
          <p:cNvSpPr txBox="1">
            <a:spLocks noGrp="1"/>
          </p:cNvSpPr>
          <p:nvPr>
            <p:ph type="body" idx="1"/>
          </p:nvPr>
        </p:nvSpPr>
        <p:spPr>
          <a:xfrm>
            <a:off x="311700" y="1152475"/>
            <a:ext cx="8520599"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accent3"/>
              </a:buClr>
              <a:buSzPct val="100000"/>
              <a:buFont typeface="Average"/>
              <a:defRPr sz="1800">
                <a:solidFill>
                  <a:schemeClr val="accent3"/>
                </a:solidFill>
                <a:latin typeface="Average"/>
                <a:ea typeface="Average"/>
                <a:cs typeface="Average"/>
                <a:sym typeface="Average"/>
              </a:defRPr>
            </a:lvl1pPr>
            <a:lvl2pPr lvl="1">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2pPr>
            <a:lvl3pPr lvl="2">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3pPr>
            <a:lvl4pPr lvl="3">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4pPr>
            <a:lvl5pPr lvl="4">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5pPr>
            <a:lvl6pPr lvl="5">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6pPr>
            <a:lvl7pPr lvl="6">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7pPr>
            <a:lvl8pPr lvl="7">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8pPr>
            <a:lvl9pPr lvl="8">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9pPr>
          </a:lstStyle>
          <a:p>
            <a:endParaRPr/>
          </a:p>
        </p:txBody>
      </p:sp>
      <p:sp>
        <p:nvSpPr>
          <p:cNvPr id="8" name="Shape 8"/>
          <p:cNvSpPr txBox="1">
            <a:spLocks noGrp="1"/>
          </p:cNvSpPr>
          <p:nvPr>
            <p:ph type="sldNum" idx="12"/>
          </p:nvPr>
        </p:nvSpPr>
        <p:spPr>
          <a:xfrm>
            <a:off x="8490250" y="4681009"/>
            <a:ext cx="548699"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accent3"/>
                </a:solidFill>
                <a:latin typeface="Average"/>
                <a:ea typeface="Average"/>
                <a:cs typeface="Average"/>
                <a:sym typeface="Average"/>
              </a:rPr>
              <a:t>‹#›</a:t>
            </a:fld>
            <a:endParaRPr lang="en" sz="1000">
              <a:solidFill>
                <a:schemeClr val="accent3"/>
              </a:solidFill>
              <a:latin typeface="Average"/>
              <a:ea typeface="Average"/>
              <a:cs typeface="Average"/>
              <a:sym typeface="Average"/>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4" r:id="rId5"/>
    <p:sldLayoutId id="2147483655" r:id="rId6"/>
    <p:sldLayoutId id="2147483656" r:id="rId7"/>
    <p:sldLayoutId id="2147483657" r:id="rId8"/>
    <p:sldLayoutId id="2147483660"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ideo" Target="https://www.youtube.com/embed/4vPTVnGIRwU" TargetMode="Externa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kREuwy7VkyM" TargetMode="External"/><Relationship Id="rId1" Type="http://schemas.openxmlformats.org/officeDocument/2006/relationships/video" Target="https://www.youtube.com/embed/4vPTVnGIRwU" TargetMode="External"/><Relationship Id="rId5" Type="http://schemas.openxmlformats.org/officeDocument/2006/relationships/image" Target="../media/image22.jpe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hyperlink" Target="https://www.ipcc.ch/report/ar5/" TargetMode="External"/><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Shape 59"/>
          <p:cNvSpPr txBox="1">
            <a:spLocks noGrp="1"/>
          </p:cNvSpPr>
          <p:nvPr>
            <p:ph type="ctrTitle"/>
          </p:nvPr>
        </p:nvSpPr>
        <p:spPr>
          <a:xfrm>
            <a:off x="775464" y="3839279"/>
            <a:ext cx="7801500" cy="1730099"/>
          </a:xfrm>
          <a:prstGeom prst="rect">
            <a:avLst/>
          </a:prstGeom>
        </p:spPr>
        <p:txBody>
          <a:bodyPr lIns="91425" tIns="91425" rIns="91425" bIns="91425" anchor="b" anchorCtr="0">
            <a:noAutofit/>
          </a:bodyPr>
          <a:lstStyle/>
          <a:p>
            <a:pPr lvl="0">
              <a:spcBef>
                <a:spcPts val="0"/>
              </a:spcBef>
              <a:buNone/>
            </a:pPr>
            <a:r>
              <a:rPr lang="en" sz="4000" dirty="0" smtClean="0"/>
              <a:t>Climate Change Impacts / Green Recovery</a:t>
            </a:r>
            <a:r>
              <a:rPr lang="en" sz="4400" dirty="0" smtClean="0"/>
              <a:t/>
            </a:r>
            <a:br>
              <a:rPr lang="en" sz="4400" dirty="0" smtClean="0"/>
            </a:br>
            <a:r>
              <a:rPr lang="en" dirty="0" smtClean="0"/>
              <a:t/>
            </a:r>
            <a:br>
              <a:rPr lang="en" dirty="0" smtClean="0"/>
            </a:br>
            <a:r>
              <a:rPr lang="en" sz="2400" dirty="0" smtClean="0"/>
              <a:t> Dr Andy Cross – School of GeoSciences</a:t>
            </a:r>
            <a:br>
              <a:rPr lang="en" sz="2400" dirty="0" smtClean="0"/>
            </a:br>
            <a:r>
              <a:rPr lang="en" sz="2400" dirty="0" smtClean="0"/>
              <a:t>5</a:t>
            </a:r>
            <a:r>
              <a:rPr lang="en" sz="2400" baseline="30000" dirty="0" smtClean="0"/>
              <a:t>th</a:t>
            </a:r>
            <a:r>
              <a:rPr lang="en" sz="2400" dirty="0" smtClean="0"/>
              <a:t> February 2021</a:t>
            </a:r>
            <a:br>
              <a:rPr lang="en" sz="2400" dirty="0" smtClean="0"/>
            </a:br>
            <a:r>
              <a:rPr lang="en" sz="2400" dirty="0" smtClean="0"/>
              <a:t>andrew.cross@ed.ac.uk</a:t>
            </a:r>
            <a:br>
              <a:rPr lang="en" sz="2400" dirty="0" smtClean="0"/>
            </a:br>
            <a:r>
              <a:rPr lang="en" sz="2400" dirty="0" smtClean="0"/>
              <a:t/>
            </a:r>
            <a:br>
              <a:rPr lang="en" sz="2400" dirty="0" smtClean="0"/>
            </a:br>
            <a:r>
              <a:rPr lang="en" sz="2400" dirty="0" smtClean="0"/>
              <a:t/>
            </a:r>
            <a:br>
              <a:rPr lang="en" sz="2400" dirty="0" smtClean="0"/>
            </a:br>
            <a:endParaRPr lang="en" sz="2400" dirty="0"/>
          </a:p>
        </p:txBody>
      </p:sp>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05978"/>
            <a:ext cx="6457950" cy="1108472"/>
          </a:xfrm>
        </p:spPr>
        <p:txBody>
          <a:bodyPr>
            <a:normAutofit/>
          </a:bodyPr>
          <a:lstStyle/>
          <a:p>
            <a:pPr algn="l"/>
            <a:r>
              <a:rPr lang="en-US" dirty="0" smtClean="0">
                <a:solidFill>
                  <a:schemeClr val="tx1"/>
                </a:solidFill>
                <a:latin typeface="Oswald" panose="020B0604020202020204" charset="0"/>
                <a:cs typeface="Helvetica"/>
              </a:rPr>
              <a:t>The Evidence is In:</a:t>
            </a:r>
            <a:br>
              <a:rPr lang="en-US" dirty="0" smtClean="0">
                <a:solidFill>
                  <a:schemeClr val="tx1"/>
                </a:solidFill>
                <a:latin typeface="Oswald" panose="020B0604020202020204" charset="0"/>
                <a:cs typeface="Helvetica"/>
              </a:rPr>
            </a:br>
            <a:r>
              <a:rPr lang="en-US" dirty="0">
                <a:solidFill>
                  <a:schemeClr val="tx1"/>
                </a:solidFill>
                <a:latin typeface="Oswald" panose="020B0604020202020204" charset="0"/>
                <a:cs typeface="Helvetica"/>
              </a:rPr>
              <a:t>	</a:t>
            </a:r>
            <a:r>
              <a:rPr lang="en-US" dirty="0" smtClean="0">
                <a:solidFill>
                  <a:schemeClr val="tx1"/>
                </a:solidFill>
                <a:latin typeface="Oswald" panose="020B0604020202020204" charset="0"/>
                <a:cs typeface="Helvetica"/>
              </a:rPr>
              <a:t>Earth’s Climate is Changing</a:t>
            </a:r>
            <a:endParaRPr lang="en-US" dirty="0">
              <a:solidFill>
                <a:schemeClr val="tx1"/>
              </a:solidFill>
              <a:latin typeface="Oswald" panose="020B0604020202020204" charset="0"/>
            </a:endParaRPr>
          </a:p>
        </p:txBody>
      </p:sp>
      <p:sp>
        <p:nvSpPr>
          <p:cNvPr id="3" name="Rectangle 2"/>
          <p:cNvSpPr/>
          <p:nvPr/>
        </p:nvSpPr>
        <p:spPr>
          <a:xfrm>
            <a:off x="1131015" y="3771900"/>
            <a:ext cx="6865982" cy="1200329"/>
          </a:xfrm>
          <a:prstGeom prst="rect">
            <a:avLst/>
          </a:prstGeom>
          <a:ln>
            <a:noFill/>
          </a:ln>
        </p:spPr>
        <p:txBody>
          <a:bodyPr wrap="none">
            <a:spAutoFit/>
          </a:bodyPr>
          <a:lstStyle/>
          <a:p>
            <a:r>
              <a:rPr lang="en-US" sz="1800" dirty="0">
                <a:solidFill>
                  <a:schemeClr val="tx1"/>
                </a:solidFill>
                <a:latin typeface="Average" panose="020B0604020202020204" charset="0"/>
              </a:rPr>
              <a:t>We </a:t>
            </a:r>
            <a:r>
              <a:rPr lang="en-US" sz="1800" i="1" dirty="0">
                <a:solidFill>
                  <a:schemeClr val="tx1"/>
                </a:solidFill>
                <a:latin typeface="Average" panose="020B0604020202020204" charset="0"/>
              </a:rPr>
              <a:t>know</a:t>
            </a:r>
            <a:r>
              <a:rPr lang="en-US" sz="1800" dirty="0">
                <a:solidFill>
                  <a:schemeClr val="tx1"/>
                </a:solidFill>
                <a:latin typeface="Average" panose="020B0604020202020204" charset="0"/>
              </a:rPr>
              <a:t>:</a:t>
            </a:r>
          </a:p>
          <a:p>
            <a:r>
              <a:rPr lang="en-US" sz="1800" dirty="0">
                <a:solidFill>
                  <a:schemeClr val="tx1"/>
                </a:solidFill>
                <a:latin typeface="Average" panose="020B0604020202020204" charset="0"/>
              </a:rPr>
              <a:t>	- The climate is changing</a:t>
            </a:r>
          </a:p>
          <a:p>
            <a:r>
              <a:rPr lang="en-US" sz="1800" dirty="0">
                <a:solidFill>
                  <a:schemeClr val="tx1"/>
                </a:solidFill>
                <a:latin typeface="Average" panose="020B0604020202020204" charset="0"/>
              </a:rPr>
              <a:t>	- Climate change is anthropogenic</a:t>
            </a:r>
          </a:p>
          <a:p>
            <a:r>
              <a:rPr lang="en-US" sz="1800" dirty="0">
                <a:solidFill>
                  <a:schemeClr val="tx1"/>
                </a:solidFill>
                <a:latin typeface="Average" panose="020B0604020202020204" charset="0"/>
              </a:rPr>
              <a:t>	- Regulating CO</a:t>
            </a:r>
            <a:r>
              <a:rPr lang="en-US" sz="1800" baseline="-25000" dirty="0">
                <a:solidFill>
                  <a:schemeClr val="tx1"/>
                </a:solidFill>
                <a:latin typeface="Average" panose="020B0604020202020204" charset="0"/>
              </a:rPr>
              <a:t>2</a:t>
            </a:r>
            <a:r>
              <a:rPr lang="en-US" sz="1800" dirty="0">
                <a:solidFill>
                  <a:schemeClr val="tx1"/>
                </a:solidFill>
                <a:latin typeface="Average" panose="020B0604020202020204" charset="0"/>
              </a:rPr>
              <a:t> is the only way to mitigate future changes</a:t>
            </a:r>
          </a:p>
        </p:txBody>
      </p:sp>
      <p:sp>
        <p:nvSpPr>
          <p:cNvPr id="5" name="Right Brace 4"/>
          <p:cNvSpPr/>
          <p:nvPr/>
        </p:nvSpPr>
        <p:spPr>
          <a:xfrm>
            <a:off x="6115050" y="1771650"/>
            <a:ext cx="342900" cy="1543050"/>
          </a:xfrm>
          <a:prstGeom prst="rightBrac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050"/>
          </a:p>
        </p:txBody>
      </p:sp>
      <p:sp>
        <p:nvSpPr>
          <p:cNvPr id="6" name="Rectangle 5"/>
          <p:cNvSpPr/>
          <p:nvPr/>
        </p:nvSpPr>
        <p:spPr>
          <a:xfrm>
            <a:off x="6343650" y="1943100"/>
            <a:ext cx="1657350" cy="1200329"/>
          </a:xfrm>
          <a:prstGeom prst="rect">
            <a:avLst/>
          </a:prstGeom>
          <a:ln>
            <a:noFill/>
          </a:ln>
        </p:spPr>
        <p:txBody>
          <a:bodyPr wrap="square">
            <a:spAutoFit/>
          </a:bodyPr>
          <a:lstStyle/>
          <a:p>
            <a:r>
              <a:rPr lang="en-US" sz="1800" dirty="0">
                <a:solidFill>
                  <a:schemeClr val="tx1"/>
                </a:solidFill>
                <a:latin typeface="Average" panose="020B0604020202020204" charset="0"/>
              </a:rPr>
              <a:t>Future change depends on trajectory of CO</a:t>
            </a:r>
            <a:r>
              <a:rPr lang="en-US" sz="1800" baseline="-25000" dirty="0">
                <a:solidFill>
                  <a:schemeClr val="tx1"/>
                </a:solidFill>
                <a:latin typeface="Average" panose="020B0604020202020204" charset="0"/>
              </a:rPr>
              <a:t>2</a:t>
            </a:r>
            <a:r>
              <a:rPr lang="en-US" sz="1800" dirty="0">
                <a:solidFill>
                  <a:schemeClr val="tx1"/>
                </a:solidFill>
                <a:latin typeface="Average" panose="020B0604020202020204" charset="0"/>
              </a:rPr>
              <a:t> emissions</a:t>
            </a:r>
          </a:p>
        </p:txBody>
      </p:sp>
      <p:grpSp>
        <p:nvGrpSpPr>
          <p:cNvPr id="8" name="Group 7"/>
          <p:cNvGrpSpPr/>
          <p:nvPr/>
        </p:nvGrpSpPr>
        <p:grpSpPr>
          <a:xfrm>
            <a:off x="1095231" y="1314450"/>
            <a:ext cx="5134119" cy="2400300"/>
            <a:chOff x="-63692" y="1752600"/>
            <a:chExt cx="6845492" cy="3200400"/>
          </a:xfrm>
        </p:grpSpPr>
        <p:pic>
          <p:nvPicPr>
            <p:cNvPr id="4" name="Picture 3"/>
            <p:cNvPicPr>
              <a:picLocks noChangeAspect="1"/>
            </p:cNvPicPr>
            <p:nvPr/>
          </p:nvPicPr>
          <p:blipFill rotWithShape="1">
            <a:blip r:embed="rId2"/>
            <a:srcRect b="68967"/>
            <a:stretch/>
          </p:blipFill>
          <p:spPr>
            <a:xfrm>
              <a:off x="-63692" y="1752600"/>
              <a:ext cx="6845492" cy="3200400"/>
            </a:xfrm>
            <a:prstGeom prst="rect">
              <a:avLst/>
            </a:prstGeom>
          </p:spPr>
        </p:pic>
        <p:sp>
          <p:nvSpPr>
            <p:cNvPr id="7" name="Rectangle 6"/>
            <p:cNvSpPr/>
            <p:nvPr/>
          </p:nvSpPr>
          <p:spPr>
            <a:xfrm>
              <a:off x="-15980" y="1828800"/>
              <a:ext cx="381000" cy="6858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grpSp>
      <p:sp>
        <p:nvSpPr>
          <p:cNvPr id="9" name="Rectangle 8"/>
          <p:cNvSpPr/>
          <p:nvPr/>
        </p:nvSpPr>
        <p:spPr>
          <a:xfrm>
            <a:off x="4171951" y="3086100"/>
            <a:ext cx="3143249" cy="253916"/>
          </a:xfrm>
          <a:prstGeom prst="rect">
            <a:avLst/>
          </a:prstGeom>
        </p:spPr>
        <p:txBody>
          <a:bodyPr wrap="square">
            <a:spAutoFit/>
          </a:bodyPr>
          <a:lstStyle/>
          <a:p>
            <a:r>
              <a:rPr lang="en-US" sz="1050" dirty="0">
                <a:latin typeface="Helvetica" pitchFamily="34" charset="0"/>
              </a:rPr>
              <a:t>[IPCC, 2013]</a:t>
            </a:r>
          </a:p>
        </p:txBody>
      </p:sp>
      <p:sp>
        <p:nvSpPr>
          <p:cNvPr id="10" name="Rectangle 9"/>
          <p:cNvSpPr/>
          <p:nvPr/>
        </p:nvSpPr>
        <p:spPr>
          <a:xfrm>
            <a:off x="2571750" y="3028950"/>
            <a:ext cx="2114550" cy="253916"/>
          </a:xfrm>
          <a:prstGeom prst="rect">
            <a:avLst/>
          </a:prstGeom>
          <a:ln>
            <a:noFill/>
          </a:ln>
        </p:spPr>
        <p:txBody>
          <a:bodyPr wrap="square">
            <a:spAutoFit/>
          </a:bodyPr>
          <a:lstStyle/>
          <a:p>
            <a:r>
              <a:rPr lang="en-US" sz="1050" b="1" dirty="0">
                <a:solidFill>
                  <a:srgbClr val="1C3AFF"/>
                </a:solidFill>
                <a:latin typeface="Helvetica" pitchFamily="34" charset="0"/>
              </a:rPr>
              <a:t>Best case scenario</a:t>
            </a:r>
          </a:p>
        </p:txBody>
      </p:sp>
      <p:cxnSp>
        <p:nvCxnSpPr>
          <p:cNvPr id="11" name="Straight Arrow Connector 10"/>
          <p:cNvCxnSpPr/>
          <p:nvPr/>
        </p:nvCxnSpPr>
        <p:spPr>
          <a:xfrm flipV="1">
            <a:off x="3371850" y="2857500"/>
            <a:ext cx="971550" cy="22860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3086100" y="1714500"/>
            <a:ext cx="2114550" cy="253916"/>
          </a:xfrm>
          <a:prstGeom prst="rect">
            <a:avLst/>
          </a:prstGeom>
          <a:ln>
            <a:noFill/>
          </a:ln>
        </p:spPr>
        <p:txBody>
          <a:bodyPr wrap="square">
            <a:spAutoFit/>
          </a:bodyPr>
          <a:lstStyle/>
          <a:p>
            <a:r>
              <a:rPr lang="en-US" sz="1050" b="1" dirty="0">
                <a:solidFill>
                  <a:srgbClr val="FF0009"/>
                </a:solidFill>
                <a:latin typeface="Helvetica" pitchFamily="34" charset="0"/>
              </a:rPr>
              <a:t>Worst case scenario</a:t>
            </a:r>
          </a:p>
        </p:txBody>
      </p:sp>
      <p:cxnSp>
        <p:nvCxnSpPr>
          <p:cNvPr id="14" name="Straight Arrow Connector 13"/>
          <p:cNvCxnSpPr/>
          <p:nvPr/>
        </p:nvCxnSpPr>
        <p:spPr>
          <a:xfrm>
            <a:off x="3486150" y="2057400"/>
            <a:ext cx="742950" cy="34290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334603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warm will it get?</a:t>
            </a:r>
            <a:endParaRPr lang="en-GB" dirty="0"/>
          </a:p>
        </p:txBody>
      </p:sp>
      <p:pic>
        <p:nvPicPr>
          <p:cNvPr id="6" name="4vPTVnGIRwU"/>
          <p:cNvPicPr>
            <a:picLocks noRot="1" noChangeAspect="1"/>
          </p:cNvPicPr>
          <p:nvPr>
            <a:videoFile r:link="rId1"/>
          </p:nvPr>
        </p:nvPicPr>
        <p:blipFill>
          <a:blip r:embed="rId4"/>
          <a:stretch>
            <a:fillRect/>
          </a:stretch>
        </p:blipFill>
        <p:spPr>
          <a:xfrm>
            <a:off x="2286000" y="1285875"/>
            <a:ext cx="4572000" cy="2571750"/>
          </a:xfrm>
          <a:prstGeom prst="rect">
            <a:avLst/>
          </a:prstGeom>
        </p:spPr>
      </p:pic>
    </p:spTree>
    <p:extLst>
      <p:ext uri="{BB962C8B-B14F-4D97-AF65-F5344CB8AC3E}">
        <p14:creationId xmlns:p14="http://schemas.microsoft.com/office/powerpoint/2010/main" val="19629390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Climate Change Impacts</a:t>
            </a:r>
            <a:endParaRPr lang="en-GB" dirty="0"/>
          </a:p>
        </p:txBody>
      </p:sp>
      <p:pic>
        <p:nvPicPr>
          <p:cNvPr id="6" name="4vPTVnGIRwU"/>
          <p:cNvPicPr>
            <a:picLocks noRot="1" noChangeAspect="1"/>
          </p:cNvPicPr>
          <p:nvPr>
            <a:videoFile r:link="rId1"/>
          </p:nvPr>
        </p:nvPicPr>
        <p:blipFill>
          <a:blip r:embed="rId4"/>
          <a:stretch>
            <a:fillRect/>
          </a:stretch>
        </p:blipFill>
        <p:spPr>
          <a:xfrm>
            <a:off x="2286000" y="1285875"/>
            <a:ext cx="4572000" cy="2571750"/>
          </a:xfrm>
          <a:prstGeom prst="rect">
            <a:avLst/>
          </a:prstGeom>
        </p:spPr>
      </p:pic>
      <p:pic>
        <p:nvPicPr>
          <p:cNvPr id="3" name="kREuwy7VkyM"/>
          <p:cNvPicPr>
            <a:picLocks noRot="1" noChangeAspect="1"/>
          </p:cNvPicPr>
          <p:nvPr>
            <a:videoFile r:link="rId2"/>
          </p:nvPr>
        </p:nvPicPr>
        <p:blipFill>
          <a:blip r:embed="rId5"/>
          <a:stretch>
            <a:fillRect/>
          </a:stretch>
        </p:blipFill>
        <p:spPr>
          <a:xfrm>
            <a:off x="2286000" y="1285875"/>
            <a:ext cx="4572000" cy="2571750"/>
          </a:xfrm>
          <a:prstGeom prst="rect">
            <a:avLst/>
          </a:prstGeom>
        </p:spPr>
      </p:pic>
    </p:spTree>
    <p:extLst>
      <p:ext uri="{BB962C8B-B14F-4D97-AF65-F5344CB8AC3E}">
        <p14:creationId xmlns:p14="http://schemas.microsoft.com/office/powerpoint/2010/main" val="33528787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253956"/>
            <a:ext cx="8520599" cy="572699"/>
          </a:xfrm>
        </p:spPr>
        <p:txBody>
          <a:bodyPr/>
          <a:lstStyle/>
          <a:p>
            <a:r>
              <a:rPr lang="en-GB" dirty="0" smtClean="0"/>
              <a:t>Climate Change and </a:t>
            </a:r>
            <a:r>
              <a:rPr lang="en-GB" dirty="0" err="1" smtClean="0"/>
              <a:t>Covid</a:t>
            </a:r>
            <a:r>
              <a:rPr lang="en-GB" dirty="0" smtClean="0"/>
              <a:t> 19</a:t>
            </a:r>
            <a:endParaRPr lang="en-GB" dirty="0"/>
          </a:p>
        </p:txBody>
      </p:sp>
      <p:sp>
        <p:nvSpPr>
          <p:cNvPr id="4" name="Rectangle 3"/>
          <p:cNvSpPr/>
          <p:nvPr/>
        </p:nvSpPr>
        <p:spPr>
          <a:xfrm>
            <a:off x="884434" y="923390"/>
            <a:ext cx="6594539" cy="646331"/>
          </a:xfrm>
          <a:prstGeom prst="rect">
            <a:avLst/>
          </a:prstGeom>
          <a:ln>
            <a:noFill/>
          </a:ln>
        </p:spPr>
        <p:txBody>
          <a:bodyPr wrap="square">
            <a:spAutoFit/>
          </a:bodyPr>
          <a:lstStyle/>
          <a:p>
            <a:r>
              <a:rPr lang="en-US" sz="1800" dirty="0" smtClean="0">
                <a:solidFill>
                  <a:schemeClr val="tx1"/>
                </a:solidFill>
                <a:latin typeface="Average" panose="020B0604020202020204" charset="0"/>
              </a:rPr>
              <a:t>Big </a:t>
            </a:r>
            <a:r>
              <a:rPr lang="en-US" sz="1800" dirty="0" smtClean="0">
                <a:solidFill>
                  <a:schemeClr val="tx1"/>
                </a:solidFill>
                <a:latin typeface="Average" panose="020B0604020202020204" charset="0"/>
              </a:rPr>
              <a:t>drop in emissions:</a:t>
            </a:r>
          </a:p>
          <a:p>
            <a:endParaRPr lang="en-US" sz="1800" dirty="0">
              <a:solidFill>
                <a:schemeClr val="tx1"/>
              </a:solidFill>
              <a:latin typeface="Average" panose="020B0604020202020204" charset="0"/>
            </a:endParaRPr>
          </a:p>
        </p:txBody>
      </p:sp>
      <p:pic>
        <p:nvPicPr>
          <p:cNvPr id="5" name="Picture 4"/>
          <p:cNvPicPr/>
          <p:nvPr/>
        </p:nvPicPr>
        <p:blipFill rotWithShape="1">
          <a:blip r:embed="rId2"/>
          <a:srcRect l="10744" t="20966" r="28331" b="9802"/>
          <a:stretch/>
        </p:blipFill>
        <p:spPr>
          <a:xfrm>
            <a:off x="1044818" y="1329088"/>
            <a:ext cx="6135628" cy="3550920"/>
          </a:xfrm>
          <a:prstGeom prst="rect">
            <a:avLst/>
          </a:prstGeom>
        </p:spPr>
      </p:pic>
    </p:spTree>
    <p:extLst>
      <p:ext uri="{BB962C8B-B14F-4D97-AF65-F5344CB8AC3E}">
        <p14:creationId xmlns:p14="http://schemas.microsoft.com/office/powerpoint/2010/main" val="20922484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253956"/>
            <a:ext cx="8520599" cy="572699"/>
          </a:xfrm>
        </p:spPr>
        <p:txBody>
          <a:bodyPr/>
          <a:lstStyle/>
          <a:p>
            <a:r>
              <a:rPr lang="en-GB" dirty="0" smtClean="0"/>
              <a:t>Climate Change and </a:t>
            </a:r>
            <a:r>
              <a:rPr lang="en-GB" dirty="0" err="1" smtClean="0"/>
              <a:t>Covid</a:t>
            </a:r>
            <a:r>
              <a:rPr lang="en-GB" dirty="0" smtClean="0"/>
              <a:t> 19</a:t>
            </a:r>
            <a:endParaRPr lang="en-GB" dirty="0"/>
          </a:p>
        </p:txBody>
      </p:sp>
      <p:sp>
        <p:nvSpPr>
          <p:cNvPr id="4" name="Rectangle 3"/>
          <p:cNvSpPr/>
          <p:nvPr/>
        </p:nvSpPr>
        <p:spPr>
          <a:xfrm>
            <a:off x="884434" y="923390"/>
            <a:ext cx="6594539" cy="646331"/>
          </a:xfrm>
          <a:prstGeom prst="rect">
            <a:avLst/>
          </a:prstGeom>
          <a:ln>
            <a:noFill/>
          </a:ln>
        </p:spPr>
        <p:txBody>
          <a:bodyPr wrap="square">
            <a:spAutoFit/>
          </a:bodyPr>
          <a:lstStyle/>
          <a:p>
            <a:r>
              <a:rPr lang="en-US" sz="1800" dirty="0" smtClean="0">
                <a:solidFill>
                  <a:schemeClr val="tx1"/>
                </a:solidFill>
                <a:latin typeface="Average" panose="020B0604020202020204" charset="0"/>
              </a:rPr>
              <a:t>Blip</a:t>
            </a:r>
            <a:r>
              <a:rPr lang="en-US" sz="1800" dirty="0" smtClean="0">
                <a:solidFill>
                  <a:schemeClr val="tx1"/>
                </a:solidFill>
                <a:latin typeface="Average" panose="020B0604020202020204" charset="0"/>
              </a:rPr>
              <a:t>, or build back better?:</a:t>
            </a:r>
          </a:p>
          <a:p>
            <a:endParaRPr lang="en-US" sz="1800" dirty="0">
              <a:solidFill>
                <a:schemeClr val="tx1"/>
              </a:solidFill>
              <a:latin typeface="Average" panose="020B0604020202020204" charset="0"/>
            </a:endParaRPr>
          </a:p>
        </p:txBody>
      </p:sp>
      <p:pic>
        <p:nvPicPr>
          <p:cNvPr id="3" name="Picture 2"/>
          <p:cNvPicPr>
            <a:picLocks noChangeAspect="1"/>
          </p:cNvPicPr>
          <p:nvPr/>
        </p:nvPicPr>
        <p:blipFill rotWithShape="1">
          <a:blip r:embed="rId2"/>
          <a:srcRect l="9108" t="31679" r="25465" b="11828"/>
          <a:stretch/>
        </p:blipFill>
        <p:spPr>
          <a:xfrm>
            <a:off x="884434" y="1246555"/>
            <a:ext cx="7599078" cy="3699551"/>
          </a:xfrm>
          <a:prstGeom prst="rect">
            <a:avLst/>
          </a:prstGeom>
        </p:spPr>
      </p:pic>
    </p:spTree>
    <p:extLst>
      <p:ext uri="{BB962C8B-B14F-4D97-AF65-F5344CB8AC3E}">
        <p14:creationId xmlns:p14="http://schemas.microsoft.com/office/powerpoint/2010/main" val="7322816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253956"/>
            <a:ext cx="8520599" cy="572699"/>
          </a:xfrm>
        </p:spPr>
        <p:txBody>
          <a:bodyPr/>
          <a:lstStyle/>
          <a:p>
            <a:r>
              <a:rPr lang="en-GB" dirty="0" smtClean="0"/>
              <a:t>Climate Change and </a:t>
            </a:r>
            <a:r>
              <a:rPr lang="en-GB" dirty="0" err="1" smtClean="0"/>
              <a:t>Covid</a:t>
            </a:r>
            <a:r>
              <a:rPr lang="en-GB" dirty="0" smtClean="0"/>
              <a:t> 19</a:t>
            </a:r>
            <a:endParaRPr lang="en-GB" dirty="0"/>
          </a:p>
        </p:txBody>
      </p:sp>
      <p:sp>
        <p:nvSpPr>
          <p:cNvPr id="4" name="Rectangle 3"/>
          <p:cNvSpPr/>
          <p:nvPr/>
        </p:nvSpPr>
        <p:spPr>
          <a:xfrm>
            <a:off x="884434" y="923390"/>
            <a:ext cx="6594539" cy="3970318"/>
          </a:xfrm>
          <a:prstGeom prst="rect">
            <a:avLst/>
          </a:prstGeom>
          <a:ln>
            <a:noFill/>
          </a:ln>
        </p:spPr>
        <p:txBody>
          <a:bodyPr wrap="square">
            <a:spAutoFit/>
          </a:bodyPr>
          <a:lstStyle/>
          <a:p>
            <a:r>
              <a:rPr lang="en-US" sz="1800" dirty="0" smtClean="0">
                <a:solidFill>
                  <a:schemeClr val="tx1"/>
                </a:solidFill>
                <a:latin typeface="Average" panose="020B0604020202020204" charset="0"/>
              </a:rPr>
              <a:t>(Some) Crucial Sectors for </a:t>
            </a:r>
            <a:endParaRPr lang="en-US" sz="1800" dirty="0" smtClean="0">
              <a:solidFill>
                <a:schemeClr val="tx1"/>
              </a:solidFill>
              <a:latin typeface="Average" panose="020B0604020202020204" charset="0"/>
            </a:endParaRPr>
          </a:p>
          <a:p>
            <a:r>
              <a:rPr lang="en-US" sz="1800" dirty="0" smtClean="0">
                <a:solidFill>
                  <a:schemeClr val="tx1"/>
                </a:solidFill>
                <a:latin typeface="Average" panose="020B0604020202020204" charset="0"/>
              </a:rPr>
              <a:t>Green </a:t>
            </a:r>
            <a:r>
              <a:rPr lang="en-US" sz="1800" dirty="0" smtClean="0">
                <a:solidFill>
                  <a:schemeClr val="tx1"/>
                </a:solidFill>
                <a:latin typeface="Average" panose="020B0604020202020204" charset="0"/>
              </a:rPr>
              <a:t>Recovery:</a:t>
            </a:r>
          </a:p>
          <a:p>
            <a:endParaRPr lang="en-US" sz="1800" dirty="0">
              <a:solidFill>
                <a:schemeClr val="tx1"/>
              </a:solidFill>
              <a:latin typeface="Average" panose="020B0604020202020204" charset="0"/>
            </a:endParaRPr>
          </a:p>
          <a:p>
            <a:pPr marL="285750" indent="-285750">
              <a:buFontTx/>
              <a:buChar char="-"/>
            </a:pPr>
            <a:r>
              <a:rPr lang="en-US" sz="1800" dirty="0" smtClean="0">
                <a:solidFill>
                  <a:schemeClr val="tx1"/>
                </a:solidFill>
                <a:latin typeface="Average" panose="020B0604020202020204" charset="0"/>
              </a:rPr>
              <a:t>Energy</a:t>
            </a:r>
          </a:p>
          <a:p>
            <a:endParaRPr lang="en-US" sz="1800" dirty="0" smtClean="0">
              <a:solidFill>
                <a:schemeClr val="tx1"/>
              </a:solidFill>
              <a:latin typeface="Average" panose="020B0604020202020204" charset="0"/>
            </a:endParaRPr>
          </a:p>
          <a:p>
            <a:pPr marL="285750" indent="-285750">
              <a:buFontTx/>
              <a:buChar char="-"/>
            </a:pPr>
            <a:r>
              <a:rPr lang="en-US" sz="1800" dirty="0" smtClean="0">
                <a:solidFill>
                  <a:schemeClr val="tx1"/>
                </a:solidFill>
                <a:latin typeface="Average" panose="020B0604020202020204" charset="0"/>
              </a:rPr>
              <a:t>Transport</a:t>
            </a:r>
          </a:p>
          <a:p>
            <a:endParaRPr lang="en-US" sz="1800" dirty="0" smtClean="0">
              <a:solidFill>
                <a:schemeClr val="tx1"/>
              </a:solidFill>
              <a:latin typeface="Average" panose="020B0604020202020204" charset="0"/>
            </a:endParaRPr>
          </a:p>
          <a:p>
            <a:pPr marL="285750" indent="-285750">
              <a:buFontTx/>
              <a:buChar char="-"/>
            </a:pPr>
            <a:r>
              <a:rPr lang="en-US" sz="1800" dirty="0" smtClean="0">
                <a:solidFill>
                  <a:schemeClr val="tx1"/>
                </a:solidFill>
                <a:latin typeface="Average" panose="020B0604020202020204" charset="0"/>
              </a:rPr>
              <a:t>Buildings</a:t>
            </a:r>
          </a:p>
          <a:p>
            <a:endParaRPr lang="en-US" sz="1800" dirty="0" smtClean="0">
              <a:solidFill>
                <a:schemeClr val="tx1"/>
              </a:solidFill>
              <a:latin typeface="Average" panose="020B0604020202020204" charset="0"/>
            </a:endParaRPr>
          </a:p>
          <a:p>
            <a:pPr marL="285750" indent="-285750">
              <a:buFontTx/>
              <a:buChar char="-"/>
            </a:pPr>
            <a:r>
              <a:rPr lang="en-US" sz="1800" dirty="0" smtClean="0">
                <a:solidFill>
                  <a:schemeClr val="tx1"/>
                </a:solidFill>
                <a:latin typeface="Average" panose="020B0604020202020204" charset="0"/>
              </a:rPr>
              <a:t>Land Use</a:t>
            </a:r>
          </a:p>
          <a:p>
            <a:endParaRPr lang="en-US" sz="1800" dirty="0" smtClean="0">
              <a:solidFill>
                <a:schemeClr val="tx1"/>
              </a:solidFill>
              <a:latin typeface="Average" panose="020B0604020202020204" charset="0"/>
            </a:endParaRPr>
          </a:p>
          <a:p>
            <a:pPr marL="285750" indent="-285750">
              <a:buFontTx/>
              <a:buChar char="-"/>
            </a:pPr>
            <a:r>
              <a:rPr lang="en-US" sz="1800" dirty="0" smtClean="0">
                <a:solidFill>
                  <a:schemeClr val="tx1"/>
                </a:solidFill>
                <a:latin typeface="Average" panose="020B0604020202020204" charset="0"/>
              </a:rPr>
              <a:t>Education</a:t>
            </a:r>
          </a:p>
          <a:p>
            <a:pPr marL="285750" indent="-285750">
              <a:buFontTx/>
              <a:buChar char="-"/>
            </a:pPr>
            <a:endParaRPr lang="en-US" sz="1800" dirty="0" smtClean="0">
              <a:solidFill>
                <a:schemeClr val="tx1"/>
              </a:solidFill>
              <a:latin typeface="Average" panose="020B0604020202020204" charset="0"/>
            </a:endParaRPr>
          </a:p>
          <a:p>
            <a:endParaRPr lang="en-US" sz="1800" dirty="0">
              <a:solidFill>
                <a:schemeClr val="tx1"/>
              </a:solidFill>
              <a:latin typeface="Average" panose="020B0604020202020204" charset="0"/>
            </a:endParaRPr>
          </a:p>
        </p:txBody>
      </p:sp>
      <p:sp>
        <p:nvSpPr>
          <p:cNvPr id="3" name="AutoShape 2" descr="Image result for climate emergency oil rig"/>
          <p:cNvSpPr>
            <a:spLocks noChangeAspect="1" noChangeArrowheads="1"/>
          </p:cNvSpPr>
          <p:nvPr/>
        </p:nvSpPr>
        <p:spPr bwMode="auto">
          <a:xfrm>
            <a:off x="155575" y="-838200"/>
            <a:ext cx="2619375" cy="1752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4" descr="Image result for climate emergency oil rig"/>
          <p:cNvSpPr>
            <a:spLocks noChangeAspect="1" noChangeArrowheads="1"/>
          </p:cNvSpPr>
          <p:nvPr/>
        </p:nvSpPr>
        <p:spPr bwMode="auto">
          <a:xfrm>
            <a:off x="307975" y="-685800"/>
            <a:ext cx="2619375" cy="1752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 name="Picture 5" descr="C:\Users\across2\AppData\Local\Microsoft\Windows\INetCache\Content.MSO\D280424B.tmp"/>
          <p:cNvPicPr/>
          <p:nvPr/>
        </p:nvPicPr>
        <p:blipFill>
          <a:blip r:embed="rId3">
            <a:extLst>
              <a:ext uri="{28A0092B-C50C-407E-A947-70E740481C1C}">
                <a14:useLocalDpi xmlns:a14="http://schemas.microsoft.com/office/drawing/2010/main" val="0"/>
              </a:ext>
            </a:extLst>
          </a:blip>
          <a:srcRect/>
          <a:stretch>
            <a:fillRect/>
          </a:stretch>
        </p:blipFill>
        <p:spPr bwMode="auto">
          <a:xfrm>
            <a:off x="4813041" y="18148"/>
            <a:ext cx="2622550" cy="1746250"/>
          </a:xfrm>
          <a:prstGeom prst="rect">
            <a:avLst/>
          </a:prstGeom>
          <a:noFill/>
          <a:ln>
            <a:noFill/>
          </a:ln>
        </p:spPr>
      </p:pic>
      <p:pic>
        <p:nvPicPr>
          <p:cNvPr id="7" name="Picture 6" descr="C:\Users\across2\AppData\Local\Microsoft\Windows\INetCache\Content.MSO\4C001D91.tmp"/>
          <p:cNvPicPr/>
          <p:nvPr/>
        </p:nvPicPr>
        <p:blipFill>
          <a:blip r:embed="rId4">
            <a:extLst>
              <a:ext uri="{28A0092B-C50C-407E-A947-70E740481C1C}">
                <a14:useLocalDpi xmlns:a14="http://schemas.microsoft.com/office/drawing/2010/main" val="0"/>
              </a:ext>
            </a:extLst>
          </a:blip>
          <a:srcRect/>
          <a:stretch>
            <a:fillRect/>
          </a:stretch>
        </p:blipFill>
        <p:spPr bwMode="auto">
          <a:xfrm>
            <a:off x="6521450" y="1172348"/>
            <a:ext cx="2622550" cy="1746250"/>
          </a:xfrm>
          <a:prstGeom prst="rect">
            <a:avLst/>
          </a:prstGeom>
          <a:noFill/>
          <a:ln>
            <a:noFill/>
          </a:ln>
        </p:spPr>
      </p:pic>
      <p:pic>
        <p:nvPicPr>
          <p:cNvPr id="8" name="Picture 7" descr="C:\Users\across2\AppData\Local\Microsoft\Windows\INetCache\Content.MSO\B58506C7.tmp"/>
          <p:cNvPicPr/>
          <p:nvPr/>
        </p:nvPicPr>
        <p:blipFill>
          <a:blip r:embed="rId5">
            <a:extLst>
              <a:ext uri="{28A0092B-C50C-407E-A947-70E740481C1C}">
                <a14:useLocalDpi xmlns:a14="http://schemas.microsoft.com/office/drawing/2010/main" val="0"/>
              </a:ext>
            </a:extLst>
          </a:blip>
          <a:srcRect/>
          <a:stretch>
            <a:fillRect/>
          </a:stretch>
        </p:blipFill>
        <p:spPr bwMode="auto">
          <a:xfrm>
            <a:off x="4813041" y="2253299"/>
            <a:ext cx="2470150" cy="1847850"/>
          </a:xfrm>
          <a:prstGeom prst="rect">
            <a:avLst/>
          </a:prstGeom>
          <a:noFill/>
          <a:ln>
            <a:noFill/>
          </a:ln>
        </p:spPr>
      </p:pic>
      <p:pic>
        <p:nvPicPr>
          <p:cNvPr id="9" name="Picture 8" descr="C:\Users\across2\AppData\Local\Microsoft\Windows\INetCache\Content.MSO\FFE2636D.tmp"/>
          <p:cNvPicPr/>
          <p:nvPr/>
        </p:nvPicPr>
        <p:blipFill>
          <a:blip r:embed="rId6">
            <a:extLst>
              <a:ext uri="{28A0092B-C50C-407E-A947-70E740481C1C}">
                <a14:useLocalDpi xmlns:a14="http://schemas.microsoft.com/office/drawing/2010/main" val="0"/>
              </a:ext>
            </a:extLst>
          </a:blip>
          <a:srcRect/>
          <a:stretch>
            <a:fillRect/>
          </a:stretch>
        </p:blipFill>
        <p:spPr bwMode="auto">
          <a:xfrm>
            <a:off x="6982282" y="2983216"/>
            <a:ext cx="2146300" cy="2146300"/>
          </a:xfrm>
          <a:prstGeom prst="rect">
            <a:avLst/>
          </a:prstGeom>
          <a:noFill/>
          <a:ln>
            <a:noFill/>
          </a:ln>
        </p:spPr>
      </p:pic>
    </p:spTree>
    <p:extLst>
      <p:ext uri="{BB962C8B-B14F-4D97-AF65-F5344CB8AC3E}">
        <p14:creationId xmlns:p14="http://schemas.microsoft.com/office/powerpoint/2010/main" val="39732643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84434" y="923390"/>
            <a:ext cx="6594539" cy="1477328"/>
          </a:xfrm>
          <a:prstGeom prst="rect">
            <a:avLst/>
          </a:prstGeom>
          <a:ln>
            <a:noFill/>
          </a:ln>
        </p:spPr>
        <p:txBody>
          <a:bodyPr wrap="square">
            <a:spAutoFit/>
          </a:bodyPr>
          <a:lstStyle/>
          <a:p>
            <a:r>
              <a:rPr lang="en-US" sz="1800" dirty="0" smtClean="0">
                <a:solidFill>
                  <a:schemeClr val="tx1"/>
                </a:solidFill>
                <a:latin typeface="Average" panose="020B0604020202020204" charset="0"/>
              </a:rPr>
              <a:t>Thanks for listening!</a:t>
            </a:r>
          </a:p>
          <a:p>
            <a:r>
              <a:rPr lang="en-US" sz="1800" dirty="0" smtClean="0">
                <a:solidFill>
                  <a:schemeClr val="tx1"/>
                </a:solidFill>
                <a:latin typeface="Average" panose="020B0604020202020204" charset="0"/>
              </a:rPr>
              <a:t>Any questions?</a:t>
            </a:r>
          </a:p>
          <a:p>
            <a:endParaRPr lang="en-US" sz="1800" dirty="0">
              <a:solidFill>
                <a:schemeClr val="tx1"/>
              </a:solidFill>
              <a:latin typeface="Average" panose="020B0604020202020204" charset="0"/>
            </a:endParaRPr>
          </a:p>
          <a:p>
            <a:r>
              <a:rPr lang="en-US" sz="1800" dirty="0">
                <a:solidFill>
                  <a:schemeClr val="tx1"/>
                </a:solidFill>
                <a:latin typeface="Average" panose="020B0604020202020204" charset="0"/>
              </a:rPr>
              <a:t>a</a:t>
            </a:r>
            <a:r>
              <a:rPr lang="en-US" sz="1800" dirty="0" smtClean="0">
                <a:solidFill>
                  <a:schemeClr val="tx1"/>
                </a:solidFill>
                <a:latin typeface="Average" panose="020B0604020202020204" charset="0"/>
              </a:rPr>
              <a:t>ndrew.cross@ed.ac.uk</a:t>
            </a:r>
          </a:p>
          <a:p>
            <a:endParaRPr lang="en-US" sz="1800" dirty="0">
              <a:solidFill>
                <a:schemeClr val="tx1"/>
              </a:solidFill>
              <a:latin typeface="Average" panose="020B0604020202020204" charset="0"/>
            </a:endParaRPr>
          </a:p>
        </p:txBody>
      </p:sp>
    </p:spTree>
    <p:extLst>
      <p:ext uri="{BB962C8B-B14F-4D97-AF65-F5344CB8AC3E}">
        <p14:creationId xmlns:p14="http://schemas.microsoft.com/office/powerpoint/2010/main" val="2419548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urricane_Katrina_LA_landfall_radar.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1" y="7913"/>
            <a:ext cx="4315013" cy="2543175"/>
          </a:xfrm>
          <a:prstGeom prst="rect">
            <a:avLst/>
          </a:prstGeom>
        </p:spPr>
      </p:pic>
      <p:pic>
        <p:nvPicPr>
          <p:cNvPr id="4" name="Picture 3"/>
          <p:cNvPicPr>
            <a:picLocks noChangeAspect="1"/>
          </p:cNvPicPr>
          <p:nvPr/>
        </p:nvPicPr>
        <p:blipFill>
          <a:blip r:embed="rId4"/>
          <a:stretch>
            <a:fillRect/>
          </a:stretch>
        </p:blipFill>
        <p:spPr>
          <a:xfrm>
            <a:off x="4417870" y="0"/>
            <a:ext cx="3594623" cy="2392136"/>
          </a:xfrm>
          <a:prstGeom prst="rect">
            <a:avLst/>
          </a:prstGeom>
        </p:spPr>
      </p:pic>
      <p:sp>
        <p:nvSpPr>
          <p:cNvPr id="6" name="AutoShape 4" descr="Image result for australian bushfires"/>
          <p:cNvSpPr>
            <a:spLocks noChangeAspect="1" noChangeArrowheads="1"/>
          </p:cNvSpPr>
          <p:nvPr/>
        </p:nvSpPr>
        <p:spPr bwMode="auto">
          <a:xfrm>
            <a:off x="155575" y="-808038"/>
            <a:ext cx="2705100" cy="16954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AutoShape 6" descr="Image result for australian bushfires"/>
          <p:cNvSpPr>
            <a:spLocks noChangeAspect="1" noChangeArrowheads="1"/>
          </p:cNvSpPr>
          <p:nvPr/>
        </p:nvSpPr>
        <p:spPr bwMode="auto">
          <a:xfrm>
            <a:off x="307975" y="-655638"/>
            <a:ext cx="2705100" cy="16954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 name="Picture 9" descr="C:\Users\across2\AppData\Local\Microsoft\Windows\INetCache\Content.MSO\8F6CF044.tmp"/>
          <p:cNvPicPr/>
          <p:nvPr/>
        </p:nvPicPr>
        <p:blipFill>
          <a:blip r:embed="rId5">
            <a:extLst>
              <a:ext uri="{28A0092B-C50C-407E-A947-70E740481C1C}">
                <a14:useLocalDpi xmlns:a14="http://schemas.microsoft.com/office/drawing/2010/main" val="0"/>
              </a:ext>
            </a:extLst>
          </a:blip>
          <a:srcRect/>
          <a:stretch>
            <a:fillRect/>
          </a:stretch>
        </p:blipFill>
        <p:spPr bwMode="auto">
          <a:xfrm>
            <a:off x="1143001" y="2504584"/>
            <a:ext cx="3540126" cy="2635468"/>
          </a:xfrm>
          <a:prstGeom prst="rect">
            <a:avLst/>
          </a:prstGeom>
          <a:noFill/>
          <a:ln>
            <a:noFill/>
          </a:ln>
        </p:spPr>
      </p:pic>
      <p:pic>
        <p:nvPicPr>
          <p:cNvPr id="7" name="Picture 6"/>
          <p:cNvPicPr>
            <a:picLocks noChangeAspect="1"/>
          </p:cNvPicPr>
          <p:nvPr/>
        </p:nvPicPr>
        <p:blipFill rotWithShape="1">
          <a:blip r:embed="rId6"/>
          <a:srcRect t="2" r="11726" b="-5415"/>
          <a:stretch/>
        </p:blipFill>
        <p:spPr>
          <a:xfrm>
            <a:off x="4304493" y="2389909"/>
            <a:ext cx="3708000" cy="2952000"/>
          </a:xfrm>
          <a:prstGeom prst="rect">
            <a:avLst/>
          </a:prstGeom>
        </p:spPr>
      </p:pic>
      <p:sp>
        <p:nvSpPr>
          <p:cNvPr id="2" name="TextBox 1"/>
          <p:cNvSpPr txBox="1"/>
          <p:nvPr/>
        </p:nvSpPr>
        <p:spPr>
          <a:xfrm>
            <a:off x="4304493" y="2328168"/>
            <a:ext cx="4057650" cy="461665"/>
          </a:xfrm>
          <a:prstGeom prst="rect">
            <a:avLst/>
          </a:prstGeom>
          <a:noFill/>
        </p:spPr>
        <p:txBody>
          <a:bodyPr wrap="square" rtlCol="0">
            <a:spAutoFit/>
          </a:bodyPr>
          <a:lstStyle/>
          <a:p>
            <a:r>
              <a:rPr lang="en-US" sz="2400" b="1" dirty="0">
                <a:latin typeface="Helvetica"/>
                <a:cs typeface="Helvetica"/>
              </a:rPr>
              <a:t>What is climate change?</a:t>
            </a:r>
          </a:p>
        </p:txBody>
      </p:sp>
    </p:spTree>
    <p:extLst>
      <p:ext uri="{BB962C8B-B14F-4D97-AF65-F5344CB8AC3E}">
        <p14:creationId xmlns:p14="http://schemas.microsoft.com/office/powerpoint/2010/main" val="5457497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23925" y="3478920"/>
            <a:ext cx="4000500" cy="1398178"/>
          </a:xfrm>
          <a:prstGeom prst="rect">
            <a:avLst/>
          </a:prstGeom>
        </p:spPr>
      </p:pic>
      <p:pic>
        <p:nvPicPr>
          <p:cNvPr id="9" name="Picture 8"/>
          <p:cNvPicPr>
            <a:picLocks noChangeAspect="1"/>
          </p:cNvPicPr>
          <p:nvPr/>
        </p:nvPicPr>
        <p:blipFill>
          <a:blip r:embed="rId4"/>
          <a:stretch>
            <a:fillRect/>
          </a:stretch>
        </p:blipFill>
        <p:spPr>
          <a:xfrm>
            <a:off x="4877539" y="2228197"/>
            <a:ext cx="2344655" cy="1304925"/>
          </a:xfrm>
          <a:prstGeom prst="rect">
            <a:avLst/>
          </a:prstGeom>
        </p:spPr>
      </p:pic>
      <p:pic>
        <p:nvPicPr>
          <p:cNvPr id="11" name="Picture 10"/>
          <p:cNvPicPr>
            <a:picLocks noChangeAspect="1"/>
          </p:cNvPicPr>
          <p:nvPr/>
        </p:nvPicPr>
        <p:blipFill>
          <a:blip r:embed="rId5"/>
          <a:stretch>
            <a:fillRect/>
          </a:stretch>
        </p:blipFill>
        <p:spPr>
          <a:xfrm>
            <a:off x="529258" y="27141"/>
            <a:ext cx="3648535" cy="1524000"/>
          </a:xfrm>
          <a:prstGeom prst="rect">
            <a:avLst/>
          </a:prstGeom>
        </p:spPr>
      </p:pic>
      <p:pic>
        <p:nvPicPr>
          <p:cNvPr id="12" name="Picture 11" descr="fig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60810" y="721037"/>
            <a:ext cx="1426754" cy="2381250"/>
          </a:xfrm>
          <a:prstGeom prst="rect">
            <a:avLst/>
          </a:prstGeom>
        </p:spPr>
      </p:pic>
      <p:pic>
        <p:nvPicPr>
          <p:cNvPr id="13" name="Picture 12"/>
          <p:cNvPicPr>
            <a:picLocks noChangeAspect="1"/>
          </p:cNvPicPr>
          <p:nvPr/>
        </p:nvPicPr>
        <p:blipFill>
          <a:blip r:embed="rId7"/>
          <a:stretch>
            <a:fillRect/>
          </a:stretch>
        </p:blipFill>
        <p:spPr>
          <a:xfrm>
            <a:off x="4247676" y="1332009"/>
            <a:ext cx="3143250" cy="703894"/>
          </a:xfrm>
          <a:prstGeom prst="rect">
            <a:avLst/>
          </a:prstGeom>
        </p:spPr>
      </p:pic>
      <p:pic>
        <p:nvPicPr>
          <p:cNvPr id="14" name="Picture 13"/>
          <p:cNvPicPr>
            <a:picLocks noChangeAspect="1"/>
          </p:cNvPicPr>
          <p:nvPr/>
        </p:nvPicPr>
        <p:blipFill>
          <a:blip r:embed="rId8"/>
          <a:stretch>
            <a:fillRect/>
          </a:stretch>
        </p:blipFill>
        <p:spPr>
          <a:xfrm>
            <a:off x="529258" y="2272183"/>
            <a:ext cx="3705225" cy="1059412"/>
          </a:xfrm>
          <a:prstGeom prst="rect">
            <a:avLst/>
          </a:prstGeom>
        </p:spPr>
      </p:pic>
      <p:pic>
        <p:nvPicPr>
          <p:cNvPr id="16" name="Picture 15"/>
          <p:cNvPicPr>
            <a:picLocks noChangeAspect="1"/>
          </p:cNvPicPr>
          <p:nvPr/>
        </p:nvPicPr>
        <p:blipFill>
          <a:blip r:embed="rId9"/>
          <a:stretch>
            <a:fillRect/>
          </a:stretch>
        </p:blipFill>
        <p:spPr>
          <a:xfrm>
            <a:off x="867603" y="1595127"/>
            <a:ext cx="2552700" cy="633070"/>
          </a:xfrm>
          <a:prstGeom prst="rect">
            <a:avLst/>
          </a:prstGeom>
        </p:spPr>
      </p:pic>
      <p:pic>
        <p:nvPicPr>
          <p:cNvPr id="6" name="Picture 5"/>
          <p:cNvPicPr>
            <a:picLocks noChangeAspect="1"/>
          </p:cNvPicPr>
          <p:nvPr/>
        </p:nvPicPr>
        <p:blipFill>
          <a:blip r:embed="rId10"/>
          <a:stretch>
            <a:fillRect/>
          </a:stretch>
        </p:blipFill>
        <p:spPr>
          <a:xfrm>
            <a:off x="4662738" y="269336"/>
            <a:ext cx="2105828" cy="921531"/>
          </a:xfrm>
          <a:prstGeom prst="rect">
            <a:avLst/>
          </a:prstGeom>
        </p:spPr>
      </p:pic>
      <p:pic>
        <p:nvPicPr>
          <p:cNvPr id="17" name="Picture 16"/>
          <p:cNvPicPr>
            <a:picLocks noChangeAspect="1"/>
          </p:cNvPicPr>
          <p:nvPr/>
        </p:nvPicPr>
        <p:blipFill>
          <a:blip r:embed="rId11"/>
          <a:stretch>
            <a:fillRect/>
          </a:stretch>
        </p:blipFill>
        <p:spPr>
          <a:xfrm>
            <a:off x="5374940" y="3750673"/>
            <a:ext cx="3714750" cy="854672"/>
          </a:xfrm>
          <a:prstGeom prst="rect">
            <a:avLst/>
          </a:prstGeom>
        </p:spPr>
      </p:pic>
      <p:sp>
        <p:nvSpPr>
          <p:cNvPr id="18" name="Rectangle 17"/>
          <p:cNvSpPr/>
          <p:nvPr/>
        </p:nvSpPr>
        <p:spPr>
          <a:xfrm>
            <a:off x="923925" y="4605345"/>
            <a:ext cx="3543300" cy="400110"/>
          </a:xfrm>
          <a:prstGeom prst="rect">
            <a:avLst/>
          </a:prstGeom>
          <a:solidFill>
            <a:schemeClr val="tx1"/>
          </a:solidFill>
          <a:ln>
            <a:solidFill>
              <a:schemeClr val="tx1"/>
            </a:solidFill>
          </a:ln>
        </p:spPr>
        <p:txBody>
          <a:bodyPr wrap="square">
            <a:spAutoFit/>
          </a:bodyPr>
          <a:lstStyle/>
          <a:p>
            <a:r>
              <a:rPr lang="en-US" sz="2000" b="1" dirty="0">
                <a:latin typeface="Oswald" panose="020B0604020202020204" charset="0"/>
                <a:cs typeface="Helvetica"/>
              </a:rPr>
              <a:t>PEER REVIEWED LITERATURE</a:t>
            </a:r>
          </a:p>
        </p:txBody>
      </p:sp>
    </p:spTree>
    <p:extLst>
      <p:ext uri="{BB962C8B-B14F-4D97-AF65-F5344CB8AC3E}">
        <p14:creationId xmlns:p14="http://schemas.microsoft.com/office/powerpoint/2010/main" val="102498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15139" y="338613"/>
            <a:ext cx="4629150" cy="1200329"/>
          </a:xfrm>
          <a:prstGeom prst="rect">
            <a:avLst/>
          </a:prstGeom>
          <a:ln>
            <a:noFill/>
          </a:ln>
        </p:spPr>
        <p:txBody>
          <a:bodyPr wrap="square">
            <a:spAutoFit/>
          </a:bodyPr>
          <a:lstStyle/>
          <a:p>
            <a:r>
              <a:rPr lang="en-US" sz="1800" dirty="0">
                <a:solidFill>
                  <a:schemeClr val="tx1"/>
                </a:solidFill>
                <a:latin typeface="Average" panose="020B0604020202020204" charset="0"/>
                <a:cs typeface="Helvetica"/>
              </a:rPr>
              <a:t>“Humanity is the major influence on the global climate change observed over the past 50 years. Rapid societal responses can significantly lessen negative outcomes.”</a:t>
            </a:r>
          </a:p>
        </p:txBody>
      </p:sp>
      <p:pic>
        <p:nvPicPr>
          <p:cNvPr id="7" name="Picture 6" descr="AGU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0418" y="528047"/>
            <a:ext cx="2114550" cy="788200"/>
          </a:xfrm>
          <a:prstGeom prst="rect">
            <a:avLst/>
          </a:prstGeom>
        </p:spPr>
      </p:pic>
      <p:sp>
        <p:nvSpPr>
          <p:cNvPr id="8" name="Rectangle 7"/>
          <p:cNvSpPr/>
          <p:nvPr/>
        </p:nvSpPr>
        <p:spPr>
          <a:xfrm>
            <a:off x="1180271" y="1891135"/>
            <a:ext cx="4343400" cy="1477328"/>
          </a:xfrm>
          <a:prstGeom prst="rect">
            <a:avLst/>
          </a:prstGeom>
          <a:ln>
            <a:noFill/>
          </a:ln>
        </p:spPr>
        <p:txBody>
          <a:bodyPr wrap="square">
            <a:spAutoFit/>
          </a:bodyPr>
          <a:lstStyle/>
          <a:p>
            <a:r>
              <a:rPr lang="en-US" sz="1800" dirty="0">
                <a:solidFill>
                  <a:schemeClr val="tx1"/>
                </a:solidFill>
                <a:latin typeface="Average" panose="020B0604020202020204" charset="0"/>
                <a:cs typeface="Helvetica"/>
              </a:rPr>
              <a:t>“It is clear from extensive scientific evidence that the dominant cause of the rapid change in climate of the past half century is human-induced increases in the amount of greenhouse gases…”</a:t>
            </a:r>
          </a:p>
        </p:txBody>
      </p:sp>
      <p:pic>
        <p:nvPicPr>
          <p:cNvPr id="9" name="Picture 8" descr="Untitle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2150" y="1543050"/>
            <a:ext cx="2000250" cy="2000250"/>
          </a:xfrm>
          <a:prstGeom prst="rect">
            <a:avLst/>
          </a:prstGeom>
        </p:spPr>
      </p:pic>
      <p:pic>
        <p:nvPicPr>
          <p:cNvPr id="11" name="Picture 10"/>
          <p:cNvPicPr>
            <a:picLocks noChangeAspect="1"/>
          </p:cNvPicPr>
          <p:nvPr/>
        </p:nvPicPr>
        <p:blipFill>
          <a:blip r:embed="rId5"/>
          <a:stretch>
            <a:fillRect/>
          </a:stretch>
        </p:blipFill>
        <p:spPr>
          <a:xfrm>
            <a:off x="1257300" y="3943351"/>
            <a:ext cx="2628900" cy="720380"/>
          </a:xfrm>
          <a:prstGeom prst="rect">
            <a:avLst/>
          </a:prstGeom>
        </p:spPr>
      </p:pic>
      <p:sp>
        <p:nvSpPr>
          <p:cNvPr id="12" name="Rectangle 11"/>
          <p:cNvSpPr/>
          <p:nvPr/>
        </p:nvSpPr>
        <p:spPr>
          <a:xfrm>
            <a:off x="3943350" y="3737655"/>
            <a:ext cx="4343400" cy="1200329"/>
          </a:xfrm>
          <a:prstGeom prst="rect">
            <a:avLst/>
          </a:prstGeom>
          <a:ln>
            <a:noFill/>
          </a:ln>
        </p:spPr>
        <p:txBody>
          <a:bodyPr wrap="square">
            <a:spAutoFit/>
          </a:bodyPr>
          <a:lstStyle/>
          <a:p>
            <a:r>
              <a:rPr lang="en-US" sz="1800" dirty="0">
                <a:solidFill>
                  <a:schemeClr val="tx1"/>
                </a:solidFill>
                <a:latin typeface="Average" panose="020B0604020202020204" charset="0"/>
                <a:cs typeface="Helvetica"/>
              </a:rPr>
              <a:t>“The scientific evidence is clear: global climate change caused by human activities is occurring now, and it is a growing threat to society.”</a:t>
            </a:r>
          </a:p>
        </p:txBody>
      </p:sp>
    </p:spTree>
    <p:extLst>
      <p:ext uri="{BB962C8B-B14F-4D97-AF65-F5344CB8AC3E}">
        <p14:creationId xmlns:p14="http://schemas.microsoft.com/office/powerpoint/2010/main" val="26148712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29149" y="379780"/>
            <a:ext cx="3812485" cy="3000821"/>
          </a:xfrm>
          <a:prstGeom prst="rect">
            <a:avLst/>
          </a:prstGeom>
          <a:ln>
            <a:noFill/>
          </a:ln>
        </p:spPr>
        <p:txBody>
          <a:bodyPr wrap="square">
            <a:spAutoFit/>
          </a:bodyPr>
          <a:lstStyle/>
          <a:p>
            <a:r>
              <a:rPr lang="en-US" sz="2550" dirty="0">
                <a:solidFill>
                  <a:schemeClr val="tx1"/>
                </a:solidFill>
                <a:latin typeface="Oswald" panose="020B0604020202020204" charset="0"/>
                <a:cs typeface="Helvetica"/>
              </a:rPr>
              <a:t>Intergovernmental Panel on Climate Change (IPCC)</a:t>
            </a:r>
          </a:p>
          <a:p>
            <a:endParaRPr lang="en-US" sz="2700" b="1" dirty="0">
              <a:solidFill>
                <a:schemeClr val="tx1"/>
              </a:solidFill>
              <a:latin typeface="Helvetica"/>
              <a:cs typeface="Helvetica"/>
            </a:endParaRPr>
          </a:p>
          <a:p>
            <a:endParaRPr lang="en-US" sz="2700" b="1" dirty="0">
              <a:solidFill>
                <a:schemeClr val="tx1"/>
              </a:solidFill>
              <a:latin typeface="Helvetica"/>
              <a:cs typeface="Helvetica"/>
            </a:endParaRPr>
          </a:p>
          <a:p>
            <a:r>
              <a:rPr lang="en-US" sz="2100" dirty="0">
                <a:solidFill>
                  <a:schemeClr val="tx1"/>
                </a:solidFill>
                <a:latin typeface="Average" panose="020B0604020202020204" charset="0"/>
                <a:cs typeface="Helvetica"/>
              </a:rPr>
              <a:t>International council of scientists and policymakers regularly outline the “state of the science”</a:t>
            </a:r>
          </a:p>
        </p:txBody>
      </p:sp>
      <p:sp>
        <p:nvSpPr>
          <p:cNvPr id="5" name="Rectangle 4"/>
          <p:cNvSpPr/>
          <p:nvPr/>
        </p:nvSpPr>
        <p:spPr>
          <a:xfrm>
            <a:off x="1371600" y="4743450"/>
            <a:ext cx="6022803" cy="369332"/>
          </a:xfrm>
          <a:prstGeom prst="rect">
            <a:avLst/>
          </a:prstGeom>
        </p:spPr>
        <p:txBody>
          <a:bodyPr wrap="none">
            <a:spAutoFit/>
          </a:bodyPr>
          <a:lstStyle/>
          <a:p>
            <a:r>
              <a:rPr lang="en-US" sz="1800" dirty="0">
                <a:solidFill>
                  <a:schemeClr val="tx1"/>
                </a:solidFill>
                <a:latin typeface="Average" panose="020B0604020202020204" charset="0"/>
              </a:rPr>
              <a:t>Latest report freely available: </a:t>
            </a:r>
            <a:r>
              <a:rPr lang="en-US" sz="1800" dirty="0">
                <a:solidFill>
                  <a:schemeClr val="tx1"/>
                </a:solidFill>
                <a:latin typeface="Average" panose="020B0604020202020204" charset="0"/>
                <a:hlinkClick r:id="rId3"/>
              </a:rPr>
              <a:t>https://www.ipcc.ch/report/ar5</a:t>
            </a:r>
            <a:r>
              <a:rPr lang="en-US" sz="1800" dirty="0">
                <a:solidFill>
                  <a:schemeClr val="tx1"/>
                </a:solidFill>
                <a:latin typeface="Helvetica" pitchFamily="34" charset="0"/>
                <a:hlinkClick r:id="rId3"/>
              </a:rPr>
              <a:t>/</a:t>
            </a:r>
            <a:endParaRPr lang="en-US" sz="1800" dirty="0">
              <a:solidFill>
                <a:schemeClr val="tx1"/>
              </a:solidFill>
              <a:latin typeface="Helvetica" pitchFamily="34" charset="0"/>
            </a:endParaRPr>
          </a:p>
        </p:txBody>
      </p:sp>
      <p:pic>
        <p:nvPicPr>
          <p:cNvPr id="2" name="Picture 1"/>
          <p:cNvPicPr>
            <a:picLocks noChangeAspect="1"/>
          </p:cNvPicPr>
          <p:nvPr/>
        </p:nvPicPr>
        <p:blipFill>
          <a:blip r:embed="rId4"/>
          <a:stretch>
            <a:fillRect/>
          </a:stretch>
        </p:blipFill>
        <p:spPr>
          <a:xfrm>
            <a:off x="1314450" y="342900"/>
            <a:ext cx="3082722" cy="4171950"/>
          </a:xfrm>
          <a:prstGeom prst="rect">
            <a:avLst/>
          </a:prstGeom>
        </p:spPr>
      </p:pic>
    </p:spTree>
    <p:extLst>
      <p:ext uri="{BB962C8B-B14F-4D97-AF65-F5344CB8AC3E}">
        <p14:creationId xmlns:p14="http://schemas.microsoft.com/office/powerpoint/2010/main" val="3064025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29150" y="408266"/>
            <a:ext cx="3713466" cy="3231654"/>
          </a:xfrm>
          <a:prstGeom prst="rect">
            <a:avLst/>
          </a:prstGeom>
          <a:ln>
            <a:noFill/>
          </a:ln>
        </p:spPr>
        <p:txBody>
          <a:bodyPr wrap="square">
            <a:spAutoFit/>
          </a:bodyPr>
          <a:lstStyle/>
          <a:p>
            <a:r>
              <a:rPr lang="en-US" sz="2550" dirty="0">
                <a:solidFill>
                  <a:schemeClr val="tx1"/>
                </a:solidFill>
                <a:latin typeface="Oswald" panose="020B0604020202020204" charset="0"/>
                <a:cs typeface="Helvetica"/>
              </a:rPr>
              <a:t>Intergovernmental Panel on Climate Change (IPCC)</a:t>
            </a:r>
          </a:p>
          <a:p>
            <a:endParaRPr lang="en-US" sz="2700" b="1" dirty="0">
              <a:solidFill>
                <a:schemeClr val="tx1"/>
              </a:solidFill>
              <a:latin typeface="Average" panose="020B0604020202020204" charset="0"/>
              <a:cs typeface="Helvetica"/>
            </a:endParaRPr>
          </a:p>
          <a:p>
            <a:r>
              <a:rPr lang="en-US" sz="1800" dirty="0">
                <a:solidFill>
                  <a:schemeClr val="tx1"/>
                </a:solidFill>
                <a:latin typeface="Average" panose="020B0604020202020204" charset="0"/>
                <a:cs typeface="Helvetica"/>
              </a:rPr>
              <a:t>“Human influence has been detected in warming of the atmosphere and the ocean, in changes in the global water cycle, in reductions of snow and ice, in global mean sea level rise, and in changes in some climate extremes.”</a:t>
            </a:r>
          </a:p>
        </p:txBody>
      </p:sp>
      <p:sp>
        <p:nvSpPr>
          <p:cNvPr id="5" name="Rectangle 4"/>
          <p:cNvSpPr/>
          <p:nvPr/>
        </p:nvSpPr>
        <p:spPr>
          <a:xfrm>
            <a:off x="1428750" y="4514851"/>
            <a:ext cx="6400800" cy="646331"/>
          </a:xfrm>
          <a:prstGeom prst="rect">
            <a:avLst/>
          </a:prstGeom>
        </p:spPr>
        <p:txBody>
          <a:bodyPr wrap="square">
            <a:spAutoFit/>
          </a:bodyPr>
          <a:lstStyle/>
          <a:p>
            <a:r>
              <a:rPr lang="en-US" sz="1800" dirty="0">
                <a:solidFill>
                  <a:schemeClr val="tx1"/>
                </a:solidFill>
                <a:latin typeface="Average" panose="020B0604020202020204" charset="0"/>
              </a:rPr>
              <a:t>“It is </a:t>
            </a:r>
            <a:r>
              <a:rPr lang="en-US" sz="1800" i="1" dirty="0">
                <a:solidFill>
                  <a:schemeClr val="tx1"/>
                </a:solidFill>
                <a:latin typeface="Average" panose="020B0604020202020204" charset="0"/>
              </a:rPr>
              <a:t>extremely </a:t>
            </a:r>
            <a:r>
              <a:rPr lang="en-US" sz="1800" dirty="0">
                <a:solidFill>
                  <a:schemeClr val="tx1"/>
                </a:solidFill>
                <a:latin typeface="Average" panose="020B0604020202020204" charset="0"/>
              </a:rPr>
              <a:t>likely that human influence has been the dominant cause of the observed warming</a:t>
            </a:r>
            <a:r>
              <a:rPr lang="en-US" sz="1800" dirty="0">
                <a:solidFill>
                  <a:schemeClr val="tx1"/>
                </a:solidFill>
                <a:latin typeface="Helvetica" pitchFamily="34" charset="0"/>
              </a:rPr>
              <a:t>”</a:t>
            </a:r>
          </a:p>
        </p:txBody>
      </p:sp>
      <p:pic>
        <p:nvPicPr>
          <p:cNvPr id="2" name="Picture 1"/>
          <p:cNvPicPr>
            <a:picLocks noChangeAspect="1"/>
          </p:cNvPicPr>
          <p:nvPr/>
        </p:nvPicPr>
        <p:blipFill>
          <a:blip r:embed="rId3"/>
          <a:stretch>
            <a:fillRect/>
          </a:stretch>
        </p:blipFill>
        <p:spPr>
          <a:xfrm>
            <a:off x="1314450" y="342900"/>
            <a:ext cx="3082722" cy="4171950"/>
          </a:xfrm>
          <a:prstGeom prst="rect">
            <a:avLst/>
          </a:prstGeom>
        </p:spPr>
      </p:pic>
    </p:spTree>
    <p:extLst>
      <p:ext uri="{BB962C8B-B14F-4D97-AF65-F5344CB8AC3E}">
        <p14:creationId xmlns:p14="http://schemas.microsoft.com/office/powerpoint/2010/main" val="2390326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MST_4sets_v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9554" y="769161"/>
            <a:ext cx="5314950" cy="3785468"/>
          </a:xfrm>
          <a:prstGeom prst="rect">
            <a:avLst/>
          </a:prstGeom>
        </p:spPr>
      </p:pic>
      <p:sp>
        <p:nvSpPr>
          <p:cNvPr id="4" name="Rectangle 3"/>
          <p:cNvSpPr/>
          <p:nvPr/>
        </p:nvSpPr>
        <p:spPr>
          <a:xfrm>
            <a:off x="1955524" y="105460"/>
            <a:ext cx="6800850" cy="646331"/>
          </a:xfrm>
          <a:prstGeom prst="rect">
            <a:avLst/>
          </a:prstGeom>
          <a:ln>
            <a:noFill/>
          </a:ln>
        </p:spPr>
        <p:txBody>
          <a:bodyPr wrap="square">
            <a:spAutoFit/>
          </a:bodyPr>
          <a:lstStyle/>
          <a:p>
            <a:r>
              <a:rPr lang="en-US" sz="3600" dirty="0">
                <a:solidFill>
                  <a:schemeClr val="tx1"/>
                </a:solidFill>
                <a:latin typeface="Oswald" panose="020B0604020202020204" charset="0"/>
                <a:cs typeface="Oswald" panose="020B0604020202020204" charset="0"/>
              </a:rPr>
              <a:t>Warming is Unequivocal</a:t>
            </a:r>
          </a:p>
        </p:txBody>
      </p:sp>
      <p:sp>
        <p:nvSpPr>
          <p:cNvPr id="5" name="Title 1"/>
          <p:cNvSpPr txBox="1">
            <a:spLocks/>
          </p:cNvSpPr>
          <p:nvPr/>
        </p:nvSpPr>
        <p:spPr>
          <a:xfrm>
            <a:off x="4686300" y="3543300"/>
            <a:ext cx="3714750" cy="571500"/>
          </a:xfrm>
          <a:prstGeom prst="rect">
            <a:avLst/>
          </a:prstGeom>
          <a:noFill/>
          <a:ln w="38100" cmpd="sng">
            <a:noFill/>
          </a:ln>
        </p:spPr>
        <p:txBody>
          <a:bodyPr vert="horz" lIns="68580" tIns="34290" rIns="68580" bIns="34290" rtlCol="0" anchor="ctr">
            <a:normAutofit/>
          </a:bodyPr>
          <a:lstStyle/>
          <a:p>
            <a:pPr defTabSz="685800">
              <a:spcBef>
                <a:spcPct val="0"/>
              </a:spcBef>
              <a:defRPr/>
            </a:pPr>
            <a:r>
              <a:rPr lang="en-US" sz="1050" b="1" kern="1200" dirty="0">
                <a:latin typeface="Helvetica"/>
                <a:ea typeface="+mj-ea"/>
                <a:cs typeface="Helvetica"/>
              </a:rPr>
              <a:t>Anomaly: </a:t>
            </a:r>
          </a:p>
          <a:p>
            <a:pPr defTabSz="685800">
              <a:spcBef>
                <a:spcPct val="0"/>
              </a:spcBef>
              <a:defRPr/>
            </a:pPr>
            <a:r>
              <a:rPr lang="en-US" sz="1050" b="1" kern="1200" dirty="0">
                <a:latin typeface="Helvetica"/>
                <a:ea typeface="+mj-ea"/>
                <a:cs typeface="Helvetica"/>
              </a:rPr>
              <a:t>Difference from average</a:t>
            </a:r>
          </a:p>
        </p:txBody>
      </p:sp>
      <p:sp>
        <p:nvSpPr>
          <p:cNvPr id="6" name="Title 1"/>
          <p:cNvSpPr txBox="1">
            <a:spLocks/>
          </p:cNvSpPr>
          <p:nvPr/>
        </p:nvSpPr>
        <p:spPr>
          <a:xfrm>
            <a:off x="1251517" y="4572000"/>
            <a:ext cx="6692333" cy="571500"/>
          </a:xfrm>
          <a:prstGeom prst="rect">
            <a:avLst/>
          </a:prstGeom>
          <a:noFill/>
          <a:ln w="38100" cmpd="sng">
            <a:noFill/>
          </a:ln>
        </p:spPr>
        <p:txBody>
          <a:bodyPr vert="horz" lIns="68580" tIns="34290" rIns="68580" bIns="34290" rtlCol="0" anchor="ctr">
            <a:normAutofit lnSpcReduction="10000"/>
          </a:bodyPr>
          <a:lstStyle/>
          <a:p>
            <a:pPr lvl="0">
              <a:spcBef>
                <a:spcPct val="0"/>
              </a:spcBef>
              <a:defRPr/>
            </a:pPr>
            <a:r>
              <a:rPr lang="en-US" sz="1800" i="1" dirty="0">
                <a:solidFill>
                  <a:schemeClr val="tx1"/>
                </a:solidFill>
                <a:latin typeface="Average" panose="020B0604020202020204" charset="0"/>
                <a:cs typeface="Helvetica"/>
              </a:rPr>
              <a:t>Independent</a:t>
            </a:r>
            <a:r>
              <a:rPr lang="en-US" sz="1800" dirty="0">
                <a:solidFill>
                  <a:schemeClr val="tx1"/>
                </a:solidFill>
                <a:latin typeface="Average" panose="020B0604020202020204" charset="0"/>
                <a:cs typeface="Helvetica"/>
              </a:rPr>
              <a:t> analyses of observations agree</a:t>
            </a:r>
            <a:r>
              <a:rPr lang="en-US" sz="1800" kern="1200" dirty="0">
                <a:solidFill>
                  <a:schemeClr val="tx1"/>
                </a:solidFill>
                <a:latin typeface="Average" panose="020B0604020202020204" charset="0"/>
                <a:ea typeface="+mj-ea"/>
                <a:cs typeface="Helvetica"/>
              </a:rPr>
              <a:t>: </a:t>
            </a:r>
            <a:r>
              <a:rPr lang="en-US" sz="1800" b="1" kern="1200" dirty="0">
                <a:solidFill>
                  <a:srgbClr val="FF0000"/>
                </a:solidFill>
                <a:latin typeface="Average" panose="020B0604020202020204" charset="0"/>
                <a:ea typeface="+mj-ea"/>
                <a:cs typeface="Helvetica"/>
              </a:rPr>
              <a:t>Earth is warming</a:t>
            </a:r>
          </a:p>
          <a:p>
            <a:pPr defTabSz="685800">
              <a:spcBef>
                <a:spcPct val="0"/>
              </a:spcBef>
              <a:defRPr/>
            </a:pPr>
            <a:r>
              <a:rPr lang="en-US" sz="1800" b="1" dirty="0">
                <a:latin typeface="Average" panose="020B0604020202020204" charset="0"/>
                <a:ea typeface="+mj-ea"/>
                <a:cs typeface="Helvetica"/>
              </a:rPr>
              <a:t>		</a:t>
            </a:r>
            <a:r>
              <a:rPr lang="en-US" sz="1800" b="1" dirty="0">
                <a:solidFill>
                  <a:schemeClr val="tx1"/>
                </a:solidFill>
                <a:latin typeface="Average" panose="020B0604020202020204" charset="0"/>
                <a:ea typeface="+mj-ea"/>
                <a:cs typeface="Helvetica"/>
                <a:sym typeface="Wingdings"/>
              </a:rPr>
              <a:t> Global Warming</a:t>
            </a:r>
            <a:r>
              <a:rPr lang="en-US" sz="1800" kern="1200" dirty="0">
                <a:solidFill>
                  <a:schemeClr val="tx1"/>
                </a:solidFill>
                <a:latin typeface="Average" panose="020B0604020202020204" charset="0"/>
                <a:ea typeface="+mj-ea"/>
                <a:cs typeface="Helvetica"/>
              </a:rPr>
              <a:t> </a:t>
            </a:r>
          </a:p>
        </p:txBody>
      </p:sp>
      <p:cxnSp>
        <p:nvCxnSpPr>
          <p:cNvPr id="7" name="Straight Arrow Connector 6"/>
          <p:cNvCxnSpPr/>
          <p:nvPr/>
        </p:nvCxnSpPr>
        <p:spPr>
          <a:xfrm>
            <a:off x="6972300" y="2800350"/>
            <a:ext cx="0" cy="6858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6286500" y="2514600"/>
            <a:ext cx="1657350" cy="400050"/>
          </a:xfrm>
          <a:prstGeom prst="rect">
            <a:avLst/>
          </a:prstGeom>
          <a:solidFill>
            <a:schemeClr val="bg1"/>
          </a:solidFill>
          <a:ln w="38100" cmpd="sng">
            <a:noFill/>
          </a:ln>
        </p:spPr>
        <p:txBody>
          <a:bodyPr vert="horz" lIns="68580" tIns="34290" rIns="68580" bIns="34290" rtlCol="0" anchor="ctr">
            <a:normAutofit/>
          </a:bodyPr>
          <a:lstStyle/>
          <a:p>
            <a:pPr defTabSz="685800">
              <a:spcBef>
                <a:spcPct val="0"/>
              </a:spcBef>
              <a:defRPr/>
            </a:pPr>
            <a:r>
              <a:rPr lang="en-US" sz="1200" b="1" kern="1200" dirty="0">
                <a:solidFill>
                  <a:schemeClr val="tx1"/>
                </a:solidFill>
                <a:latin typeface="Helvetica"/>
                <a:ea typeface="+mj-ea"/>
                <a:cs typeface="Helvetica"/>
              </a:rPr>
              <a:t>ΔT ~ 1.0°C = 1.8°F</a:t>
            </a:r>
          </a:p>
        </p:txBody>
      </p:sp>
      <p:cxnSp>
        <p:nvCxnSpPr>
          <p:cNvPr id="9" name="Straight Arrow Connector 8"/>
          <p:cNvCxnSpPr/>
          <p:nvPr/>
        </p:nvCxnSpPr>
        <p:spPr>
          <a:xfrm flipV="1">
            <a:off x="6972300" y="1257300"/>
            <a:ext cx="0" cy="13144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514858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MST_4sets_v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3050" y="867524"/>
            <a:ext cx="5314950" cy="3785468"/>
          </a:xfrm>
          <a:prstGeom prst="rect">
            <a:avLst/>
          </a:prstGeom>
        </p:spPr>
      </p:pic>
      <p:sp>
        <p:nvSpPr>
          <p:cNvPr id="4" name="Rectangle 3"/>
          <p:cNvSpPr/>
          <p:nvPr/>
        </p:nvSpPr>
        <p:spPr>
          <a:xfrm>
            <a:off x="2248114" y="82539"/>
            <a:ext cx="6800850" cy="646331"/>
          </a:xfrm>
          <a:prstGeom prst="rect">
            <a:avLst/>
          </a:prstGeom>
          <a:ln>
            <a:noFill/>
          </a:ln>
        </p:spPr>
        <p:txBody>
          <a:bodyPr wrap="square">
            <a:spAutoFit/>
          </a:bodyPr>
          <a:lstStyle/>
          <a:p>
            <a:r>
              <a:rPr lang="en-US" sz="3600" dirty="0">
                <a:solidFill>
                  <a:schemeClr val="tx1"/>
                </a:solidFill>
                <a:latin typeface="Oswald" panose="020B0604020202020204" charset="0"/>
                <a:cs typeface="Helvetica"/>
              </a:rPr>
              <a:t>Warming is Unequivocal</a:t>
            </a:r>
          </a:p>
        </p:txBody>
      </p:sp>
      <p:sp>
        <p:nvSpPr>
          <p:cNvPr id="5" name="Title 1"/>
          <p:cNvSpPr txBox="1">
            <a:spLocks/>
          </p:cNvSpPr>
          <p:nvPr/>
        </p:nvSpPr>
        <p:spPr>
          <a:xfrm>
            <a:off x="4686300" y="3543300"/>
            <a:ext cx="3714750" cy="571500"/>
          </a:xfrm>
          <a:prstGeom prst="rect">
            <a:avLst/>
          </a:prstGeom>
          <a:noFill/>
          <a:ln w="38100" cmpd="sng">
            <a:noFill/>
          </a:ln>
        </p:spPr>
        <p:txBody>
          <a:bodyPr vert="horz" lIns="68580" tIns="34290" rIns="68580" bIns="34290" rtlCol="0" anchor="ctr">
            <a:normAutofit/>
          </a:bodyPr>
          <a:lstStyle/>
          <a:p>
            <a:pPr defTabSz="685800">
              <a:spcBef>
                <a:spcPct val="0"/>
              </a:spcBef>
              <a:defRPr/>
            </a:pPr>
            <a:r>
              <a:rPr lang="en-US" sz="1050" b="1" kern="1200" dirty="0">
                <a:latin typeface="Helvetica"/>
                <a:ea typeface="+mj-ea"/>
                <a:cs typeface="Helvetica"/>
              </a:rPr>
              <a:t>Anomaly: </a:t>
            </a:r>
          </a:p>
          <a:p>
            <a:pPr defTabSz="685800">
              <a:spcBef>
                <a:spcPct val="0"/>
              </a:spcBef>
              <a:defRPr/>
            </a:pPr>
            <a:r>
              <a:rPr lang="en-US" sz="1050" b="1" kern="1200" dirty="0">
                <a:latin typeface="Helvetica"/>
                <a:ea typeface="+mj-ea"/>
                <a:cs typeface="Helvetica"/>
              </a:rPr>
              <a:t>Difference from average</a:t>
            </a:r>
          </a:p>
        </p:txBody>
      </p:sp>
      <p:sp>
        <p:nvSpPr>
          <p:cNvPr id="6" name="Title 1"/>
          <p:cNvSpPr txBox="1">
            <a:spLocks/>
          </p:cNvSpPr>
          <p:nvPr/>
        </p:nvSpPr>
        <p:spPr>
          <a:xfrm>
            <a:off x="1251517" y="4611896"/>
            <a:ext cx="6692333" cy="571500"/>
          </a:xfrm>
          <a:prstGeom prst="rect">
            <a:avLst/>
          </a:prstGeom>
          <a:noFill/>
          <a:ln w="38100" cmpd="sng">
            <a:noFill/>
          </a:ln>
        </p:spPr>
        <p:txBody>
          <a:bodyPr vert="horz" lIns="68580" tIns="34290" rIns="68580" bIns="34290" rtlCol="0" anchor="ctr">
            <a:normAutofit lnSpcReduction="10000"/>
          </a:bodyPr>
          <a:lstStyle/>
          <a:p>
            <a:pPr lvl="0">
              <a:spcBef>
                <a:spcPct val="0"/>
              </a:spcBef>
              <a:defRPr/>
            </a:pPr>
            <a:r>
              <a:rPr lang="en-US" sz="1800" i="1" dirty="0">
                <a:solidFill>
                  <a:schemeClr val="tx1"/>
                </a:solidFill>
                <a:latin typeface="Average" panose="020B0604020202020204" charset="0"/>
                <a:cs typeface="Helvetica"/>
              </a:rPr>
              <a:t>Independent</a:t>
            </a:r>
            <a:r>
              <a:rPr lang="en-US" sz="1800" dirty="0">
                <a:solidFill>
                  <a:schemeClr val="tx1"/>
                </a:solidFill>
                <a:latin typeface="Average" panose="020B0604020202020204" charset="0"/>
                <a:cs typeface="Helvetica"/>
              </a:rPr>
              <a:t> analyses of observations agree</a:t>
            </a:r>
            <a:r>
              <a:rPr lang="en-US" sz="1800" kern="1200" dirty="0">
                <a:solidFill>
                  <a:schemeClr val="tx1"/>
                </a:solidFill>
                <a:latin typeface="Average" panose="020B0604020202020204" charset="0"/>
                <a:ea typeface="+mj-ea"/>
                <a:cs typeface="Helvetica"/>
              </a:rPr>
              <a:t>: </a:t>
            </a:r>
            <a:r>
              <a:rPr lang="en-US" sz="1800" b="1" kern="1200" dirty="0">
                <a:solidFill>
                  <a:srgbClr val="FF0000"/>
                </a:solidFill>
                <a:latin typeface="Average" panose="020B0604020202020204" charset="0"/>
                <a:ea typeface="+mj-ea"/>
                <a:cs typeface="Helvetica"/>
              </a:rPr>
              <a:t>Earth is warming</a:t>
            </a:r>
          </a:p>
          <a:p>
            <a:pPr defTabSz="685800">
              <a:spcBef>
                <a:spcPct val="0"/>
              </a:spcBef>
              <a:defRPr/>
            </a:pPr>
            <a:r>
              <a:rPr lang="en-US" sz="1800" b="1" dirty="0">
                <a:latin typeface="Average" panose="020B0604020202020204" charset="0"/>
                <a:ea typeface="+mj-ea"/>
                <a:cs typeface="Helvetica"/>
              </a:rPr>
              <a:t>		</a:t>
            </a:r>
            <a:r>
              <a:rPr lang="en-US" sz="1800" b="1" dirty="0">
                <a:solidFill>
                  <a:schemeClr val="tx1"/>
                </a:solidFill>
                <a:latin typeface="Average" panose="020B0604020202020204" charset="0"/>
                <a:ea typeface="+mj-ea"/>
                <a:cs typeface="Helvetica"/>
                <a:sym typeface="Wingdings"/>
              </a:rPr>
              <a:t> Global Warming</a:t>
            </a:r>
            <a:r>
              <a:rPr lang="en-US" sz="1800" kern="1200" dirty="0">
                <a:solidFill>
                  <a:schemeClr val="tx1"/>
                </a:solidFill>
                <a:latin typeface="Average" panose="020B0604020202020204" charset="0"/>
                <a:ea typeface="+mj-ea"/>
                <a:cs typeface="Helvetica"/>
              </a:rPr>
              <a:t> </a:t>
            </a:r>
          </a:p>
        </p:txBody>
      </p:sp>
      <p:cxnSp>
        <p:nvCxnSpPr>
          <p:cNvPr id="7" name="Straight Arrow Connector 6"/>
          <p:cNvCxnSpPr/>
          <p:nvPr/>
        </p:nvCxnSpPr>
        <p:spPr>
          <a:xfrm>
            <a:off x="6972300" y="2800350"/>
            <a:ext cx="0" cy="6858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6286500" y="2514600"/>
            <a:ext cx="1657350" cy="400050"/>
          </a:xfrm>
          <a:prstGeom prst="rect">
            <a:avLst/>
          </a:prstGeom>
          <a:solidFill>
            <a:schemeClr val="bg1"/>
          </a:solidFill>
          <a:ln w="38100" cmpd="sng">
            <a:noFill/>
          </a:ln>
        </p:spPr>
        <p:txBody>
          <a:bodyPr vert="horz" lIns="68580" tIns="34290" rIns="68580" bIns="34290" rtlCol="0" anchor="ctr">
            <a:normAutofit/>
          </a:bodyPr>
          <a:lstStyle/>
          <a:p>
            <a:pPr defTabSz="685800">
              <a:spcBef>
                <a:spcPct val="0"/>
              </a:spcBef>
              <a:defRPr/>
            </a:pPr>
            <a:r>
              <a:rPr lang="en-US" sz="1200" b="1" kern="1200" dirty="0">
                <a:solidFill>
                  <a:schemeClr val="tx1"/>
                </a:solidFill>
                <a:latin typeface="Helvetica"/>
                <a:ea typeface="+mj-ea"/>
                <a:cs typeface="Helvetica"/>
              </a:rPr>
              <a:t>ΔT ~ 1.0°C = 1.8°F</a:t>
            </a:r>
          </a:p>
        </p:txBody>
      </p:sp>
      <p:cxnSp>
        <p:nvCxnSpPr>
          <p:cNvPr id="9" name="Straight Arrow Connector 8"/>
          <p:cNvCxnSpPr/>
          <p:nvPr/>
        </p:nvCxnSpPr>
        <p:spPr>
          <a:xfrm flipV="1">
            <a:off x="6972300" y="1257300"/>
            <a:ext cx="0" cy="131445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0" name="Title 1"/>
          <p:cNvSpPr txBox="1">
            <a:spLocks/>
          </p:cNvSpPr>
          <p:nvPr/>
        </p:nvSpPr>
        <p:spPr>
          <a:xfrm>
            <a:off x="7029450" y="571500"/>
            <a:ext cx="971550" cy="1828800"/>
          </a:xfrm>
          <a:prstGeom prst="rect">
            <a:avLst/>
          </a:prstGeom>
          <a:noFill/>
          <a:ln w="38100" cmpd="sng">
            <a:noFill/>
          </a:ln>
        </p:spPr>
        <p:txBody>
          <a:bodyPr vert="horz" lIns="68580" tIns="34290" rIns="68580" bIns="34290" rtlCol="0" anchor="ctr">
            <a:normAutofit/>
          </a:bodyPr>
          <a:lstStyle/>
          <a:p>
            <a:pPr algn="ctr" defTabSz="685800">
              <a:spcBef>
                <a:spcPct val="0"/>
              </a:spcBef>
              <a:defRPr/>
            </a:pPr>
            <a:r>
              <a:rPr lang="en-US" sz="1500" b="1" dirty="0">
                <a:solidFill>
                  <a:srgbClr val="FF0000"/>
                </a:solidFill>
                <a:latin typeface="Average" panose="020B0604020202020204" charset="0"/>
                <a:ea typeface="+mj-ea"/>
                <a:cs typeface="Helvetica"/>
              </a:rPr>
              <a:t>Recent years warmest on record</a:t>
            </a:r>
            <a:endParaRPr lang="en-US" sz="1500" b="1" kern="1200" dirty="0">
              <a:solidFill>
                <a:srgbClr val="FF0000"/>
              </a:solidFill>
              <a:latin typeface="Average" panose="020B0604020202020204" charset="0"/>
              <a:ea typeface="+mj-ea"/>
              <a:cs typeface="Helvetica"/>
            </a:endParaRPr>
          </a:p>
        </p:txBody>
      </p:sp>
      <p:cxnSp>
        <p:nvCxnSpPr>
          <p:cNvPr id="11" name="Straight Arrow Connector 10"/>
          <p:cNvCxnSpPr/>
          <p:nvPr/>
        </p:nvCxnSpPr>
        <p:spPr>
          <a:xfrm flipH="1">
            <a:off x="6858000" y="914400"/>
            <a:ext cx="228600" cy="14287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616126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6686550" cy="1108472"/>
          </a:xfrm>
        </p:spPr>
        <p:txBody>
          <a:bodyPr>
            <a:noAutofit/>
          </a:bodyPr>
          <a:lstStyle/>
          <a:p>
            <a:pPr algn="l"/>
            <a:r>
              <a:rPr lang="en-US" sz="3600" dirty="0">
                <a:solidFill>
                  <a:schemeClr val="tx1"/>
                </a:solidFill>
                <a:latin typeface="Oswald" panose="020B0604020202020204" charset="0"/>
                <a:cs typeface="Helvetica"/>
              </a:rPr>
              <a:t>Attributing Climate Change</a:t>
            </a:r>
            <a:endParaRPr lang="en-US" sz="3600" dirty="0">
              <a:solidFill>
                <a:schemeClr val="tx1"/>
              </a:solidFill>
              <a:latin typeface="Oswald" panose="020B0604020202020204" charset="0"/>
            </a:endParaRPr>
          </a:p>
        </p:txBody>
      </p:sp>
      <p:sp>
        <p:nvSpPr>
          <p:cNvPr id="15" name="Rectangle 14"/>
          <p:cNvSpPr/>
          <p:nvPr/>
        </p:nvSpPr>
        <p:spPr>
          <a:xfrm>
            <a:off x="4229100" y="1600200"/>
            <a:ext cx="5295044" cy="1754326"/>
          </a:xfrm>
          <a:prstGeom prst="rect">
            <a:avLst/>
          </a:prstGeom>
          <a:ln>
            <a:noFill/>
          </a:ln>
        </p:spPr>
        <p:txBody>
          <a:bodyPr wrap="square">
            <a:spAutoFit/>
          </a:bodyPr>
          <a:lstStyle/>
          <a:p>
            <a:r>
              <a:rPr lang="en-US" sz="1800" dirty="0">
                <a:solidFill>
                  <a:schemeClr val="tx1"/>
                </a:solidFill>
                <a:latin typeface="Average" panose="020B0604020202020204" charset="0"/>
              </a:rPr>
              <a:t>Observations</a:t>
            </a:r>
          </a:p>
          <a:p>
            <a:endParaRPr lang="en-US" sz="1800" dirty="0">
              <a:solidFill>
                <a:schemeClr val="tx1"/>
              </a:solidFill>
              <a:latin typeface="Average" panose="020B0604020202020204" charset="0"/>
            </a:endParaRPr>
          </a:p>
          <a:p>
            <a:r>
              <a:rPr lang="en-US" sz="1800" dirty="0">
                <a:solidFill>
                  <a:schemeClr val="tx1"/>
                </a:solidFill>
                <a:latin typeface="Average" panose="020B0604020202020204" charset="0"/>
              </a:rPr>
              <a:t>Model input = Natural drivers</a:t>
            </a:r>
          </a:p>
          <a:p>
            <a:endParaRPr lang="en-US" sz="1800" dirty="0">
              <a:solidFill>
                <a:schemeClr val="tx1"/>
              </a:solidFill>
              <a:latin typeface="Average" panose="020B0604020202020204" charset="0"/>
            </a:endParaRPr>
          </a:p>
          <a:p>
            <a:r>
              <a:rPr lang="en-US" sz="1800" dirty="0">
                <a:solidFill>
                  <a:schemeClr val="tx1"/>
                </a:solidFill>
                <a:latin typeface="Average" panose="020B0604020202020204" charset="0"/>
              </a:rPr>
              <a:t>Model input = Natural + </a:t>
            </a:r>
          </a:p>
          <a:p>
            <a:r>
              <a:rPr lang="en-US" sz="1800" dirty="0">
                <a:solidFill>
                  <a:schemeClr val="tx1"/>
                </a:solidFill>
                <a:latin typeface="Average" panose="020B0604020202020204" charset="0"/>
              </a:rPr>
              <a:t>	anthropogenic drivers</a:t>
            </a:r>
          </a:p>
        </p:txBody>
      </p:sp>
      <p:pic>
        <p:nvPicPr>
          <p:cNvPr id="4" name="Picture 3"/>
          <p:cNvPicPr>
            <a:picLocks noChangeAspect="1"/>
          </p:cNvPicPr>
          <p:nvPr/>
        </p:nvPicPr>
        <p:blipFill rotWithShape="1">
          <a:blip r:embed="rId2"/>
          <a:srcRect l="37802" t="69096" r="36869" b="6387"/>
          <a:stretch/>
        </p:blipFill>
        <p:spPr>
          <a:xfrm>
            <a:off x="1143000" y="800100"/>
            <a:ext cx="3155514" cy="3048744"/>
          </a:xfrm>
          <a:prstGeom prst="rect">
            <a:avLst/>
          </a:prstGeom>
        </p:spPr>
      </p:pic>
      <p:cxnSp>
        <p:nvCxnSpPr>
          <p:cNvPr id="7" name="Straight Connector 6"/>
          <p:cNvCxnSpPr/>
          <p:nvPr/>
        </p:nvCxnSpPr>
        <p:spPr>
          <a:xfrm>
            <a:off x="7485365" y="1771650"/>
            <a:ext cx="514350" cy="0"/>
          </a:xfrm>
          <a:prstGeom prst="line">
            <a:avLst/>
          </a:prstGeom>
          <a:ln w="7620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7485365" y="2267322"/>
            <a:ext cx="514350" cy="171450"/>
          </a:xfrm>
          <a:prstGeom prst="rect">
            <a:avLst/>
          </a:prstGeom>
          <a:solidFill>
            <a:srgbClr val="86A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16" name="Rectangle 15"/>
          <p:cNvSpPr/>
          <p:nvPr/>
        </p:nvSpPr>
        <p:spPr>
          <a:xfrm>
            <a:off x="7485365" y="3067422"/>
            <a:ext cx="514350" cy="171450"/>
          </a:xfrm>
          <a:prstGeom prst="rect">
            <a:avLst/>
          </a:prstGeom>
          <a:solidFill>
            <a:srgbClr val="FEA3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17" name="Rectangle 16"/>
          <p:cNvSpPr/>
          <p:nvPr/>
        </p:nvSpPr>
        <p:spPr>
          <a:xfrm>
            <a:off x="1485900" y="3820061"/>
            <a:ext cx="6115050" cy="1323439"/>
          </a:xfrm>
          <a:prstGeom prst="rect">
            <a:avLst/>
          </a:prstGeom>
          <a:ln>
            <a:noFill/>
          </a:ln>
        </p:spPr>
        <p:txBody>
          <a:bodyPr wrap="square">
            <a:spAutoFit/>
          </a:bodyPr>
          <a:lstStyle/>
          <a:p>
            <a:r>
              <a:rPr lang="en-US" sz="1600" dirty="0">
                <a:solidFill>
                  <a:schemeClr val="tx1"/>
                </a:solidFill>
                <a:latin typeface="Average" panose="020B0604020202020204" charset="0"/>
              </a:rPr>
              <a:t>Global climate models cannot reproduce observations without incorporating anthropogenic CO</a:t>
            </a:r>
            <a:r>
              <a:rPr lang="en-US" sz="1600" baseline="-25000" dirty="0">
                <a:solidFill>
                  <a:schemeClr val="tx1"/>
                </a:solidFill>
                <a:latin typeface="Average" panose="020B0604020202020204" charset="0"/>
              </a:rPr>
              <a:t>2 </a:t>
            </a:r>
            <a:r>
              <a:rPr lang="en-US" sz="1600" dirty="0">
                <a:solidFill>
                  <a:schemeClr val="tx1"/>
                </a:solidFill>
                <a:latin typeface="Average" panose="020B0604020202020204" charset="0"/>
              </a:rPr>
              <a:t>emissions</a:t>
            </a:r>
          </a:p>
          <a:p>
            <a:endParaRPr lang="en-US" sz="1600" dirty="0">
              <a:solidFill>
                <a:schemeClr val="tx1"/>
              </a:solidFill>
              <a:latin typeface="Average" panose="020B0604020202020204" charset="0"/>
            </a:endParaRPr>
          </a:p>
          <a:p>
            <a:r>
              <a:rPr lang="en-US" sz="1600" dirty="0">
                <a:solidFill>
                  <a:schemeClr val="tx1"/>
                </a:solidFill>
                <a:latin typeface="Average" panose="020B0604020202020204" charset="0"/>
              </a:rPr>
              <a:t>Additional observational analyses have found the climate change “fingerprint” of anthropogenic CO</a:t>
            </a:r>
            <a:r>
              <a:rPr lang="en-US" sz="1600" baseline="-25000" dirty="0">
                <a:solidFill>
                  <a:schemeClr val="tx1"/>
                </a:solidFill>
                <a:latin typeface="Average" panose="020B0604020202020204" charset="0"/>
              </a:rPr>
              <a:t>2</a:t>
            </a:r>
            <a:r>
              <a:rPr lang="en-US" sz="1600" dirty="0">
                <a:solidFill>
                  <a:schemeClr val="tx1"/>
                </a:solidFill>
                <a:latin typeface="Average" panose="020B0604020202020204" charset="0"/>
              </a:rPr>
              <a:t> emissions</a:t>
            </a:r>
          </a:p>
        </p:txBody>
      </p:sp>
      <p:sp>
        <p:nvSpPr>
          <p:cNvPr id="9" name="Rectangle 8"/>
          <p:cNvSpPr/>
          <p:nvPr/>
        </p:nvSpPr>
        <p:spPr>
          <a:xfrm>
            <a:off x="1771651" y="1771650"/>
            <a:ext cx="3143249" cy="369332"/>
          </a:xfrm>
          <a:prstGeom prst="rect">
            <a:avLst/>
          </a:prstGeom>
        </p:spPr>
        <p:txBody>
          <a:bodyPr wrap="square">
            <a:spAutoFit/>
          </a:bodyPr>
          <a:lstStyle/>
          <a:p>
            <a:r>
              <a:rPr lang="en-US" sz="1800" dirty="0">
                <a:latin typeface="Helvetica" pitchFamily="34" charset="0"/>
              </a:rPr>
              <a:t>[IPCC, 2013]</a:t>
            </a:r>
          </a:p>
        </p:txBody>
      </p:sp>
    </p:spTree>
    <p:extLst>
      <p:ext uri="{BB962C8B-B14F-4D97-AF65-F5344CB8AC3E}">
        <p14:creationId xmlns:p14="http://schemas.microsoft.com/office/powerpoint/2010/main" val="3413780542"/>
      </p:ext>
    </p:extLst>
  </p:cSld>
  <p:clrMapOvr>
    <a:masterClrMapping/>
  </p:clrMapOvr>
  <p:timing>
    <p:tnLst>
      <p:par>
        <p:cTn id="1" dur="indefinite" restart="never" nodeType="tmRoot"/>
      </p:par>
    </p:tnLst>
  </p:timing>
</p:sld>
</file>

<file path=ppt/theme/theme1.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12307</TotalTime>
  <Words>1179</Words>
  <Application>Microsoft Office PowerPoint</Application>
  <PresentationFormat>On-screen Show (16:9)</PresentationFormat>
  <Paragraphs>93</Paragraphs>
  <Slides>16</Slides>
  <Notes>10</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Wingdings</vt:lpstr>
      <vt:lpstr>Helvetica</vt:lpstr>
      <vt:lpstr>Oswald</vt:lpstr>
      <vt:lpstr>Average</vt:lpstr>
      <vt:lpstr>slate</vt:lpstr>
      <vt:lpstr>Climate Change Impacts / Green Recovery   Dr Andy Cross – School of GeoSciences 5th February 2021 andrew.cross@ed.ac.uk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Attributing Climate Change</vt:lpstr>
      <vt:lpstr>The Evidence is In:  Earth’s Climate is Changing</vt:lpstr>
      <vt:lpstr>How warm will it get?</vt:lpstr>
      <vt:lpstr>Climate Change Impacts</vt:lpstr>
      <vt:lpstr>Climate Change and Covid 19</vt:lpstr>
      <vt:lpstr>Climate Change and Covid 19</vt:lpstr>
      <vt:lpstr>Climate Change and Covid 19</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Analysis of GeoSciences Impact Case Study submissions  Research Impact meeting 15/02/2016</dc:title>
  <dc:creator>CROSS Andrew</dc:creator>
  <cp:lastModifiedBy>CROSS Andrew</cp:lastModifiedBy>
  <cp:revision>73</cp:revision>
  <dcterms:modified xsi:type="dcterms:W3CDTF">2021-02-05T09:13:32Z</dcterms:modified>
</cp:coreProperties>
</file>