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648" r:id="rId5"/>
    <p:sldMasterId id="2147483702" r:id="rId6"/>
  </p:sldMasterIdLst>
  <p:notesMasterIdLst>
    <p:notesMasterId r:id="rId16"/>
  </p:notesMasterIdLst>
  <p:sldIdLst>
    <p:sldId id="262" r:id="rId7"/>
    <p:sldId id="277" r:id="rId8"/>
    <p:sldId id="263" r:id="rId9"/>
    <p:sldId id="264" r:id="rId10"/>
    <p:sldId id="272" r:id="rId11"/>
    <p:sldId id="273" r:id="rId12"/>
    <p:sldId id="274" r:id="rId13"/>
    <p:sldId id="265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1"/>
    <a:srgbClr val="333F48"/>
    <a:srgbClr val="009CDE"/>
    <a:srgbClr val="5E6A71"/>
    <a:srgbClr val="0098DB"/>
    <a:srgbClr val="00549F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95A0BF-E01D-457A-896B-B93617E14588}" v="19" dt="2020-06-26T14:05:56.9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94"/>
  </p:normalViewPr>
  <p:slideViewPr>
    <p:cSldViewPr>
      <p:cViewPr varScale="1">
        <p:scale>
          <a:sx n="81" d="100"/>
          <a:sy n="81" d="100"/>
        </p:scale>
        <p:origin x="96" y="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A49A2-3B95-48B6-8E10-5DB6B4FCAA5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038CC-39B1-4D7D-8FDF-654020FBF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80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5E6A7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3645024"/>
            <a:ext cx="8534400" cy="1752600"/>
          </a:xfrm>
        </p:spPr>
        <p:txBody>
          <a:bodyPr/>
          <a:lstStyle>
            <a:lvl1pPr marL="0" indent="0" algn="l">
              <a:buNone/>
              <a:defRPr i="1">
                <a:solidFill>
                  <a:srgbClr val="009CD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42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24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22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3645024"/>
            <a:ext cx="8534400" cy="1752600"/>
          </a:xfrm>
        </p:spPr>
        <p:txBody>
          <a:bodyPr/>
          <a:lstStyle>
            <a:lvl1pPr marL="0" indent="0" algn="l">
              <a:buNone/>
              <a:defRPr i="1">
                <a:solidFill>
                  <a:srgbClr val="009CD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250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976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CD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139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413" y="2348881"/>
            <a:ext cx="5178987" cy="37772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3413" y="2348881"/>
            <a:ext cx="5178987" cy="37772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839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5413" y="2357190"/>
            <a:ext cx="51811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5413" y="3068960"/>
            <a:ext cx="5181104" cy="3057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261" y="2357190"/>
            <a:ext cx="51831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9261" y="3068960"/>
            <a:ext cx="5183139" cy="3057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140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891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794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9675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420889"/>
            <a:ext cx="4011084" cy="370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7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858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637" y="4800600"/>
            <a:ext cx="68732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31637" y="612775"/>
            <a:ext cx="68732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1637" y="5367338"/>
            <a:ext cx="68732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824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990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838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3645024"/>
            <a:ext cx="8534400" cy="1752600"/>
          </a:xfrm>
        </p:spPr>
        <p:txBody>
          <a:bodyPr/>
          <a:lstStyle>
            <a:lvl1pPr marL="0" indent="0" algn="l">
              <a:buNone/>
              <a:defRPr i="1">
                <a:solidFill>
                  <a:srgbClr val="003C7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062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24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3C7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916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413" y="2348881"/>
            <a:ext cx="5178987" cy="37772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3413" y="2348881"/>
            <a:ext cx="5178987" cy="37772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99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5413" y="2357190"/>
            <a:ext cx="51811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5413" y="3068960"/>
            <a:ext cx="5181104" cy="3057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261" y="2357190"/>
            <a:ext cx="51831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9261" y="3068960"/>
            <a:ext cx="5183139" cy="3057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113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855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88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E6A7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CD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7267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9675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420889"/>
            <a:ext cx="4011084" cy="370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630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637" y="4800600"/>
            <a:ext cx="68732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31637" y="612775"/>
            <a:ext cx="68732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1637" y="5367338"/>
            <a:ext cx="68732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527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103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02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413" y="2348881"/>
            <a:ext cx="5178987" cy="37772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3413" y="2348881"/>
            <a:ext cx="5178987" cy="37772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5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5413" y="2357190"/>
            <a:ext cx="51811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5413" y="3068960"/>
            <a:ext cx="5181104" cy="3057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261" y="2357190"/>
            <a:ext cx="51831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9261" y="3068960"/>
            <a:ext cx="5183139" cy="3057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78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93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92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9675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420889"/>
            <a:ext cx="4011084" cy="370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44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637" y="4800600"/>
            <a:ext cx="68732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31637" y="612775"/>
            <a:ext cx="68732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1637" y="5367338"/>
            <a:ext cx="68732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26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5413" y="1268760"/>
            <a:ext cx="10766987" cy="99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5413" y="2348881"/>
            <a:ext cx="10766987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1102FAE-FC2F-47FD-82A7-D1DD5A1AC3E3}" type="datetimeFigureOut">
              <a:rPr lang="en-GB" smtClean="0"/>
              <a:pPr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91E7B16-C11D-48A6-9FE1-93A9A96AC7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28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9CD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333F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333F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333F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333F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333F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5413" y="1268760"/>
            <a:ext cx="10766987" cy="99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5413" y="2348881"/>
            <a:ext cx="10766987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1102FAE-FC2F-47FD-82A7-D1DD5A1AC3E3}" type="datetimeFigureOut">
              <a:rPr lang="en-GB" smtClean="0"/>
              <a:pPr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91E7B16-C11D-48A6-9FE1-93A9A96AC7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26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9CD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5413" y="1268760"/>
            <a:ext cx="10766987" cy="99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5413" y="2348881"/>
            <a:ext cx="10766987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1102FAE-FC2F-47FD-82A7-D1DD5A1AC3E3}" type="datetimeFigureOut">
              <a:rPr lang="en-GB" smtClean="0"/>
              <a:pPr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91E7B16-C11D-48A6-9FE1-93A9A96AC7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43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3C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7.jpe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2135560" y="2780928"/>
            <a:ext cx="7920880" cy="56299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Moving from college to university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17FC1C-0C3F-421F-825D-9F3C3F9E8B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32656"/>
            <a:ext cx="2382959" cy="900000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49211E22-222F-4338-8A4D-D98A0235F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5560" y="3645024"/>
            <a:ext cx="7920880" cy="1752600"/>
          </a:xfrm>
        </p:spPr>
        <p:txBody>
          <a:bodyPr/>
          <a:lstStyle/>
          <a:p>
            <a:pPr algn="ctr"/>
            <a:r>
              <a:rPr lang="en-GB" dirty="0"/>
              <a:t>Tracey Kerr, Widening Participation Manager, Heriot-Watt University</a:t>
            </a:r>
          </a:p>
          <a:p>
            <a:pPr algn="ctr"/>
            <a:r>
              <a:rPr lang="en-GB" dirty="0"/>
              <a:t>Access to Languages student, class of ????</a:t>
            </a:r>
          </a:p>
        </p:txBody>
      </p:sp>
    </p:spTree>
    <p:extLst>
      <p:ext uri="{BB962C8B-B14F-4D97-AF65-F5344CB8AC3E}">
        <p14:creationId xmlns:p14="http://schemas.microsoft.com/office/powerpoint/2010/main" val="2648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C181F6-FB1D-4AFA-A0BB-1FB1A3639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828" y="3632832"/>
            <a:ext cx="1233487" cy="18536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512A63-23D2-45F5-A88C-E7FAF608E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05" y="1446757"/>
            <a:ext cx="2028825" cy="2257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EF9EA5-CC2D-44DF-B94C-86361436D9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31" y="1810691"/>
            <a:ext cx="1310724" cy="1747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4D794C-E616-4188-B2DF-C51E26611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85" y="3789714"/>
            <a:ext cx="2038350" cy="224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90EF37-8325-4041-ADB8-A0FABF7CBC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95" y="3926729"/>
            <a:ext cx="2192047" cy="1585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EC8C0D-E71E-496D-ACC7-FE21341922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95" y="4062359"/>
            <a:ext cx="1956773" cy="1343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03AAEC-E0F4-400E-9CEA-C854CD5800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761" y="1936947"/>
            <a:ext cx="1288517" cy="1168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57BAF2-1F74-4B0B-8C1A-A106823228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1" y="2359592"/>
            <a:ext cx="1066800" cy="1666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12880C-4CF3-4C02-B476-BC04A4CF63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873" y="1340768"/>
            <a:ext cx="2078591" cy="19441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46879A-4C70-41F2-9E0B-3C2AAB3CA3C7}"/>
              </a:ext>
            </a:extLst>
          </p:cNvPr>
          <p:cNvSpPr txBox="1"/>
          <p:nvPr/>
        </p:nvSpPr>
        <p:spPr>
          <a:xfrm>
            <a:off x="767408" y="543796"/>
            <a:ext cx="9566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2"/>
                </a:solidFill>
              </a:rPr>
              <a:t>Personal reflections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8B30CB-1980-42D7-B4C1-CEEF168ED4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32656"/>
            <a:ext cx="238295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490993"/>
            <a:ext cx="10766987" cy="4425356"/>
          </a:xfrm>
        </p:spPr>
        <p:txBody>
          <a:bodyPr>
            <a:normAutofit/>
          </a:bodyPr>
          <a:lstStyle/>
          <a:p>
            <a:r>
              <a:rPr lang="en-GB" sz="2400" dirty="0"/>
              <a:t>What I thought at first</a:t>
            </a:r>
          </a:p>
          <a:p>
            <a:pPr lvl="1"/>
            <a:r>
              <a:rPr lang="en-GB" sz="2000" dirty="0"/>
              <a:t>Excited, nervous, anxious, glad – a huge mix of emotions</a:t>
            </a:r>
          </a:p>
          <a:p>
            <a:pPr lvl="1"/>
            <a:r>
              <a:rPr lang="en-GB" sz="2000" dirty="0"/>
              <a:t>Lost, confused, small, ‘out of place’</a:t>
            </a:r>
          </a:p>
          <a:p>
            <a:pPr lvl="1"/>
            <a:r>
              <a:rPr lang="en-GB" sz="2000" dirty="0"/>
              <a:t>Not confident – what am I doing here, what makes me think I can do this</a:t>
            </a:r>
          </a:p>
          <a:p>
            <a:pPr lvl="1"/>
            <a:r>
              <a:rPr lang="en-GB" sz="2000" dirty="0"/>
              <a:t>A totally different life</a:t>
            </a:r>
          </a:p>
          <a:p>
            <a:r>
              <a:rPr lang="en-GB" sz="2400" dirty="0"/>
              <a:t>Reality check</a:t>
            </a:r>
          </a:p>
          <a:p>
            <a:pPr lvl="1"/>
            <a:r>
              <a:rPr lang="en-GB" sz="2000" dirty="0"/>
              <a:t>Students come in all shapes, sizes and types</a:t>
            </a:r>
          </a:p>
          <a:p>
            <a:pPr lvl="1"/>
            <a:r>
              <a:rPr lang="en-GB" sz="2000" dirty="0"/>
              <a:t>Mature students, do fit in, don’t stick out, are often sought after/out by staff and students</a:t>
            </a:r>
          </a:p>
          <a:p>
            <a:pPr lvl="1"/>
            <a:r>
              <a:rPr lang="en-GB" sz="2000" dirty="0"/>
              <a:t>2021 – shared experiences</a:t>
            </a:r>
          </a:p>
          <a:p>
            <a:pPr lvl="1"/>
            <a:r>
              <a:rPr lang="en-GB" sz="2000" dirty="0"/>
              <a:t>Science – always something new and interesting for everyone</a:t>
            </a:r>
          </a:p>
          <a:p>
            <a:pPr lvl="1"/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3352" y="188640"/>
            <a:ext cx="11377264" cy="887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only me?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FDB9E-16C7-4582-9B81-A973ABACEC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32656"/>
            <a:ext cx="238295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8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4C76945-BB6E-47E6-B68C-314FD9B8CF6E}"/>
              </a:ext>
            </a:extLst>
          </p:cNvPr>
          <p:cNvSpPr txBox="1">
            <a:spLocks/>
          </p:cNvSpPr>
          <p:nvPr/>
        </p:nvSpPr>
        <p:spPr>
          <a:xfrm>
            <a:off x="229139" y="260648"/>
            <a:ext cx="11377264" cy="704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differences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BD1DF-8F73-4465-852F-BC002D27E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C78609-391D-4718-B550-9072040CC61F}"/>
              </a:ext>
            </a:extLst>
          </p:cNvPr>
          <p:cNvGrpSpPr/>
          <p:nvPr/>
        </p:nvGrpSpPr>
        <p:grpSpPr>
          <a:xfrm>
            <a:off x="1584424" y="2708920"/>
            <a:ext cx="9023151" cy="2664296"/>
            <a:chOff x="25177" y="4077071"/>
            <a:chExt cx="6058991" cy="1382343"/>
          </a:xfrm>
        </p:grpSpPr>
        <p:pic>
          <p:nvPicPr>
            <p:cNvPr id="8" name="Picture 2" descr="http://www.archives.gov.on.ca/english/on-line-exhibits/education/pics/12913_small_class_520.jpg">
              <a:extLst>
                <a:ext uri="{FF2B5EF4-FFF2-40B4-BE49-F238E27FC236}">
                  <a16:creationId xmlns:a16="http://schemas.microsoft.com/office/drawing/2014/main" id="{E739DD69-D68F-49D3-AA61-D0C5D183E3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7" y="4077072"/>
              <a:ext cx="1914011" cy="1382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2.bp.blogspot.com/-M4txB0OPtjs/TXOvD95NcGI/AAAAAAAAAVY/90zbm1GpIBs/s1600/frankland_class_1923.jpg">
              <a:extLst>
                <a:ext uri="{FF2B5EF4-FFF2-40B4-BE49-F238E27FC236}">
                  <a16:creationId xmlns:a16="http://schemas.microsoft.com/office/drawing/2014/main" id="{CAF2F40C-1575-4D84-9980-876F686197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9189" y="4077072"/>
              <a:ext cx="1912732" cy="1382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://blog.syracuse.com/technofile/2007/10/large_macs.jpg">
              <a:extLst>
                <a:ext uri="{FF2B5EF4-FFF2-40B4-BE49-F238E27FC236}">
                  <a16:creationId xmlns:a16="http://schemas.microsoft.com/office/drawing/2014/main" id="{98FC3177-7065-4D9C-B65C-1B22B7ADBB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6756" y="4077071"/>
              <a:ext cx="2157412" cy="1357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1C576D5-8FD5-4E42-9C00-B8387C1033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32656"/>
            <a:ext cx="238295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1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216F681-C7C8-4B23-9968-BA10C4AF167C}"/>
              </a:ext>
            </a:extLst>
          </p:cNvPr>
          <p:cNvSpPr txBox="1">
            <a:spLocks/>
          </p:cNvSpPr>
          <p:nvPr/>
        </p:nvSpPr>
        <p:spPr>
          <a:xfrm>
            <a:off x="263352" y="188640"/>
            <a:ext cx="11377264" cy="815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differences?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DCE637-06E6-4ED2-A411-8F97D21DD441}"/>
              </a:ext>
            </a:extLst>
          </p:cNvPr>
          <p:cNvSpPr txBox="1">
            <a:spLocks/>
          </p:cNvSpPr>
          <p:nvPr/>
        </p:nvSpPr>
        <p:spPr>
          <a:xfrm>
            <a:off x="815412" y="1540358"/>
            <a:ext cx="10766987" cy="3777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F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333F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F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333F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333F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dirty="0">
                <a:solidFill>
                  <a:srgbClr val="003C71"/>
                </a:solidFill>
                <a:latin typeface="+mn-lt"/>
                <a:cs typeface="+mn-cs"/>
              </a:rPr>
              <a:t>Cultural differences</a:t>
            </a:r>
          </a:p>
          <a:p>
            <a:pPr marL="857250" lvl="3"/>
            <a:r>
              <a:rPr lang="en-GB" sz="1800" dirty="0">
                <a:solidFill>
                  <a:srgbClr val="003C71"/>
                </a:solidFill>
                <a:latin typeface="+mn-lt"/>
                <a:cs typeface="+mn-cs"/>
              </a:rPr>
              <a:t>More direct teaching</a:t>
            </a:r>
          </a:p>
          <a:p>
            <a:pPr marL="857250" lvl="3"/>
            <a:r>
              <a:rPr lang="en-GB" sz="1800" dirty="0">
                <a:solidFill>
                  <a:srgbClr val="003C71"/>
                </a:solidFill>
                <a:latin typeface="+mn-lt"/>
                <a:cs typeface="+mn-cs"/>
              </a:rPr>
              <a:t>Smaller classes</a:t>
            </a:r>
          </a:p>
          <a:p>
            <a:pPr marL="857250" lvl="3"/>
            <a:r>
              <a:rPr lang="en-GB" sz="1800" dirty="0">
                <a:solidFill>
                  <a:srgbClr val="003C71"/>
                </a:solidFill>
                <a:latin typeface="+mn-lt"/>
                <a:cs typeface="+mn-cs"/>
              </a:rPr>
              <a:t>More use of continuous assessment</a:t>
            </a:r>
          </a:p>
          <a:p>
            <a:pPr marL="0"/>
            <a:r>
              <a:rPr lang="en-GB" sz="2400" dirty="0">
                <a:solidFill>
                  <a:srgbClr val="003C71"/>
                </a:solidFill>
                <a:latin typeface="+mn-lt"/>
                <a:cs typeface="+mn-cs"/>
              </a:rPr>
              <a:t>Skills Gaps</a:t>
            </a:r>
          </a:p>
          <a:p>
            <a:pPr marL="857250" lvl="3"/>
            <a:r>
              <a:rPr lang="en-GB" sz="1800" dirty="0">
                <a:solidFill>
                  <a:srgbClr val="003C71"/>
                </a:solidFill>
                <a:latin typeface="+mn-lt"/>
                <a:cs typeface="+mn-cs"/>
              </a:rPr>
              <a:t>Practical skills – taking lecture notes, researching, etc</a:t>
            </a:r>
          </a:p>
          <a:p>
            <a:pPr marL="857250" lvl="3"/>
            <a:r>
              <a:rPr lang="en-GB" sz="1800" dirty="0">
                <a:solidFill>
                  <a:srgbClr val="003C71"/>
                </a:solidFill>
                <a:latin typeface="+mn-lt"/>
                <a:cs typeface="+mn-cs"/>
              </a:rPr>
              <a:t>Conceptual notions – critical thought</a:t>
            </a:r>
          </a:p>
          <a:p>
            <a:pPr marL="857250" lvl="3"/>
            <a:r>
              <a:rPr lang="en-GB" sz="1800" dirty="0">
                <a:solidFill>
                  <a:srgbClr val="003C71"/>
                </a:solidFill>
                <a:latin typeface="+mn-lt"/>
                <a:cs typeface="+mn-cs"/>
              </a:rPr>
              <a:t>Independent learner – more emphasis on private study, own ideas</a:t>
            </a:r>
          </a:p>
          <a:p>
            <a:pPr marL="857250" lvl="3"/>
            <a:r>
              <a:rPr lang="en-GB" sz="1800" dirty="0">
                <a:solidFill>
                  <a:srgbClr val="003C71"/>
                </a:solidFill>
                <a:latin typeface="+mn-lt"/>
                <a:cs typeface="+mn-cs"/>
              </a:rPr>
              <a:t>Essays and reports – more discursive, more analytical, more independent</a:t>
            </a:r>
          </a:p>
          <a:p>
            <a:pPr marL="857250" lvl="3"/>
            <a:r>
              <a:rPr lang="en-GB" sz="1800" dirty="0">
                <a:solidFill>
                  <a:srgbClr val="003C71"/>
                </a:solidFill>
                <a:latin typeface="+mn-lt"/>
                <a:cs typeface="+mn-cs"/>
              </a:rPr>
              <a:t>Group work is really important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BAA7DD-2D3D-414F-8203-F8923068B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32656"/>
            <a:ext cx="238295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7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589" y="128096"/>
            <a:ext cx="6844205" cy="82254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How to survive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A696F49-2E01-42F0-AE99-475793EA8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90993"/>
            <a:ext cx="10766987" cy="4425356"/>
          </a:xfrm>
        </p:spPr>
        <p:txBody>
          <a:bodyPr>
            <a:normAutofit/>
          </a:bodyPr>
          <a:lstStyle/>
          <a:p>
            <a:r>
              <a:rPr lang="en-GB" sz="2400" dirty="0"/>
              <a:t>Involve family and friends</a:t>
            </a:r>
          </a:p>
          <a:p>
            <a:r>
              <a:rPr lang="en-GB" sz="2400" b="1" dirty="0"/>
              <a:t>BE realistic</a:t>
            </a:r>
            <a:r>
              <a:rPr lang="en-GB" sz="2400" dirty="0"/>
              <a:t> – don’t be too proud or too scared</a:t>
            </a:r>
          </a:p>
          <a:p>
            <a:pPr lvl="1"/>
            <a:r>
              <a:rPr lang="en-GB" sz="2400" b="1" dirty="0"/>
              <a:t>ASK FOR HELP</a:t>
            </a:r>
          </a:p>
          <a:p>
            <a:r>
              <a:rPr lang="en-GB" sz="2400" dirty="0"/>
              <a:t>Keep sight of why you started this</a:t>
            </a:r>
          </a:p>
          <a:p>
            <a:r>
              <a:rPr lang="en-GB" sz="2400" dirty="0"/>
              <a:t>Be positive about being a mature student</a:t>
            </a:r>
          </a:p>
          <a:p>
            <a:r>
              <a:rPr lang="en-GB" sz="2400" dirty="0"/>
              <a:t>Prioritise – both your university and </a:t>
            </a:r>
            <a:r>
              <a:rPr lang="en-GB" sz="2400" dirty="0" err="1"/>
              <a:t>prive</a:t>
            </a:r>
            <a:r>
              <a:rPr lang="en-GB" sz="2400" dirty="0"/>
              <a:t> life</a:t>
            </a:r>
          </a:p>
          <a:p>
            <a:r>
              <a:rPr lang="en-GB" sz="2400" dirty="0"/>
              <a:t>Give yourself time to settle in!</a:t>
            </a:r>
          </a:p>
          <a:p>
            <a:pPr lvl="1"/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4454A9-DD2D-4061-BD85-77DCAE631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32656"/>
            <a:ext cx="2382959" cy="900000"/>
          </a:xfrm>
          <a:prstGeom prst="rect">
            <a:avLst/>
          </a:prstGeom>
        </p:spPr>
      </p:pic>
      <p:pic>
        <p:nvPicPr>
          <p:cNvPr id="26" name="Picture 2" descr="http://orig14.deviantart.net/8046/f/2010/349/2/6/i_survived_the_math_final_by_ladysango7-d34y26z.jpg">
            <a:extLst>
              <a:ext uri="{FF2B5EF4-FFF2-40B4-BE49-F238E27FC236}">
                <a16:creationId xmlns:a16="http://schemas.microsoft.com/office/drawing/2014/main" id="{995240ED-2FF4-466E-843C-C4E193C67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421405"/>
            <a:ext cx="2122862" cy="256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055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44624"/>
            <a:ext cx="6844205" cy="82254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The future of SWAP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B3EEBF-40C3-4814-B26E-EA19F6947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14" y="1088065"/>
            <a:ext cx="9941742" cy="54073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From access student to: -</a:t>
            </a:r>
          </a:p>
          <a:p>
            <a:pPr marL="1790700"/>
            <a:endParaRPr lang="en-GB" dirty="0"/>
          </a:p>
          <a:p>
            <a:pPr marL="1790700"/>
            <a:endParaRPr lang="en-GB" dirty="0"/>
          </a:p>
          <a:p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D06AFA5-561E-4DC3-937E-BF7E399E7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38" y="4401121"/>
            <a:ext cx="1274604" cy="152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6B22E90-254E-4143-B32B-4EDBAF46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477186"/>
            <a:ext cx="22860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946B60-8A04-4CE5-96D4-B649B6FAC136}"/>
              </a:ext>
            </a:extLst>
          </p:cNvPr>
          <p:cNvSpPr txBox="1"/>
          <p:nvPr/>
        </p:nvSpPr>
        <p:spPr>
          <a:xfrm flipH="1">
            <a:off x="4250940" y="5925547"/>
            <a:ext cx="278460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Kevin Stapleton (</a:t>
            </a:r>
            <a:r>
              <a:rPr lang="en-GB" sz="1400" dirty="0" err="1">
                <a:solidFill>
                  <a:schemeClr val="bg2"/>
                </a:solidFill>
              </a:rPr>
              <a:t>Kako</a:t>
            </a:r>
            <a:r>
              <a:rPr lang="en-GB" sz="1400" dirty="0">
                <a:solidFill>
                  <a:schemeClr val="bg2"/>
                </a:solidFill>
              </a:rPr>
              <a:t>) – playing with million pound telescopes in Japan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7DB60-2816-4733-825C-04A6E70F6BB4}"/>
              </a:ext>
            </a:extLst>
          </p:cNvPr>
          <p:cNvSpPr txBox="1"/>
          <p:nvPr/>
        </p:nvSpPr>
        <p:spPr>
          <a:xfrm>
            <a:off x="9264352" y="3501008"/>
            <a:ext cx="22860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Frances Cunningham – Civil and Environmental Engineer (St James Centre site visit)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7DB42D37-329B-4F54-ADCD-BF5B616C7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7148" y="526368"/>
            <a:ext cx="1634078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234CD2B-3433-4128-846B-4D49544A4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05" y="530383"/>
            <a:ext cx="1505731" cy="162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77CEEC-E9FE-4829-AA44-7E4DE8114BF8}"/>
              </a:ext>
            </a:extLst>
          </p:cNvPr>
          <p:cNvSpPr txBox="1"/>
          <p:nvPr/>
        </p:nvSpPr>
        <p:spPr>
          <a:xfrm>
            <a:off x="5417148" y="2155167"/>
            <a:ext cx="32711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2"/>
                </a:solidFill>
              </a:rPr>
              <a:t>Helen / Dylan - teaching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61B1508-3152-4391-888F-9C1157039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0893" y="4388694"/>
            <a:ext cx="1836546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4220FC0-8DB9-4B3B-8169-7100ED84D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6645" y="1674309"/>
            <a:ext cx="1944216" cy="145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9E48CB-CB43-40ED-8EC1-A19B86A1B3E3}"/>
              </a:ext>
            </a:extLst>
          </p:cNvPr>
          <p:cNvSpPr txBox="1"/>
          <p:nvPr/>
        </p:nvSpPr>
        <p:spPr>
          <a:xfrm>
            <a:off x="79470" y="3128280"/>
            <a:ext cx="23660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Allen </a:t>
            </a:r>
            <a:r>
              <a:rPr lang="en-GB" sz="1600" dirty="0" err="1">
                <a:solidFill>
                  <a:schemeClr val="bg2"/>
                </a:solidFill>
              </a:rPr>
              <a:t>Iruoesiri</a:t>
            </a:r>
            <a:r>
              <a:rPr lang="en-GB" sz="1600" dirty="0">
                <a:solidFill>
                  <a:schemeClr val="bg2"/>
                </a:solidFill>
              </a:rPr>
              <a:t> – Aquaculture </a:t>
            </a:r>
            <a:r>
              <a:rPr lang="en-GB" sz="1400" dirty="0" err="1">
                <a:solidFill>
                  <a:schemeClr val="bg2"/>
                </a:solidFill>
              </a:rPr>
              <a:t>officionado</a:t>
            </a:r>
            <a:endParaRPr lang="en-GB" sz="1600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68C66C-7AB9-491A-8635-63BCF1DDA911}"/>
              </a:ext>
            </a:extLst>
          </p:cNvPr>
          <p:cNvSpPr txBox="1"/>
          <p:nvPr/>
        </p:nvSpPr>
        <p:spPr>
          <a:xfrm>
            <a:off x="883903" y="4759035"/>
            <a:ext cx="144699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Iain Scott – dietician and award winner</a:t>
            </a:r>
          </a:p>
        </p:txBody>
      </p:sp>
      <p:pic>
        <p:nvPicPr>
          <p:cNvPr id="17" name="Picture 2" descr="http://m.c.lnkd.licdn.com/media/p/8/000/23c/357/16ad087.jpg">
            <a:extLst>
              <a:ext uri="{FF2B5EF4-FFF2-40B4-BE49-F238E27FC236}">
                <a16:creationId xmlns:a16="http://schemas.microsoft.com/office/drawing/2014/main" id="{F79AD1EF-33D2-4051-85BE-200323B7C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52" y="2842622"/>
            <a:ext cx="1621807" cy="162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76CD28-157E-446C-94DC-4B7977786D38}"/>
              </a:ext>
            </a:extLst>
          </p:cNvPr>
          <p:cNvSpPr txBox="1"/>
          <p:nvPr/>
        </p:nvSpPr>
        <p:spPr>
          <a:xfrm>
            <a:off x="7182252" y="4470537"/>
            <a:ext cx="1621807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Andressa </a:t>
            </a:r>
            <a:r>
              <a:rPr lang="en-GB" sz="1400" dirty="0" err="1">
                <a:solidFill>
                  <a:schemeClr val="bg2"/>
                </a:solidFill>
              </a:rPr>
              <a:t>Gadda</a:t>
            </a:r>
            <a:r>
              <a:rPr lang="en-GB" sz="1400" dirty="0">
                <a:solidFill>
                  <a:schemeClr val="bg2"/>
                </a:solidFill>
              </a:rPr>
              <a:t> – Head of Policy and Research, Scottish Child Abuse Enquiry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75B79D47-11EF-4152-9257-048337E21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29" y="1555851"/>
            <a:ext cx="1151959" cy="153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F890DF-AC53-4638-A2E9-9439ACE31BA5}"/>
              </a:ext>
            </a:extLst>
          </p:cNvPr>
          <p:cNvSpPr txBox="1"/>
          <p:nvPr/>
        </p:nvSpPr>
        <p:spPr>
          <a:xfrm>
            <a:off x="2927648" y="3091796"/>
            <a:ext cx="223224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Jacqueline Maitland – she’s going to crack Fusion Technology!</a:t>
            </a:r>
          </a:p>
        </p:txBody>
      </p:sp>
    </p:spTree>
    <p:extLst>
      <p:ext uri="{BB962C8B-B14F-4D97-AF65-F5344CB8AC3E}">
        <p14:creationId xmlns:p14="http://schemas.microsoft.com/office/powerpoint/2010/main" val="418484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44624"/>
            <a:ext cx="6844205" cy="822543"/>
          </a:xfrm>
        </p:spPr>
        <p:txBody>
          <a:bodyPr>
            <a:normAutofit/>
          </a:bodyPr>
          <a:lstStyle/>
          <a:p>
            <a:r>
              <a:rPr lang="en-GB" sz="3600" dirty="0"/>
              <a:t>If in doubt ……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316" y="1196752"/>
            <a:ext cx="4797152" cy="479715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85454" y="1196752"/>
            <a:ext cx="4797152" cy="4797152"/>
            <a:chOff x="4050323" y="1168627"/>
            <a:chExt cx="3810000" cy="3800476"/>
          </a:xfrm>
        </p:grpSpPr>
        <p:pic>
          <p:nvPicPr>
            <p:cNvPr id="7" name="Picture 2" descr="http://2.bp.blogspot.com/-u_giZtJiDfQ/Tu9LtXAniNI/AAAAAAAAAmA/F27IwX_j6J0/s1600/CAKE_I_will_surviv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0323" y="1168627"/>
              <a:ext cx="3810000" cy="3800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132131" y="4722882"/>
              <a:ext cx="17281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>
                  <a:solidFill>
                    <a:prstClr val="black"/>
                  </a:solidFill>
                </a:rPr>
                <a:t>www.ZIDCard.com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823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1524000" y="2301765"/>
            <a:ext cx="9144000" cy="18077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2433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Heriot-Watt">
      <a:dk1>
        <a:srgbClr val="5E6A71"/>
      </a:dk1>
      <a:lt1>
        <a:srgbClr val="FFFFFF"/>
      </a:lt1>
      <a:dk2>
        <a:srgbClr val="0098DB"/>
      </a:dk2>
      <a:lt2>
        <a:srgbClr val="00549F"/>
      </a:lt2>
      <a:accent1>
        <a:srgbClr val="0098DB"/>
      </a:accent1>
      <a:accent2>
        <a:srgbClr val="A5ACAF"/>
      </a:accent2>
      <a:accent3>
        <a:srgbClr val="5E6A71"/>
      </a:accent3>
      <a:accent4>
        <a:srgbClr val="00549F"/>
      </a:accent4>
      <a:accent5>
        <a:srgbClr val="72BCFF"/>
      </a:accent5>
      <a:accent6>
        <a:srgbClr val="BCC3C7"/>
      </a:accent6>
      <a:hlink>
        <a:srgbClr val="0098DB"/>
      </a:hlink>
      <a:folHlink>
        <a:srgbClr val="A5AC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eriot-Watt">
      <a:dk1>
        <a:srgbClr val="5E6A71"/>
      </a:dk1>
      <a:lt1>
        <a:srgbClr val="FFFFFF"/>
      </a:lt1>
      <a:dk2>
        <a:srgbClr val="0098DB"/>
      </a:dk2>
      <a:lt2>
        <a:srgbClr val="00549F"/>
      </a:lt2>
      <a:accent1>
        <a:srgbClr val="0098DB"/>
      </a:accent1>
      <a:accent2>
        <a:srgbClr val="A5ACAF"/>
      </a:accent2>
      <a:accent3>
        <a:srgbClr val="5E6A71"/>
      </a:accent3>
      <a:accent4>
        <a:srgbClr val="00549F"/>
      </a:accent4>
      <a:accent5>
        <a:srgbClr val="72BCFF"/>
      </a:accent5>
      <a:accent6>
        <a:srgbClr val="BCC3C7"/>
      </a:accent6>
      <a:hlink>
        <a:srgbClr val="0098DB"/>
      </a:hlink>
      <a:folHlink>
        <a:srgbClr val="A5AC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Heriot-Watt">
      <a:dk1>
        <a:srgbClr val="5E6A71"/>
      </a:dk1>
      <a:lt1>
        <a:srgbClr val="FFFFFF"/>
      </a:lt1>
      <a:dk2>
        <a:srgbClr val="0098DB"/>
      </a:dk2>
      <a:lt2>
        <a:srgbClr val="00549F"/>
      </a:lt2>
      <a:accent1>
        <a:srgbClr val="0098DB"/>
      </a:accent1>
      <a:accent2>
        <a:srgbClr val="A5ACAF"/>
      </a:accent2>
      <a:accent3>
        <a:srgbClr val="5E6A71"/>
      </a:accent3>
      <a:accent4>
        <a:srgbClr val="00549F"/>
      </a:accent4>
      <a:accent5>
        <a:srgbClr val="72BCFF"/>
      </a:accent5>
      <a:accent6>
        <a:srgbClr val="BCC3C7"/>
      </a:accent6>
      <a:hlink>
        <a:srgbClr val="0098DB"/>
      </a:hlink>
      <a:folHlink>
        <a:srgbClr val="A5AC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FA14B64C6CFA4AA1BA6D739C18652D" ma:contentTypeVersion="12" ma:contentTypeDescription="Create a new document." ma:contentTypeScope="" ma:versionID="9688830c636757b0e585dabdff06fedb">
  <xsd:schema xmlns:xsd="http://www.w3.org/2001/XMLSchema" xmlns:xs="http://www.w3.org/2001/XMLSchema" xmlns:p="http://schemas.microsoft.com/office/2006/metadata/properties" xmlns:ns2="730e2c84-7b5d-4000-9059-24afa06fc456" xmlns:ns3="cd7ef255-9352-4bd3-b7f6-4df7ec7b79dc" targetNamespace="http://schemas.microsoft.com/office/2006/metadata/properties" ma:root="true" ma:fieldsID="7b5e28491b53fc97582730626efd46ec" ns2:_="" ns3:_="">
    <xsd:import namespace="730e2c84-7b5d-4000-9059-24afa06fc456"/>
    <xsd:import namespace="cd7ef255-9352-4bd3-b7f6-4df7ec7b79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e2c84-7b5d-4000-9059-24afa06fc4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ef255-9352-4bd3-b7f6-4df7ec7b79d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7ACEBA-99EE-4B9A-99FE-F9695B41FA99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757cb232-ccd7-4572-8c08-792684bb57cb"/>
    <ds:schemaRef ds:uri="http://purl.org/dc/terms/"/>
    <ds:schemaRef ds:uri="http://schemas.microsoft.com/office/infopath/2007/PartnerControls"/>
    <ds:schemaRef ds:uri="bc3a1f53-6cc4-4596-9728-e7b37565896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D896C24-965C-4861-9E80-98D49BA5A6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0e2c84-7b5d-4000-9059-24afa06fc456"/>
    <ds:schemaRef ds:uri="cd7ef255-9352-4bd3-b7f6-4df7ec7b79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C14F33-A9A2-48F1-A0A9-DB146E88F9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327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survive</vt:lpstr>
      <vt:lpstr>The future of SWAP</vt:lpstr>
      <vt:lpstr>If in doubt ……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Iain McGeary</dc:creator>
  <cp:lastModifiedBy>Kerr, Tracey</cp:lastModifiedBy>
  <cp:revision>47</cp:revision>
  <dcterms:created xsi:type="dcterms:W3CDTF">2016-02-11T16:23:53Z</dcterms:created>
  <dcterms:modified xsi:type="dcterms:W3CDTF">2021-02-04T08:57:18Z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0x0101005AFA14B64C6CFA4AA1BA6D739C18652D</vt:lpwstr>
  </property>
</Properties>
</file>