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56" r:id="rId4"/>
    <p:sldId id="257" r:id="rId5"/>
    <p:sldId id="263" r:id="rId6"/>
    <p:sldId id="258" r:id="rId7"/>
    <p:sldId id="259" r:id="rId8"/>
    <p:sldId id="270" r:id="rId9"/>
    <p:sldId id="260" r:id="rId10"/>
    <p:sldId id="269" r:id="rId11"/>
    <p:sldId id="271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28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9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13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48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4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68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0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38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20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1DAB-D69D-4598-873C-87C38ECE0F56}" type="datetimeFigureOut">
              <a:rPr lang="en-GB" smtClean="0"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7DCE-09A3-47B4-B731-950738D7A5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74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536" y="548680"/>
            <a:ext cx="67687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E</a:t>
            </a:r>
            <a:r>
              <a:rPr lang="en-GB" dirty="0" smtClean="0"/>
              <a:t>ssay </a:t>
            </a:r>
            <a:r>
              <a:rPr lang="en-GB" dirty="0"/>
              <a:t>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Dr N M Speirs</a:t>
            </a:r>
          </a:p>
          <a:p>
            <a:r>
              <a:rPr lang="en-GB" sz="1400" dirty="0" smtClean="0"/>
              <a:t>University of Edinburgh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3281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For example;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American Psychological </a:t>
            </a:r>
            <a:r>
              <a:rPr lang="en-GB" sz="1400" b="1" dirty="0" smtClean="0"/>
              <a:t>Association</a:t>
            </a:r>
          </a:p>
          <a:p>
            <a:endParaRPr lang="en-GB" sz="1400" dirty="0"/>
          </a:p>
          <a:p>
            <a:r>
              <a:rPr lang="en-GB" sz="1400" i="1" dirty="0"/>
              <a:t>Although originally drawn up for use in psychological journals, the APA style is now widely used in the social sciences, in education, in business, and numerous other disciplines</a:t>
            </a:r>
            <a:r>
              <a:rPr lang="en-GB" sz="1400" i="1" dirty="0" smtClean="0"/>
              <a:t>.</a:t>
            </a:r>
          </a:p>
          <a:p>
            <a:endParaRPr lang="en-GB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/>
              <a:t>Modern Language Association of </a:t>
            </a:r>
            <a:r>
              <a:rPr lang="en-GB" sz="1400" b="1" dirty="0" smtClean="0"/>
              <a:t>America</a:t>
            </a:r>
          </a:p>
          <a:p>
            <a:endParaRPr lang="en-GB" sz="1400" i="1" dirty="0"/>
          </a:p>
          <a:p>
            <a:r>
              <a:rPr lang="en-GB" sz="1400" i="1" dirty="0" smtClean="0"/>
              <a:t>Used mainly </a:t>
            </a:r>
            <a:r>
              <a:rPr lang="en-GB" sz="1400" i="1" dirty="0"/>
              <a:t>in English and the Humanities</a:t>
            </a:r>
            <a:r>
              <a:rPr lang="en-GB" sz="1400" i="1" dirty="0" smtClean="0"/>
              <a:t>.</a:t>
            </a:r>
          </a:p>
          <a:p>
            <a:endParaRPr lang="en-GB" sz="1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Harvard</a:t>
            </a:r>
          </a:p>
          <a:p>
            <a:endParaRPr lang="en-GB" sz="1400" dirty="0"/>
          </a:p>
          <a:p>
            <a:r>
              <a:rPr lang="en-GB" sz="1400" i="1" dirty="0" smtClean="0"/>
              <a:t>Originally from </a:t>
            </a:r>
            <a:r>
              <a:rPr lang="en-GB" sz="1400" i="1" dirty="0"/>
              <a:t>"The Bluebook: A Uniform System of Citation" published by the Harvard Law Review Association. The Harvard style and its many variations are used in law, natural sciences, social and behavioural sciences, and medicine.</a:t>
            </a:r>
            <a:endParaRPr lang="en-GB" sz="1400" i="1" dirty="0" smtClean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 smtClean="0"/>
              <a:t>Chicago</a:t>
            </a:r>
          </a:p>
          <a:p>
            <a:endParaRPr lang="en-GB" sz="1400" dirty="0"/>
          </a:p>
          <a:p>
            <a:r>
              <a:rPr lang="en-GB" sz="1400" i="1" dirty="0" smtClean="0"/>
              <a:t>Sometimes referred </a:t>
            </a:r>
            <a:r>
              <a:rPr lang="en-GB" sz="1400" i="1" dirty="0"/>
              <a:t>to as </a:t>
            </a:r>
            <a:r>
              <a:rPr lang="en-GB" sz="1400" i="1" dirty="0" err="1"/>
              <a:t>Turabian</a:t>
            </a:r>
            <a:r>
              <a:rPr lang="en-GB" sz="1400" i="1" dirty="0"/>
              <a:t> or </a:t>
            </a:r>
            <a:r>
              <a:rPr lang="en-GB" sz="1400" i="1" dirty="0" smtClean="0"/>
              <a:t>Chicago/</a:t>
            </a:r>
            <a:r>
              <a:rPr lang="en-GB" sz="1400" i="1" dirty="0" err="1" smtClean="0"/>
              <a:t>Turabian</a:t>
            </a:r>
            <a:r>
              <a:rPr lang="en-GB" sz="1400" i="1" dirty="0"/>
              <a:t>, </a:t>
            </a:r>
            <a:r>
              <a:rPr lang="en-GB" sz="1400" i="1" dirty="0" smtClean="0"/>
              <a:t>it is </a:t>
            </a:r>
            <a:r>
              <a:rPr lang="en-GB" sz="1400" i="1" dirty="0"/>
              <a:t>used mainly in the social sciences, including history, political studies, and theology.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1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sz="1400" dirty="0" smtClean="0"/>
          </a:p>
          <a:p>
            <a:r>
              <a:rPr lang="en-GB" sz="1400" dirty="0" smtClean="0"/>
              <a:t>A </a:t>
            </a:r>
            <a:r>
              <a:rPr lang="en-GB" sz="1400" dirty="0"/>
              <a:t>number of studies have indicated that, in addition to families, the peer group</a:t>
            </a:r>
          </a:p>
          <a:p>
            <a:r>
              <a:rPr lang="en-GB" sz="1400" dirty="0"/>
              <a:t>may also play a </a:t>
            </a:r>
            <a:r>
              <a:rPr lang="en-GB" sz="1400" dirty="0" err="1"/>
              <a:t>signi</a:t>
            </a:r>
            <a:r>
              <a:rPr lang="en-GB" sz="1400" dirty="0"/>
              <a:t>. cant role in decision-making about HE, affecting aspirations</a:t>
            </a:r>
          </a:p>
          <a:p>
            <a:r>
              <a:rPr lang="en-GB" sz="1400" dirty="0"/>
              <a:t>during compulsory schooling (</a:t>
            </a:r>
            <a:r>
              <a:rPr lang="en-GB" sz="1400" dirty="0" err="1"/>
              <a:t>Hemsley</a:t>
            </a:r>
            <a:r>
              <a:rPr lang="en-GB" sz="1400" dirty="0"/>
              <a:t>-Brown, 1996;Macrae, Maguire and Ball,</a:t>
            </a:r>
          </a:p>
          <a:p>
            <a:r>
              <a:rPr lang="en-GB" sz="1400" dirty="0"/>
              <a:t>1996) and during later stages of decision-making (</a:t>
            </a:r>
            <a:r>
              <a:rPr lang="en-GB" sz="1400" dirty="0" err="1"/>
              <a:t>Moogan</a:t>
            </a:r>
            <a:r>
              <a:rPr lang="en-GB" sz="1400" dirty="0"/>
              <a:t>, Baron and Harris,</a:t>
            </a:r>
          </a:p>
          <a:p>
            <a:r>
              <a:rPr lang="en-GB" sz="1400" dirty="0"/>
              <a:t>1999; Institute for Employment Studies, 1999). Roberts and Allen (1997) found</a:t>
            </a:r>
          </a:p>
          <a:p>
            <a:r>
              <a:rPr lang="en-GB" sz="1400" dirty="0"/>
              <a:t>that the peer group was the most common source of in </a:t>
            </a:r>
            <a:r>
              <a:rPr lang="en-GB" sz="1400" dirty="0" err="1"/>
              <a:t>uence</a:t>
            </a:r>
            <a:r>
              <a:rPr lang="en-GB" sz="1400" dirty="0"/>
              <a:t> after the young</a:t>
            </a:r>
          </a:p>
          <a:p>
            <a:r>
              <a:rPr lang="en-GB" sz="1400" dirty="0"/>
              <a:t>person’s family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/>
              <a:t>HEMSLEY-BROWN, J. (1996). ‘Decision making among sixteen year-olds in the further</a:t>
            </a:r>
          </a:p>
          <a:p>
            <a:r>
              <a:rPr lang="en-GB" sz="1400" dirty="0"/>
              <a:t>education market place.’ In: FOSKETT, N. (Ed) </a:t>
            </a:r>
            <a:r>
              <a:rPr lang="en-GB" sz="1400" i="1" dirty="0"/>
              <a:t>Markets in Education: Policy, Process</a:t>
            </a:r>
          </a:p>
          <a:p>
            <a:r>
              <a:rPr lang="en-GB" sz="1400" i="1" dirty="0"/>
              <a:t>and </a:t>
            </a:r>
            <a:r>
              <a:rPr lang="en-GB" sz="1400" i="1" dirty="0" err="1"/>
              <a:t>Practice:Volume</a:t>
            </a:r>
            <a:r>
              <a:rPr lang="en-GB" sz="1400" i="1" dirty="0"/>
              <a:t> 2</a:t>
            </a:r>
            <a:r>
              <a:rPr lang="en-GB" sz="1400" dirty="0"/>
              <a:t>. Southampton: Centre for Research in Educational Marketing</a:t>
            </a:r>
            <a:r>
              <a:rPr lang="en-GB" sz="1400" dirty="0" smtClean="0"/>
              <a:t>.</a:t>
            </a:r>
          </a:p>
          <a:p>
            <a:endParaRPr lang="en-GB" sz="1400" dirty="0"/>
          </a:p>
          <a:p>
            <a:r>
              <a:rPr lang="en-GB" sz="1400" dirty="0"/>
              <a:t>MACRAE, S., MAGUIRE, M. and BALL, S. (1996). ‘Opportunity knocks: “choice” in</a:t>
            </a:r>
          </a:p>
          <a:p>
            <a:r>
              <a:rPr lang="en-GB" sz="1400" dirty="0"/>
              <a:t>the post-16 education and training market.’ In: FOSKETT, N. (Ed) </a:t>
            </a:r>
            <a:r>
              <a:rPr lang="en-GB" sz="1400" i="1" dirty="0"/>
              <a:t>Markets in</a:t>
            </a:r>
          </a:p>
          <a:p>
            <a:r>
              <a:rPr lang="en-GB" sz="1400" i="1" dirty="0"/>
              <a:t>Education: Policy, Process and </a:t>
            </a:r>
            <a:r>
              <a:rPr lang="en-GB" sz="1400" i="1" dirty="0" err="1"/>
              <a:t>Practice:Volume</a:t>
            </a:r>
            <a:r>
              <a:rPr lang="en-GB" sz="1400" i="1" dirty="0"/>
              <a:t> 2</a:t>
            </a:r>
            <a:r>
              <a:rPr lang="en-GB" sz="1400" dirty="0"/>
              <a:t>. Southampton: Centre for Research in</a:t>
            </a:r>
          </a:p>
          <a:p>
            <a:r>
              <a:rPr lang="en-GB" sz="1400" dirty="0"/>
              <a:t>Educational Marketing</a:t>
            </a:r>
            <a:r>
              <a:rPr lang="en-GB" sz="1400" dirty="0" smtClean="0"/>
              <a:t>.</a:t>
            </a:r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10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sz="1400" dirty="0" smtClean="0"/>
          </a:p>
          <a:p>
            <a:r>
              <a:rPr lang="en-GB" sz="1400" dirty="0" smtClean="0"/>
              <a:t>For example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 smtClean="0"/>
              <a:t>Martin </a:t>
            </a:r>
            <a:r>
              <a:rPr lang="en-GB" sz="1400" dirty="0"/>
              <a:t>J. Mitchell (ed.), </a:t>
            </a:r>
            <a:r>
              <a:rPr lang="en-GB" sz="1400" i="1" dirty="0"/>
              <a:t>New Perspectives on the Irish in Scotland</a:t>
            </a:r>
            <a:r>
              <a:rPr lang="en-GB" sz="1400" dirty="0"/>
              <a:t>, (John Donald, 2008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The editor is MJ Mitchell.</a:t>
            </a:r>
          </a:p>
          <a:p>
            <a:r>
              <a:rPr lang="en-GB" sz="1400" dirty="0" smtClean="0"/>
              <a:t>The title of the book is </a:t>
            </a:r>
            <a:r>
              <a:rPr lang="en-GB" sz="1400" i="1" dirty="0"/>
              <a:t>New Perspectives on the Irish in </a:t>
            </a:r>
            <a:r>
              <a:rPr lang="en-GB" sz="1400" i="1" dirty="0" smtClean="0"/>
              <a:t>Scotland.</a:t>
            </a:r>
          </a:p>
          <a:p>
            <a:r>
              <a:rPr lang="en-GB" sz="1400" dirty="0" smtClean="0"/>
              <a:t>It was published by John Donald in 2008.</a:t>
            </a:r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/>
              <a:t>Joseph Bradley, ‘Identity, Politics and Culture: </a:t>
            </a:r>
            <a:r>
              <a:rPr lang="en-GB" sz="1400" dirty="0" err="1"/>
              <a:t>Orangeism</a:t>
            </a:r>
            <a:r>
              <a:rPr lang="en-GB" sz="1400" dirty="0"/>
              <a:t> in Scotland’,</a:t>
            </a:r>
            <a:r>
              <a:rPr lang="en-GB" sz="1400" i="1" dirty="0"/>
              <a:t> Scottish Affairs</a:t>
            </a:r>
            <a:r>
              <a:rPr lang="en-GB" sz="1400" dirty="0"/>
              <a:t>, Issue No. 16, Summer 1996, pp.104-28.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</a:t>
            </a:r>
            <a:r>
              <a:rPr lang="en-GB" sz="1400" dirty="0" smtClean="0"/>
              <a:t>he author </a:t>
            </a:r>
            <a:r>
              <a:rPr lang="en-GB" sz="1400" dirty="0"/>
              <a:t>is Joseph Bradley </a:t>
            </a:r>
            <a:endParaRPr lang="en-GB" sz="1400" dirty="0" smtClean="0"/>
          </a:p>
          <a:p>
            <a:r>
              <a:rPr lang="en-GB" sz="1400" dirty="0" smtClean="0"/>
              <a:t>The </a:t>
            </a:r>
            <a:r>
              <a:rPr lang="en-GB" sz="1400" dirty="0"/>
              <a:t>title of the </a:t>
            </a:r>
            <a:r>
              <a:rPr lang="en-GB" sz="1400" dirty="0" smtClean="0"/>
              <a:t>article is </a:t>
            </a:r>
            <a:r>
              <a:rPr lang="en-GB" sz="1400" i="1" dirty="0"/>
              <a:t>Identity, Politics and Culture: </a:t>
            </a:r>
            <a:r>
              <a:rPr lang="en-GB" sz="1400" i="1" dirty="0" err="1"/>
              <a:t>Orangeism</a:t>
            </a:r>
            <a:r>
              <a:rPr lang="en-GB" sz="1400" i="1" dirty="0"/>
              <a:t> in Scotland </a:t>
            </a:r>
            <a:endParaRPr lang="en-GB" sz="1400" i="1" dirty="0" smtClean="0"/>
          </a:p>
          <a:p>
            <a:r>
              <a:rPr lang="en-GB" sz="1400" dirty="0" smtClean="0"/>
              <a:t>It </a:t>
            </a:r>
            <a:r>
              <a:rPr lang="en-GB" sz="1400" dirty="0"/>
              <a:t>was published </a:t>
            </a:r>
            <a:r>
              <a:rPr lang="en-GB" sz="1400" dirty="0" smtClean="0"/>
              <a:t>in the journal </a:t>
            </a:r>
            <a:r>
              <a:rPr lang="en-GB" sz="1400" i="1" dirty="0"/>
              <a:t>Scottish </a:t>
            </a:r>
            <a:r>
              <a:rPr lang="en-GB" sz="1400" i="1" dirty="0" smtClean="0"/>
              <a:t>Affairs</a:t>
            </a:r>
            <a:r>
              <a:rPr lang="en-GB" sz="1400" dirty="0" smtClean="0"/>
              <a:t>, number 16 in 1996.</a:t>
            </a:r>
          </a:p>
          <a:p>
            <a:r>
              <a:rPr lang="en-GB" sz="1400" dirty="0" smtClean="0"/>
              <a:t>It can be found from page 104-128.</a:t>
            </a:r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95536" y="1844824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5536" y="3824104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77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Now you try;</a:t>
            </a:r>
          </a:p>
          <a:p>
            <a:endParaRPr lang="en-GB" sz="1400" dirty="0"/>
          </a:p>
          <a:p>
            <a:r>
              <a:rPr lang="en-GB" sz="1400" dirty="0"/>
              <a:t> </a:t>
            </a:r>
          </a:p>
          <a:p>
            <a:r>
              <a:rPr lang="en-GB" sz="1400" dirty="0" err="1"/>
              <a:t>Haggett</a:t>
            </a:r>
            <a:r>
              <a:rPr lang="en-GB" sz="1400" dirty="0"/>
              <a:t>, C. (2010) Discourses of Risk: Responsibility and the Construction of Blame, Berlin: Lambert </a:t>
            </a:r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Janus</a:t>
            </a:r>
            <a:r>
              <a:rPr lang="en-GB" sz="1400" dirty="0"/>
              <a:t>, Alexander L. 2013. “The Gap Between Mothers’ Work -Family Orientations and Employment Trajectories in 18 OECD Countries.” </a:t>
            </a:r>
            <a:r>
              <a:rPr lang="en-GB" sz="1400" i="1" dirty="0"/>
              <a:t>European Sociological Review </a:t>
            </a:r>
            <a:r>
              <a:rPr lang="en-GB" sz="1400" dirty="0"/>
              <a:t>29(4):752-766</a:t>
            </a:r>
            <a:r>
              <a:rPr lang="en-GB" sz="1400" dirty="0" smtClean="0"/>
              <a:t>.</a:t>
            </a:r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altLang="en-US" sz="1400" dirty="0"/>
              <a:t>Bloom, B. S (1984), The search for methods of group instruction as effective as one to one tutoring, </a:t>
            </a:r>
            <a:r>
              <a:rPr lang="en-GB" altLang="en-US" sz="1400" i="1" dirty="0"/>
              <a:t>Educational Leadership</a:t>
            </a:r>
            <a:r>
              <a:rPr lang="en-GB" altLang="en-US" sz="1400" dirty="0"/>
              <a:t>, 41(8), 4-17.</a:t>
            </a:r>
          </a:p>
          <a:p>
            <a:endParaRPr lang="en-GB" sz="1400" dirty="0" smtClean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95536" y="1988840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95536" y="3129852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95536" y="4132324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58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Now you try;</a:t>
            </a:r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Authors are W Damon &amp; E Phelps.</a:t>
            </a:r>
          </a:p>
          <a:p>
            <a:r>
              <a:rPr lang="en-GB" sz="1400" dirty="0" smtClean="0"/>
              <a:t>Article is titled </a:t>
            </a:r>
            <a:r>
              <a:rPr lang="de-DE" altLang="en-US" sz="1400" dirty="0"/>
              <a:t>Critical distinctions among three approaches to peer education. </a:t>
            </a:r>
            <a:endParaRPr lang="de-DE" altLang="en-US" sz="1400" dirty="0" smtClean="0"/>
          </a:p>
          <a:p>
            <a:r>
              <a:rPr lang="de-DE" sz="1400" dirty="0" smtClean="0"/>
              <a:t>It was published in 1989 in the </a:t>
            </a:r>
            <a:r>
              <a:rPr lang="de-DE" altLang="en-US" sz="1400" i="1" dirty="0"/>
              <a:t>International Journal of Educational </a:t>
            </a:r>
            <a:r>
              <a:rPr lang="de-DE" altLang="en-US" sz="1400" i="1" dirty="0" smtClean="0"/>
              <a:t>Research.</a:t>
            </a:r>
          </a:p>
          <a:p>
            <a:r>
              <a:rPr lang="de-DE" sz="1400" dirty="0" smtClean="0"/>
              <a:t>It can be found from page 9-19 in volume 58 issue 2.</a:t>
            </a:r>
            <a:endParaRPr lang="en-GB" sz="1400" dirty="0"/>
          </a:p>
          <a:p>
            <a:endParaRPr lang="en-GB" sz="1400" dirty="0"/>
          </a:p>
          <a:p>
            <a:endParaRPr lang="en-GB" sz="1400" dirty="0" smtClean="0"/>
          </a:p>
          <a:p>
            <a:endParaRPr lang="de-DE" altLang="en-US" sz="1400" dirty="0" smtClean="0"/>
          </a:p>
          <a:p>
            <a:endParaRPr lang="de-DE" altLang="en-US" sz="1400" dirty="0"/>
          </a:p>
          <a:p>
            <a:r>
              <a:rPr lang="en-GB" sz="1400" dirty="0" smtClean="0"/>
              <a:t>Author is B Strauss.</a:t>
            </a:r>
          </a:p>
          <a:p>
            <a:r>
              <a:rPr lang="en-GB" sz="1400" dirty="0" smtClean="0"/>
              <a:t>Article </a:t>
            </a:r>
            <a:r>
              <a:rPr lang="en-GB" sz="1400" dirty="0"/>
              <a:t>is titled </a:t>
            </a:r>
            <a:r>
              <a:rPr lang="en-GB" altLang="en-US" sz="1400" dirty="0"/>
              <a:t>Social facilitation in motor tasks: a review of research and theory. </a:t>
            </a:r>
            <a:endParaRPr lang="en-GB" altLang="en-US" sz="1400" dirty="0" smtClean="0"/>
          </a:p>
          <a:p>
            <a:r>
              <a:rPr lang="de-DE" sz="1400" dirty="0" smtClean="0"/>
              <a:t>It </a:t>
            </a:r>
            <a:r>
              <a:rPr lang="de-DE" sz="1400" dirty="0"/>
              <a:t>was published in </a:t>
            </a:r>
            <a:r>
              <a:rPr lang="de-DE" sz="1400" dirty="0" smtClean="0"/>
              <a:t>2001 </a:t>
            </a:r>
            <a:r>
              <a:rPr lang="de-DE" sz="1400" dirty="0"/>
              <a:t>in </a:t>
            </a:r>
            <a:r>
              <a:rPr lang="en-GB" altLang="en-US" sz="1400" i="1" dirty="0"/>
              <a:t>Psychology of Sport and Exercise </a:t>
            </a:r>
            <a:endParaRPr lang="en-GB" altLang="en-US" sz="1400" i="1" dirty="0" smtClean="0"/>
          </a:p>
          <a:p>
            <a:r>
              <a:rPr lang="de-DE" sz="1400" dirty="0" smtClean="0"/>
              <a:t>It </a:t>
            </a:r>
            <a:r>
              <a:rPr lang="de-DE" sz="1400" dirty="0"/>
              <a:t>can be found from page </a:t>
            </a:r>
            <a:r>
              <a:rPr lang="de-DE" sz="1400" dirty="0" smtClean="0"/>
              <a:t>237-256  </a:t>
            </a:r>
            <a:r>
              <a:rPr lang="de-DE" sz="1400" dirty="0"/>
              <a:t>in </a:t>
            </a:r>
            <a:r>
              <a:rPr lang="de-DE" sz="1400" dirty="0" smtClean="0"/>
              <a:t>volume 3.</a:t>
            </a:r>
            <a:endParaRPr lang="en-GB" sz="1400" dirty="0"/>
          </a:p>
          <a:p>
            <a:endParaRPr lang="de-DE" altLang="en-US" sz="1400" dirty="0" smtClean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7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Now you try;</a:t>
            </a:r>
          </a:p>
          <a:p>
            <a:endParaRPr lang="en-GB" sz="1400" dirty="0"/>
          </a:p>
          <a:p>
            <a:r>
              <a:rPr lang="en-GB" sz="1400" dirty="0" smtClean="0"/>
              <a:t>Authors are W Damon &amp; E Phelps.</a:t>
            </a:r>
          </a:p>
          <a:p>
            <a:r>
              <a:rPr lang="en-GB" sz="1400" dirty="0" smtClean="0"/>
              <a:t>Article is titled </a:t>
            </a:r>
            <a:r>
              <a:rPr lang="de-DE" altLang="en-US" sz="1400" dirty="0"/>
              <a:t>Critical distinctions among three approaches to peer education. </a:t>
            </a:r>
            <a:endParaRPr lang="de-DE" altLang="en-US" sz="1400" dirty="0" smtClean="0"/>
          </a:p>
          <a:p>
            <a:r>
              <a:rPr lang="de-DE" sz="1400" dirty="0" smtClean="0"/>
              <a:t>It was published in 1989 in the </a:t>
            </a:r>
            <a:r>
              <a:rPr lang="de-DE" altLang="en-US" sz="1400" i="1" dirty="0"/>
              <a:t>International Journal of Educational </a:t>
            </a:r>
            <a:r>
              <a:rPr lang="de-DE" altLang="en-US" sz="1400" i="1" dirty="0" smtClean="0"/>
              <a:t>Research.</a:t>
            </a:r>
          </a:p>
          <a:p>
            <a:r>
              <a:rPr lang="de-DE" sz="1400" dirty="0" smtClean="0"/>
              <a:t>It can be found from page 9-19 in volume 58 issue 2.</a:t>
            </a:r>
            <a:endParaRPr lang="en-GB" sz="1400" dirty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de-DE" altLang="en-US" sz="1400" dirty="0"/>
              <a:t>Damon, W., &amp; Phelps, E. (1989). Critical distinctions among three approaches to peer education.  </a:t>
            </a:r>
            <a:r>
              <a:rPr lang="de-DE" altLang="en-US" sz="1400" i="1" dirty="0"/>
              <a:t>International Journal of Educational Research</a:t>
            </a:r>
            <a:r>
              <a:rPr lang="de-DE" altLang="en-US" sz="1400" dirty="0"/>
              <a:t>, 58(2), 9-19</a:t>
            </a:r>
            <a:r>
              <a:rPr lang="de-DE" altLang="en-US" sz="1400" dirty="0" smtClean="0"/>
              <a:t>.</a:t>
            </a:r>
          </a:p>
          <a:p>
            <a:endParaRPr lang="de-DE" altLang="en-US" sz="1400" dirty="0"/>
          </a:p>
          <a:p>
            <a:endParaRPr lang="de-DE" altLang="en-US" sz="1400" dirty="0" smtClean="0"/>
          </a:p>
          <a:p>
            <a:endParaRPr lang="de-DE" altLang="en-US" sz="1400" dirty="0"/>
          </a:p>
          <a:p>
            <a:r>
              <a:rPr lang="en-GB" sz="1400" dirty="0" smtClean="0"/>
              <a:t>Author is B Strauss.</a:t>
            </a:r>
          </a:p>
          <a:p>
            <a:r>
              <a:rPr lang="en-GB" sz="1400" dirty="0" smtClean="0"/>
              <a:t>Article </a:t>
            </a:r>
            <a:r>
              <a:rPr lang="en-GB" sz="1400" dirty="0"/>
              <a:t>is titled </a:t>
            </a:r>
            <a:r>
              <a:rPr lang="en-GB" altLang="en-US" sz="1400" dirty="0"/>
              <a:t>Social facilitation in motor tasks: a review of research and theory. </a:t>
            </a:r>
            <a:endParaRPr lang="en-GB" altLang="en-US" sz="1400" dirty="0" smtClean="0"/>
          </a:p>
          <a:p>
            <a:r>
              <a:rPr lang="de-DE" sz="1400" dirty="0" smtClean="0"/>
              <a:t>It </a:t>
            </a:r>
            <a:r>
              <a:rPr lang="de-DE" sz="1400" dirty="0"/>
              <a:t>was published in </a:t>
            </a:r>
            <a:r>
              <a:rPr lang="de-DE" sz="1400" dirty="0" smtClean="0"/>
              <a:t>2001 </a:t>
            </a:r>
            <a:r>
              <a:rPr lang="de-DE" sz="1400" dirty="0"/>
              <a:t>in </a:t>
            </a:r>
            <a:r>
              <a:rPr lang="en-GB" altLang="en-US" sz="1400" i="1" dirty="0"/>
              <a:t>Psychology of Sport and Exercise </a:t>
            </a:r>
            <a:endParaRPr lang="en-GB" altLang="en-US" sz="1400" i="1" dirty="0" smtClean="0"/>
          </a:p>
          <a:p>
            <a:r>
              <a:rPr lang="de-DE" sz="1400" dirty="0" smtClean="0"/>
              <a:t>It </a:t>
            </a:r>
            <a:r>
              <a:rPr lang="de-DE" sz="1400" dirty="0"/>
              <a:t>can be found from page </a:t>
            </a:r>
            <a:r>
              <a:rPr lang="de-DE" sz="1400" dirty="0" smtClean="0"/>
              <a:t>237-256  </a:t>
            </a:r>
            <a:r>
              <a:rPr lang="de-DE" sz="1400" dirty="0"/>
              <a:t>in </a:t>
            </a:r>
            <a:r>
              <a:rPr lang="de-DE" sz="1400" dirty="0" smtClean="0"/>
              <a:t>volume 3.</a:t>
            </a:r>
            <a:endParaRPr lang="en-GB" sz="1400" dirty="0"/>
          </a:p>
          <a:p>
            <a:endParaRPr lang="de-DE" altLang="en-US" sz="1400" dirty="0" smtClean="0"/>
          </a:p>
          <a:p>
            <a:endParaRPr lang="de-DE" altLang="en-US" sz="1400" dirty="0"/>
          </a:p>
          <a:p>
            <a:endParaRPr lang="de-DE" altLang="en-US" sz="1400" dirty="0" smtClean="0"/>
          </a:p>
          <a:p>
            <a:r>
              <a:rPr lang="en-GB" altLang="en-US" sz="1400" dirty="0"/>
              <a:t>Strauss, B. (2001). Social facilitation in motor tasks: a review of research and theory. </a:t>
            </a:r>
            <a:r>
              <a:rPr lang="en-GB" altLang="en-US" sz="1400" i="1" dirty="0"/>
              <a:t>Psychology of Sport and Exercise</a:t>
            </a:r>
            <a:r>
              <a:rPr lang="en-GB" altLang="en-US" sz="1400" dirty="0"/>
              <a:t>, </a:t>
            </a:r>
            <a:r>
              <a:rPr lang="en-GB" altLang="en-US" sz="1400" b="1" dirty="0"/>
              <a:t>3</a:t>
            </a:r>
            <a:r>
              <a:rPr lang="en-GB" altLang="en-US" sz="1400" dirty="0"/>
              <a:t>, 237-256. </a:t>
            </a:r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5536" y="3068960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95536" y="5589240"/>
            <a:ext cx="698477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8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95536" y="548680"/>
            <a:ext cx="676875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sz="1400" dirty="0" smtClean="0"/>
              <a:t>First of all, what is an essay?</a:t>
            </a:r>
          </a:p>
          <a:p>
            <a:endParaRPr lang="en-GB" sz="1400" dirty="0" smtClean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 piece of writing with a particular structure and layout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Written in a formal, academic style: the language is different from the way you speak, it is not conversational.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You should keep to the task set.  You will normally be given an essay title, which is often referred to as the ‘question’.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endParaRPr lang="en-GB" sz="1400" dirty="0"/>
          </a:p>
          <a:p>
            <a:r>
              <a:rPr lang="en-GB" sz="1200" dirty="0" err="1" smtClean="0"/>
              <a:t>Cotrell</a:t>
            </a:r>
            <a:r>
              <a:rPr lang="en-GB" sz="1200" dirty="0" smtClean="0"/>
              <a:t>, S. (1999). </a:t>
            </a:r>
            <a:r>
              <a:rPr lang="en-GB" sz="1200" i="1" dirty="0" smtClean="0"/>
              <a:t>The Study Skills Handbook</a:t>
            </a:r>
            <a:r>
              <a:rPr lang="en-GB" sz="1200" dirty="0" smtClean="0"/>
              <a:t>, Palgrave, UK.</a:t>
            </a:r>
            <a:endParaRPr lang="en-GB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5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You will develop your own method for writing essays and other assignments, until then, this guide might help;</a:t>
            </a:r>
          </a:p>
          <a:p>
            <a:endParaRPr lang="en-GB" sz="1400" dirty="0" smtClean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Clarify the task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Collect and record information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Organise and plan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Reflect and evaluate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Write an outline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Work on your first draft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Final drafts</a:t>
            </a:r>
          </a:p>
          <a:p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77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Lets focus on the 2</a:t>
            </a:r>
            <a:r>
              <a:rPr lang="en-GB" sz="1400" baseline="30000" dirty="0" smtClean="0"/>
              <a:t>nd</a:t>
            </a:r>
            <a:r>
              <a:rPr lang="en-GB" sz="1400" dirty="0" smtClean="0"/>
              <a:t> step; </a:t>
            </a:r>
            <a:r>
              <a:rPr lang="en-GB" sz="1400" dirty="0"/>
              <a:t>c</a:t>
            </a:r>
            <a:r>
              <a:rPr lang="en-GB" sz="1400" dirty="0" smtClean="0"/>
              <a:t>ollecting </a:t>
            </a:r>
            <a:r>
              <a:rPr lang="en-GB" sz="1400" dirty="0"/>
              <a:t>and </a:t>
            </a:r>
            <a:r>
              <a:rPr lang="en-GB" sz="1400" dirty="0" smtClean="0"/>
              <a:t>recording information.</a:t>
            </a:r>
            <a:endParaRPr lang="en-GB" sz="1400" dirty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There are a number of different sources that you can use;</a:t>
            </a:r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7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/>
              <a:t>Lets focus on the 2</a:t>
            </a:r>
            <a:r>
              <a:rPr lang="en-GB" sz="1400" baseline="30000" dirty="0"/>
              <a:t>nd</a:t>
            </a:r>
            <a:r>
              <a:rPr lang="en-GB" sz="1400" dirty="0"/>
              <a:t> step, Collecting and recording information.</a:t>
            </a:r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There are a number of different sources that you can use;</a:t>
            </a:r>
          </a:p>
          <a:p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Text book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Journal article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Official report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Web site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Newspapers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Television / radio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Surveys</a:t>
            </a:r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Your university library will be the place to find these sources.  Sometimes you wont even need to go into the library, it can be done online e.g. finding &amp; printing a journal article.</a:t>
            </a:r>
          </a:p>
          <a:p>
            <a:endParaRPr lang="en-GB" sz="1400" dirty="0"/>
          </a:p>
          <a:p>
            <a:endParaRPr lang="en-GB" sz="14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44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1400" dirty="0" smtClean="0"/>
              <a:t>When you are identifying and selecting relevant information it is important to;</a:t>
            </a:r>
          </a:p>
          <a:p>
            <a:endParaRPr lang="en-GB" sz="1400" dirty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Use the reading list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the latest information (particularly when quoting statistics)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the most relevant information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by reliability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Select by amount</a:t>
            </a:r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8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What </a:t>
            </a:r>
            <a:r>
              <a:rPr lang="en-GB" sz="1400" dirty="0"/>
              <a:t>ever source you use, it is important that you are able to gauge its reliability.</a:t>
            </a:r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What’s </a:t>
            </a:r>
            <a:r>
              <a:rPr lang="en-GB" sz="1400" dirty="0" smtClean="0"/>
              <a:t>your analysis of the content?</a:t>
            </a:r>
          </a:p>
          <a:p>
            <a:endParaRPr lang="en-GB" sz="1400" dirty="0" smtClean="0"/>
          </a:p>
          <a:p>
            <a:endParaRPr lang="en-GB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Read the preface (book) or abstract (article) to determine the author's intentions. </a:t>
            </a:r>
            <a:endParaRPr lang="en-GB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 smtClean="0"/>
              <a:t>Is </a:t>
            </a:r>
            <a:r>
              <a:rPr lang="en-GB" sz="1400" dirty="0"/>
              <a:t>this source too elementary, too technical, too advanced, or just right for your </a:t>
            </a:r>
            <a:r>
              <a:rPr lang="en-GB" sz="1400" dirty="0" smtClean="0"/>
              <a:t>needs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Is the information fact, opinion, or </a:t>
            </a:r>
            <a:r>
              <a:rPr lang="en-GB" sz="1400" dirty="0" smtClean="0"/>
              <a:t>propaganda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Does the information appear to be </a:t>
            </a:r>
            <a:r>
              <a:rPr lang="en-GB" sz="1400" dirty="0" smtClean="0"/>
              <a:t>well-researched &amp; evidenced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400" dirty="0"/>
              <a:t>Does the work update other sources, substantiate other materials you have read, or add new information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40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So what is critical thinking all about?</a:t>
            </a:r>
          </a:p>
          <a:p>
            <a:endParaRPr lang="en-GB" sz="1400" dirty="0"/>
          </a:p>
          <a:p>
            <a:r>
              <a:rPr lang="en-GB" sz="1400" dirty="0" smtClean="0"/>
              <a:t>It is the cognitive process of analysing information and breaking it down into its component parts.  </a:t>
            </a:r>
          </a:p>
          <a:p>
            <a:endParaRPr lang="en-GB" sz="1400" dirty="0"/>
          </a:p>
          <a:p>
            <a:r>
              <a:rPr lang="en-GB" sz="1400" dirty="0" smtClean="0"/>
              <a:t>It may involve;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Reflecting upon the meaning of things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Examining the evidence behind something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Judgin</a:t>
            </a:r>
            <a:r>
              <a:rPr lang="en-GB" sz="1400" dirty="0" smtClean="0"/>
              <a:t>g the veracity of the facts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 smtClean="0"/>
              <a:t>Critical thinking means that you can examine a situation from several aspects rather than accepting it as one dimensional, and seek to uncover new understandings.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100" dirty="0" smtClean="0"/>
              <a:t>Timmons, F., (2015) </a:t>
            </a:r>
            <a:r>
              <a:rPr lang="en-GB" sz="1100" i="1" dirty="0" smtClean="0"/>
              <a:t>A-Z Of Reflective Practice</a:t>
            </a:r>
            <a:r>
              <a:rPr lang="en-GB" sz="1100" dirty="0" smtClean="0"/>
              <a:t>, Palgrave</a:t>
            </a:r>
            <a:endParaRPr lang="en-GB" sz="11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45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48680"/>
            <a:ext cx="67687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Further essay research – where to look &amp; what to </a:t>
            </a:r>
            <a:r>
              <a:rPr lang="en-GB" dirty="0" smtClean="0"/>
              <a:t>find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sz="1400" dirty="0" smtClean="0"/>
              <a:t>What about referencing all of these sources?</a:t>
            </a:r>
          </a:p>
          <a:p>
            <a:endParaRPr lang="en-GB" sz="1400" dirty="0"/>
          </a:p>
          <a:p>
            <a:r>
              <a:rPr lang="en-GB" sz="1400" dirty="0" smtClean="0"/>
              <a:t>You cannot use a source and not reference it, if its not your work…you need to reference.</a:t>
            </a:r>
          </a:p>
          <a:p>
            <a:endParaRPr lang="en-GB" sz="1400" b="1" dirty="0" smtClean="0"/>
          </a:p>
          <a:p>
            <a:endParaRPr lang="en-GB" sz="1400" b="1" dirty="0"/>
          </a:p>
          <a:p>
            <a:r>
              <a:rPr lang="en-GB" sz="1400" b="1" dirty="0" smtClean="0"/>
              <a:t>References</a:t>
            </a:r>
            <a:r>
              <a:rPr lang="en-GB" sz="1400" dirty="0" smtClean="0"/>
              <a:t> </a:t>
            </a:r>
            <a:r>
              <a:rPr lang="en-GB" sz="1400" dirty="0"/>
              <a:t>have two purposes:</a:t>
            </a:r>
          </a:p>
          <a:p>
            <a:endParaRPr lang="en-GB" sz="1400" dirty="0"/>
          </a:p>
          <a:p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(1) to provide the source of information you use</a:t>
            </a:r>
            <a:br>
              <a:rPr lang="en-GB" sz="1400" dirty="0"/>
            </a:br>
            <a:r>
              <a:rPr lang="en-GB" sz="1400" dirty="0"/>
              <a:t>(2) to enable the reader to </a:t>
            </a:r>
            <a:r>
              <a:rPr lang="en-GB" sz="1400" i="1" dirty="0"/>
              <a:t>find</a:t>
            </a:r>
            <a:r>
              <a:rPr lang="en-GB" sz="1400" dirty="0"/>
              <a:t> it.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There are a number of different styles that can be employed.  You need to check that you are using the correct style.</a:t>
            </a:r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5536" y="908720"/>
            <a:ext cx="6048672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4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1289</Words>
  <Application>Microsoft Office PowerPoint</Application>
  <PresentationFormat>On-screen Show (4:3)</PresentationFormat>
  <Paragraphs>273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Speirs</dc:creator>
  <cp:lastModifiedBy>SPEIRS Neil</cp:lastModifiedBy>
  <cp:revision>24</cp:revision>
  <dcterms:created xsi:type="dcterms:W3CDTF">2012-12-04T16:42:58Z</dcterms:created>
  <dcterms:modified xsi:type="dcterms:W3CDTF">2016-12-07T14:24:55Z</dcterms:modified>
</cp:coreProperties>
</file>