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3.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4.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5.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6.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7.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9.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0.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2.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23.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4.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25.xml" ContentType="application/vnd.openxmlformats-officedocument.theme+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26.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theme/theme27.xml" ContentType="application/vnd.openxmlformats-officedocument.theme+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theme/theme28.xml" ContentType="application/vnd.openxmlformats-officedocument.theme+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theme/theme29.xml" ContentType="application/vnd.openxmlformats-officedocument.theme+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theme/theme30.xml" ContentType="application/vnd.openxmlformats-officedocument.theme+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theme/theme31.xml" ContentType="application/vnd.openxmlformats-officedocument.theme+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theme/theme32.xml" ContentType="application/vnd.openxmlformats-officedocument.theme+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theme/theme33.xml" ContentType="application/vnd.openxmlformats-officedocument.theme+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theme/theme34.xml" ContentType="application/vnd.openxmlformats-officedocument.theme+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theme/theme35.xml" ContentType="application/vnd.openxmlformats-officedocument.theme+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theme/theme36.xml" ContentType="application/vnd.openxmlformats-officedocument.theme+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1" r:id="rId3"/>
    <p:sldMasterId id="2147483704" r:id="rId4"/>
    <p:sldMasterId id="2147483716" r:id="rId5"/>
    <p:sldMasterId id="2147483728" r:id="rId6"/>
    <p:sldMasterId id="2147483740" r:id="rId7"/>
    <p:sldMasterId id="2147483752" r:id="rId8"/>
    <p:sldMasterId id="2147483764" r:id="rId9"/>
    <p:sldMasterId id="2147483776" r:id="rId10"/>
    <p:sldMasterId id="2147483788" r:id="rId11"/>
    <p:sldMasterId id="2147483800" r:id="rId12"/>
    <p:sldMasterId id="2147483812" r:id="rId13"/>
    <p:sldMasterId id="2147483824" r:id="rId14"/>
    <p:sldMasterId id="2147483839" r:id="rId15"/>
    <p:sldMasterId id="2147483852" r:id="rId16"/>
    <p:sldMasterId id="2147483864" r:id="rId17"/>
    <p:sldMasterId id="2147483876" r:id="rId18"/>
    <p:sldMasterId id="2147483888" r:id="rId19"/>
    <p:sldMasterId id="2147483900" r:id="rId20"/>
    <p:sldMasterId id="2147483912" r:id="rId21"/>
    <p:sldMasterId id="2147483924" r:id="rId22"/>
    <p:sldMasterId id="2147483936" r:id="rId23"/>
    <p:sldMasterId id="2147483948" r:id="rId24"/>
    <p:sldMasterId id="2147483960" r:id="rId25"/>
    <p:sldMasterId id="2147483975" r:id="rId26"/>
    <p:sldMasterId id="2147483990" r:id="rId27"/>
    <p:sldMasterId id="2147484003" r:id="rId28"/>
    <p:sldMasterId id="2147484015" r:id="rId29"/>
    <p:sldMasterId id="2147484027" r:id="rId30"/>
    <p:sldMasterId id="2147484039" r:id="rId31"/>
    <p:sldMasterId id="2147484051" r:id="rId32"/>
    <p:sldMasterId id="2147484063" r:id="rId33"/>
    <p:sldMasterId id="2147484075" r:id="rId34"/>
    <p:sldMasterId id="2147484087" r:id="rId35"/>
    <p:sldMasterId id="2147484099" r:id="rId36"/>
    <p:sldMasterId id="2147484111" r:id="rId37"/>
  </p:sldMasterIdLst>
  <p:notesMasterIdLst>
    <p:notesMasterId r:id="rId60"/>
  </p:notesMasterIdLst>
  <p:handoutMasterIdLst>
    <p:handoutMasterId r:id="rId61"/>
  </p:handoutMasterIdLst>
  <p:sldIdLst>
    <p:sldId id="281" r:id="rId38"/>
    <p:sldId id="284" r:id="rId39"/>
    <p:sldId id="285" r:id="rId40"/>
    <p:sldId id="286" r:id="rId41"/>
    <p:sldId id="287" r:id="rId42"/>
    <p:sldId id="288" r:id="rId43"/>
    <p:sldId id="289" r:id="rId44"/>
    <p:sldId id="290" r:id="rId45"/>
    <p:sldId id="291" r:id="rId46"/>
    <p:sldId id="303" r:id="rId47"/>
    <p:sldId id="304" r:id="rId48"/>
    <p:sldId id="305" r:id="rId49"/>
    <p:sldId id="300" r:id="rId50"/>
    <p:sldId id="301" r:id="rId51"/>
    <p:sldId id="292" r:id="rId52"/>
    <p:sldId id="293" r:id="rId53"/>
    <p:sldId id="294" r:id="rId54"/>
    <p:sldId id="295" r:id="rId55"/>
    <p:sldId id="296" r:id="rId56"/>
    <p:sldId id="297" r:id="rId57"/>
    <p:sldId id="299" r:id="rId58"/>
    <p:sldId id="302" r:id="rId59"/>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CEA"/>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02" autoAdjust="0"/>
  </p:normalViewPr>
  <p:slideViewPr>
    <p:cSldViewPr>
      <p:cViewPr varScale="1">
        <p:scale>
          <a:sx n="61" d="100"/>
          <a:sy n="61" d="100"/>
        </p:scale>
        <p:origin x="786" y="60"/>
      </p:cViewPr>
      <p:guideLst>
        <p:guide orient="horz" pos="2160"/>
        <p:guide pos="2880"/>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2.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5.xml"/><Relationship Id="rId47" Type="http://schemas.openxmlformats.org/officeDocument/2006/relationships/slide" Target="slides/slide10.xml"/><Relationship Id="rId50" Type="http://schemas.openxmlformats.org/officeDocument/2006/relationships/slide" Target="slides/slide13.xml"/><Relationship Id="rId55" Type="http://schemas.openxmlformats.org/officeDocument/2006/relationships/slide" Target="slides/slide18.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4.xml"/><Relationship Id="rId54" Type="http://schemas.openxmlformats.org/officeDocument/2006/relationships/slide" Target="slides/slide17.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3.xml"/><Relationship Id="rId45" Type="http://schemas.openxmlformats.org/officeDocument/2006/relationships/slide" Target="slides/slide8.xml"/><Relationship Id="rId53" Type="http://schemas.openxmlformats.org/officeDocument/2006/relationships/slide" Target="slides/slide16.xml"/><Relationship Id="rId58" Type="http://schemas.openxmlformats.org/officeDocument/2006/relationships/slide" Target="slides/slide2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2.xml"/><Relationship Id="rId57" Type="http://schemas.openxmlformats.org/officeDocument/2006/relationships/slide" Target="slides/slide20.xml"/><Relationship Id="rId61"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7.xml"/><Relationship Id="rId52" Type="http://schemas.openxmlformats.org/officeDocument/2006/relationships/slide" Target="slides/slide15.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6.xml"/><Relationship Id="rId48" Type="http://schemas.openxmlformats.org/officeDocument/2006/relationships/slide" Target="slides/slide11.xml"/><Relationship Id="rId56" Type="http://schemas.openxmlformats.org/officeDocument/2006/relationships/slide" Target="slides/slide19.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1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1.xml"/><Relationship Id="rId46" Type="http://schemas.openxmlformats.org/officeDocument/2006/relationships/slide" Target="slides/slide9.xml"/><Relationship Id="rId59" Type="http://schemas.openxmlformats.org/officeDocument/2006/relationships/slide" Target="slides/slide2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06CAD3-3845-4B9E-AC3B-402BD516E40F}" type="doc">
      <dgm:prSet loTypeId="urn:microsoft.com/office/officeart/2005/8/layout/venn1" loCatId="relationship" qsTypeId="urn:microsoft.com/office/officeart/2005/8/quickstyle/simple1" qsCatId="simple" csTypeId="urn:microsoft.com/office/officeart/2005/8/colors/accent1_2" csCatId="accent1" phldr="1"/>
      <dgm:spPr/>
    </dgm:pt>
    <dgm:pt modelId="{768C6466-5B74-4635-B24B-C73C55B91524}">
      <dgm:prSet phldrT="[Text]" custT="1"/>
      <dgm:spPr/>
      <dgm:t>
        <a:bodyPr/>
        <a:lstStyle/>
        <a:p>
          <a:r>
            <a:rPr lang="en-GB" sz="3200" dirty="0" smtClean="0">
              <a:solidFill>
                <a:srgbClr val="FF0000"/>
              </a:solidFill>
            </a:rPr>
            <a:t>Before lecture</a:t>
          </a:r>
          <a:endParaRPr lang="en-GB" sz="3200" dirty="0">
            <a:solidFill>
              <a:srgbClr val="FF0000"/>
            </a:solidFill>
          </a:endParaRPr>
        </a:p>
      </dgm:t>
    </dgm:pt>
    <dgm:pt modelId="{0AA24C1A-3267-4081-B34B-1AA7A62A410C}" type="parTrans" cxnId="{E1FD0B5B-061B-4CF0-9A9A-79F29F96A0BA}">
      <dgm:prSet/>
      <dgm:spPr/>
      <dgm:t>
        <a:bodyPr/>
        <a:lstStyle/>
        <a:p>
          <a:endParaRPr lang="en-GB"/>
        </a:p>
      </dgm:t>
    </dgm:pt>
    <dgm:pt modelId="{C44D835A-C05B-4D56-91FC-44218C6188F7}" type="sibTrans" cxnId="{E1FD0B5B-061B-4CF0-9A9A-79F29F96A0BA}">
      <dgm:prSet/>
      <dgm:spPr/>
      <dgm:t>
        <a:bodyPr/>
        <a:lstStyle/>
        <a:p>
          <a:endParaRPr lang="en-GB"/>
        </a:p>
      </dgm:t>
    </dgm:pt>
    <dgm:pt modelId="{00CAED40-C620-445D-AB3C-DF9750E02C19}">
      <dgm:prSet phldrT="[Text]" custT="1"/>
      <dgm:spPr/>
      <dgm:t>
        <a:bodyPr/>
        <a:lstStyle/>
        <a:p>
          <a:r>
            <a:rPr lang="en-GB" sz="3200" dirty="0" smtClean="0">
              <a:solidFill>
                <a:srgbClr val="FF0000"/>
              </a:solidFill>
            </a:rPr>
            <a:t>After lecture</a:t>
          </a:r>
          <a:endParaRPr lang="en-GB" sz="3200" dirty="0">
            <a:solidFill>
              <a:srgbClr val="FF0000"/>
            </a:solidFill>
          </a:endParaRPr>
        </a:p>
      </dgm:t>
    </dgm:pt>
    <dgm:pt modelId="{095CD003-0EE9-4D70-AD2F-E326FBE20B5D}" type="parTrans" cxnId="{484ECA7A-0EA8-4C18-86C9-CEC9039BE5E4}">
      <dgm:prSet/>
      <dgm:spPr/>
      <dgm:t>
        <a:bodyPr/>
        <a:lstStyle/>
        <a:p>
          <a:endParaRPr lang="en-GB"/>
        </a:p>
      </dgm:t>
    </dgm:pt>
    <dgm:pt modelId="{4ACC5AC7-9964-406C-AD6C-36982129297C}" type="sibTrans" cxnId="{484ECA7A-0EA8-4C18-86C9-CEC9039BE5E4}">
      <dgm:prSet/>
      <dgm:spPr/>
      <dgm:t>
        <a:bodyPr/>
        <a:lstStyle/>
        <a:p>
          <a:endParaRPr lang="en-GB"/>
        </a:p>
      </dgm:t>
    </dgm:pt>
    <dgm:pt modelId="{41962DB3-0CF2-4A22-815C-3EE761479228}">
      <dgm:prSet phldrT="[Text]" custT="1"/>
      <dgm:spPr/>
      <dgm:t>
        <a:bodyPr/>
        <a:lstStyle/>
        <a:p>
          <a:r>
            <a:rPr lang="en-GB" sz="3200" dirty="0" smtClean="0">
              <a:solidFill>
                <a:srgbClr val="FF0000"/>
              </a:solidFill>
            </a:rPr>
            <a:t>During lecture</a:t>
          </a:r>
          <a:endParaRPr lang="en-GB" sz="3200" dirty="0">
            <a:solidFill>
              <a:srgbClr val="FF0000"/>
            </a:solidFill>
          </a:endParaRPr>
        </a:p>
      </dgm:t>
    </dgm:pt>
    <dgm:pt modelId="{751895AE-72D8-4E56-87ED-F54F3010E91E}" type="parTrans" cxnId="{AA40095E-95EE-43DB-88C1-246252160F9E}">
      <dgm:prSet/>
      <dgm:spPr/>
      <dgm:t>
        <a:bodyPr/>
        <a:lstStyle/>
        <a:p>
          <a:endParaRPr lang="en-GB"/>
        </a:p>
      </dgm:t>
    </dgm:pt>
    <dgm:pt modelId="{1A3356CA-A844-41C5-B728-38D289126C24}" type="sibTrans" cxnId="{AA40095E-95EE-43DB-88C1-246252160F9E}">
      <dgm:prSet/>
      <dgm:spPr/>
      <dgm:t>
        <a:bodyPr/>
        <a:lstStyle/>
        <a:p>
          <a:endParaRPr lang="en-GB"/>
        </a:p>
      </dgm:t>
    </dgm:pt>
    <dgm:pt modelId="{64EF47F6-9CA2-4CA1-885C-77C78B4F2528}" type="pres">
      <dgm:prSet presAssocID="{D006CAD3-3845-4B9E-AC3B-402BD516E40F}" presName="compositeShape" presStyleCnt="0">
        <dgm:presLayoutVars>
          <dgm:chMax val="7"/>
          <dgm:dir/>
          <dgm:resizeHandles val="exact"/>
        </dgm:presLayoutVars>
      </dgm:prSet>
      <dgm:spPr/>
    </dgm:pt>
    <dgm:pt modelId="{77F0AEB8-CB54-4151-B877-2D573FEC0926}" type="pres">
      <dgm:prSet presAssocID="{768C6466-5B74-4635-B24B-C73C55B91524}" presName="circ1" presStyleLbl="vennNode1" presStyleIdx="0" presStyleCnt="3"/>
      <dgm:spPr/>
      <dgm:t>
        <a:bodyPr/>
        <a:lstStyle/>
        <a:p>
          <a:endParaRPr lang="en-GB"/>
        </a:p>
      </dgm:t>
    </dgm:pt>
    <dgm:pt modelId="{AE7909E3-8E39-4A25-BA9B-4772F153FBB8}" type="pres">
      <dgm:prSet presAssocID="{768C6466-5B74-4635-B24B-C73C55B91524}" presName="circ1Tx" presStyleLbl="revTx" presStyleIdx="0" presStyleCnt="0">
        <dgm:presLayoutVars>
          <dgm:chMax val="0"/>
          <dgm:chPref val="0"/>
          <dgm:bulletEnabled val="1"/>
        </dgm:presLayoutVars>
      </dgm:prSet>
      <dgm:spPr/>
      <dgm:t>
        <a:bodyPr/>
        <a:lstStyle/>
        <a:p>
          <a:endParaRPr lang="en-GB"/>
        </a:p>
      </dgm:t>
    </dgm:pt>
    <dgm:pt modelId="{E7457382-8835-485F-9C2F-91325A4EAF5B}" type="pres">
      <dgm:prSet presAssocID="{00CAED40-C620-445D-AB3C-DF9750E02C19}" presName="circ2" presStyleLbl="vennNode1" presStyleIdx="1" presStyleCnt="3"/>
      <dgm:spPr/>
      <dgm:t>
        <a:bodyPr/>
        <a:lstStyle/>
        <a:p>
          <a:endParaRPr lang="en-GB"/>
        </a:p>
      </dgm:t>
    </dgm:pt>
    <dgm:pt modelId="{4DE167AA-DEE6-493E-931C-5EA96EE54EC0}" type="pres">
      <dgm:prSet presAssocID="{00CAED40-C620-445D-AB3C-DF9750E02C19}" presName="circ2Tx" presStyleLbl="revTx" presStyleIdx="0" presStyleCnt="0">
        <dgm:presLayoutVars>
          <dgm:chMax val="0"/>
          <dgm:chPref val="0"/>
          <dgm:bulletEnabled val="1"/>
        </dgm:presLayoutVars>
      </dgm:prSet>
      <dgm:spPr/>
      <dgm:t>
        <a:bodyPr/>
        <a:lstStyle/>
        <a:p>
          <a:endParaRPr lang="en-GB"/>
        </a:p>
      </dgm:t>
    </dgm:pt>
    <dgm:pt modelId="{551523C9-F846-4FAB-BC21-DC37DDAA2288}" type="pres">
      <dgm:prSet presAssocID="{41962DB3-0CF2-4A22-815C-3EE761479228}" presName="circ3" presStyleLbl="vennNode1" presStyleIdx="2" presStyleCnt="3"/>
      <dgm:spPr/>
      <dgm:t>
        <a:bodyPr/>
        <a:lstStyle/>
        <a:p>
          <a:endParaRPr lang="en-GB"/>
        </a:p>
      </dgm:t>
    </dgm:pt>
    <dgm:pt modelId="{A611F6CC-0C6A-4931-94A7-ACD4C91B01E0}" type="pres">
      <dgm:prSet presAssocID="{41962DB3-0CF2-4A22-815C-3EE761479228}" presName="circ3Tx" presStyleLbl="revTx" presStyleIdx="0" presStyleCnt="0">
        <dgm:presLayoutVars>
          <dgm:chMax val="0"/>
          <dgm:chPref val="0"/>
          <dgm:bulletEnabled val="1"/>
        </dgm:presLayoutVars>
      </dgm:prSet>
      <dgm:spPr/>
      <dgm:t>
        <a:bodyPr/>
        <a:lstStyle/>
        <a:p>
          <a:endParaRPr lang="en-GB"/>
        </a:p>
      </dgm:t>
    </dgm:pt>
  </dgm:ptLst>
  <dgm:cxnLst>
    <dgm:cxn modelId="{AA40095E-95EE-43DB-88C1-246252160F9E}" srcId="{D006CAD3-3845-4B9E-AC3B-402BD516E40F}" destId="{41962DB3-0CF2-4A22-815C-3EE761479228}" srcOrd="2" destOrd="0" parTransId="{751895AE-72D8-4E56-87ED-F54F3010E91E}" sibTransId="{1A3356CA-A844-41C5-B728-38D289126C24}"/>
    <dgm:cxn modelId="{9A0AD1C4-F038-48A0-9142-AE1BD3C48097}" type="presOf" srcId="{41962DB3-0CF2-4A22-815C-3EE761479228}" destId="{A611F6CC-0C6A-4931-94A7-ACD4C91B01E0}" srcOrd="1" destOrd="0" presId="urn:microsoft.com/office/officeart/2005/8/layout/venn1"/>
    <dgm:cxn modelId="{C67CDA73-66B1-4FDE-812A-754CFC685F96}" type="presOf" srcId="{D006CAD3-3845-4B9E-AC3B-402BD516E40F}" destId="{64EF47F6-9CA2-4CA1-885C-77C78B4F2528}" srcOrd="0" destOrd="0" presId="urn:microsoft.com/office/officeart/2005/8/layout/venn1"/>
    <dgm:cxn modelId="{E1FD0B5B-061B-4CF0-9A9A-79F29F96A0BA}" srcId="{D006CAD3-3845-4B9E-AC3B-402BD516E40F}" destId="{768C6466-5B74-4635-B24B-C73C55B91524}" srcOrd="0" destOrd="0" parTransId="{0AA24C1A-3267-4081-B34B-1AA7A62A410C}" sibTransId="{C44D835A-C05B-4D56-91FC-44218C6188F7}"/>
    <dgm:cxn modelId="{484ECA7A-0EA8-4C18-86C9-CEC9039BE5E4}" srcId="{D006CAD3-3845-4B9E-AC3B-402BD516E40F}" destId="{00CAED40-C620-445D-AB3C-DF9750E02C19}" srcOrd="1" destOrd="0" parTransId="{095CD003-0EE9-4D70-AD2F-E326FBE20B5D}" sibTransId="{4ACC5AC7-9964-406C-AD6C-36982129297C}"/>
    <dgm:cxn modelId="{733149F0-9AF2-499D-A36E-A6D0F58008DA}" type="presOf" srcId="{00CAED40-C620-445D-AB3C-DF9750E02C19}" destId="{E7457382-8835-485F-9C2F-91325A4EAF5B}" srcOrd="0" destOrd="0" presId="urn:microsoft.com/office/officeart/2005/8/layout/venn1"/>
    <dgm:cxn modelId="{D3483A46-7315-4C38-8E2A-3BAEE67D8783}" type="presOf" srcId="{768C6466-5B74-4635-B24B-C73C55B91524}" destId="{77F0AEB8-CB54-4151-B877-2D573FEC0926}" srcOrd="0" destOrd="0" presId="urn:microsoft.com/office/officeart/2005/8/layout/venn1"/>
    <dgm:cxn modelId="{7D7E17D7-D6E3-4E8A-B41C-4C1F8320B4C9}" type="presOf" srcId="{41962DB3-0CF2-4A22-815C-3EE761479228}" destId="{551523C9-F846-4FAB-BC21-DC37DDAA2288}" srcOrd="0" destOrd="0" presId="urn:microsoft.com/office/officeart/2005/8/layout/venn1"/>
    <dgm:cxn modelId="{EAEBC29C-ACAE-49D6-88AF-86C3521BBDF5}" type="presOf" srcId="{768C6466-5B74-4635-B24B-C73C55B91524}" destId="{AE7909E3-8E39-4A25-BA9B-4772F153FBB8}" srcOrd="1" destOrd="0" presId="urn:microsoft.com/office/officeart/2005/8/layout/venn1"/>
    <dgm:cxn modelId="{D04F9057-0F6F-4591-B5AC-3BB6E6003500}" type="presOf" srcId="{00CAED40-C620-445D-AB3C-DF9750E02C19}" destId="{4DE167AA-DEE6-493E-931C-5EA96EE54EC0}" srcOrd="1" destOrd="0" presId="urn:microsoft.com/office/officeart/2005/8/layout/venn1"/>
    <dgm:cxn modelId="{EF6E9183-7D66-4BE0-B502-49A860AE96C4}" type="presParOf" srcId="{64EF47F6-9CA2-4CA1-885C-77C78B4F2528}" destId="{77F0AEB8-CB54-4151-B877-2D573FEC0926}" srcOrd="0" destOrd="0" presId="urn:microsoft.com/office/officeart/2005/8/layout/venn1"/>
    <dgm:cxn modelId="{3C02F2C8-0EEA-4D63-A463-F28736EB5A5D}" type="presParOf" srcId="{64EF47F6-9CA2-4CA1-885C-77C78B4F2528}" destId="{AE7909E3-8E39-4A25-BA9B-4772F153FBB8}" srcOrd="1" destOrd="0" presId="urn:microsoft.com/office/officeart/2005/8/layout/venn1"/>
    <dgm:cxn modelId="{346DDDCB-D65D-4F5D-831E-1FFACAD4858D}" type="presParOf" srcId="{64EF47F6-9CA2-4CA1-885C-77C78B4F2528}" destId="{E7457382-8835-485F-9C2F-91325A4EAF5B}" srcOrd="2" destOrd="0" presId="urn:microsoft.com/office/officeart/2005/8/layout/venn1"/>
    <dgm:cxn modelId="{52F6CBD4-B437-449A-AF2D-1D2C32B4CE7A}" type="presParOf" srcId="{64EF47F6-9CA2-4CA1-885C-77C78B4F2528}" destId="{4DE167AA-DEE6-493E-931C-5EA96EE54EC0}" srcOrd="3" destOrd="0" presId="urn:microsoft.com/office/officeart/2005/8/layout/venn1"/>
    <dgm:cxn modelId="{DE3A2CF5-2EFD-462C-90B1-18CBA282C8E9}" type="presParOf" srcId="{64EF47F6-9CA2-4CA1-885C-77C78B4F2528}" destId="{551523C9-F846-4FAB-BC21-DC37DDAA2288}" srcOrd="4" destOrd="0" presId="urn:microsoft.com/office/officeart/2005/8/layout/venn1"/>
    <dgm:cxn modelId="{EBD62518-0994-4EE3-85C9-04418EC2C1B1}" type="presParOf" srcId="{64EF47F6-9CA2-4CA1-885C-77C78B4F2528}" destId="{A611F6CC-0C6A-4931-94A7-ACD4C91B01E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0AEB8-CB54-4151-B877-2D573FEC0926}">
      <dsp:nvSpPr>
        <dsp:cNvPr id="0" name=""/>
        <dsp:cNvSpPr/>
      </dsp:nvSpPr>
      <dsp:spPr>
        <a:xfrm>
          <a:off x="1893708" y="64104"/>
          <a:ext cx="3077006" cy="30770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solidFill>
                <a:srgbClr val="FF0000"/>
              </a:solidFill>
            </a:rPr>
            <a:t>Before lecture</a:t>
          </a:r>
          <a:endParaRPr lang="en-GB" sz="3200" kern="1200" dirty="0">
            <a:solidFill>
              <a:srgbClr val="FF0000"/>
            </a:solidFill>
          </a:endParaRPr>
        </a:p>
      </dsp:txBody>
      <dsp:txXfrm>
        <a:off x="2303976" y="602580"/>
        <a:ext cx="2256471" cy="1384652"/>
      </dsp:txXfrm>
    </dsp:sp>
    <dsp:sp modelId="{E7457382-8835-485F-9C2F-91325A4EAF5B}">
      <dsp:nvSpPr>
        <dsp:cNvPr id="0" name=""/>
        <dsp:cNvSpPr/>
      </dsp:nvSpPr>
      <dsp:spPr>
        <a:xfrm>
          <a:off x="3003995" y="1987233"/>
          <a:ext cx="3077006" cy="30770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solidFill>
                <a:srgbClr val="FF0000"/>
              </a:solidFill>
            </a:rPr>
            <a:t>After lecture</a:t>
          </a:r>
          <a:endParaRPr lang="en-GB" sz="3200" kern="1200" dirty="0">
            <a:solidFill>
              <a:srgbClr val="FF0000"/>
            </a:solidFill>
          </a:endParaRPr>
        </a:p>
      </dsp:txBody>
      <dsp:txXfrm>
        <a:off x="3945046" y="2782126"/>
        <a:ext cx="1846203" cy="1692353"/>
      </dsp:txXfrm>
    </dsp:sp>
    <dsp:sp modelId="{551523C9-F846-4FAB-BC21-DC37DDAA2288}">
      <dsp:nvSpPr>
        <dsp:cNvPr id="0" name=""/>
        <dsp:cNvSpPr/>
      </dsp:nvSpPr>
      <dsp:spPr>
        <a:xfrm>
          <a:off x="783422" y="1987233"/>
          <a:ext cx="3077006" cy="30770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solidFill>
                <a:srgbClr val="FF0000"/>
              </a:solidFill>
            </a:rPr>
            <a:t>During lecture</a:t>
          </a:r>
          <a:endParaRPr lang="en-GB" sz="3200" kern="1200" dirty="0">
            <a:solidFill>
              <a:srgbClr val="FF0000"/>
            </a:solidFill>
          </a:endParaRPr>
        </a:p>
      </dsp:txBody>
      <dsp:txXfrm>
        <a:off x="1073173" y="2782126"/>
        <a:ext cx="1846203" cy="169235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4" cy="497046"/>
          </a:xfrm>
          <a:prstGeom prst="rect">
            <a:avLst/>
          </a:prstGeom>
        </p:spPr>
        <p:txBody>
          <a:bodyPr vert="horz" lIns="92437" tIns="46218" rIns="92437" bIns="46218" rtlCol="0"/>
          <a:lstStyle>
            <a:lvl1pPr algn="l">
              <a:defRPr sz="1200"/>
            </a:lvl1pPr>
          </a:lstStyle>
          <a:p>
            <a:endParaRPr lang="en-GB" dirty="0"/>
          </a:p>
        </p:txBody>
      </p:sp>
      <p:sp>
        <p:nvSpPr>
          <p:cNvPr id="3" name="Date Placeholder 2"/>
          <p:cNvSpPr>
            <a:spLocks noGrp="1"/>
          </p:cNvSpPr>
          <p:nvPr>
            <p:ph type="dt" sz="quarter" idx="1"/>
          </p:nvPr>
        </p:nvSpPr>
        <p:spPr>
          <a:xfrm>
            <a:off x="3856738" y="0"/>
            <a:ext cx="2950474" cy="497046"/>
          </a:xfrm>
          <a:prstGeom prst="rect">
            <a:avLst/>
          </a:prstGeom>
        </p:spPr>
        <p:txBody>
          <a:bodyPr vert="horz" lIns="92437" tIns="46218" rIns="92437" bIns="46218" rtlCol="0"/>
          <a:lstStyle>
            <a:lvl1pPr algn="r">
              <a:defRPr sz="1200"/>
            </a:lvl1pPr>
          </a:lstStyle>
          <a:p>
            <a:fld id="{6346BA3F-C7E2-4F7F-BD4D-A11510ADCBD4}" type="datetimeFigureOut">
              <a:rPr lang="en-GB" smtClean="0"/>
              <a:t>30/11/2016</a:t>
            </a:fld>
            <a:endParaRPr lang="en-GB" dirty="0"/>
          </a:p>
        </p:txBody>
      </p:sp>
      <p:sp>
        <p:nvSpPr>
          <p:cNvPr id="4" name="Footer Placeholder 3"/>
          <p:cNvSpPr>
            <a:spLocks noGrp="1"/>
          </p:cNvSpPr>
          <p:nvPr>
            <p:ph type="ftr" sz="quarter" idx="2"/>
          </p:nvPr>
        </p:nvSpPr>
        <p:spPr>
          <a:xfrm>
            <a:off x="0" y="9442154"/>
            <a:ext cx="2950474" cy="497046"/>
          </a:xfrm>
          <a:prstGeom prst="rect">
            <a:avLst/>
          </a:prstGeom>
        </p:spPr>
        <p:txBody>
          <a:bodyPr vert="horz" lIns="92437" tIns="46218" rIns="92437" bIns="46218"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6738" y="9442154"/>
            <a:ext cx="2950474" cy="497046"/>
          </a:xfrm>
          <a:prstGeom prst="rect">
            <a:avLst/>
          </a:prstGeom>
        </p:spPr>
        <p:txBody>
          <a:bodyPr vert="horz" lIns="92437" tIns="46218" rIns="92437" bIns="46218" rtlCol="0" anchor="b"/>
          <a:lstStyle>
            <a:lvl1pPr algn="r">
              <a:defRPr sz="1200"/>
            </a:lvl1pPr>
          </a:lstStyle>
          <a:p>
            <a:fld id="{2F1201FD-937D-4D65-8E07-F702D12E1CA8}" type="slidenum">
              <a:rPr lang="en-GB" smtClean="0"/>
              <a:t>‹#›</a:t>
            </a:fld>
            <a:endParaRPr lang="en-GB" dirty="0"/>
          </a:p>
        </p:txBody>
      </p:sp>
    </p:spTree>
    <p:extLst>
      <p:ext uri="{BB962C8B-B14F-4D97-AF65-F5344CB8AC3E}">
        <p14:creationId xmlns:p14="http://schemas.microsoft.com/office/powerpoint/2010/main" val="3452530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4" cy="497046"/>
          </a:xfrm>
          <a:prstGeom prst="rect">
            <a:avLst/>
          </a:prstGeom>
        </p:spPr>
        <p:txBody>
          <a:bodyPr vert="horz" lIns="92437" tIns="46218" rIns="92437" bIns="46218" rtlCol="0"/>
          <a:lstStyle>
            <a:lvl1pPr algn="l">
              <a:defRPr sz="1200"/>
            </a:lvl1pPr>
          </a:lstStyle>
          <a:p>
            <a:endParaRPr lang="en-GB" dirty="0"/>
          </a:p>
        </p:txBody>
      </p:sp>
      <p:sp>
        <p:nvSpPr>
          <p:cNvPr id="3" name="Date Placeholder 2"/>
          <p:cNvSpPr>
            <a:spLocks noGrp="1"/>
          </p:cNvSpPr>
          <p:nvPr>
            <p:ph type="dt" idx="1"/>
          </p:nvPr>
        </p:nvSpPr>
        <p:spPr>
          <a:xfrm>
            <a:off x="3856738" y="0"/>
            <a:ext cx="2950474" cy="497046"/>
          </a:xfrm>
          <a:prstGeom prst="rect">
            <a:avLst/>
          </a:prstGeom>
        </p:spPr>
        <p:txBody>
          <a:bodyPr vert="horz" lIns="92437" tIns="46218" rIns="92437" bIns="46218" rtlCol="0"/>
          <a:lstStyle>
            <a:lvl1pPr algn="r">
              <a:defRPr sz="1200"/>
            </a:lvl1pPr>
          </a:lstStyle>
          <a:p>
            <a:fld id="{2C1659FC-07E3-4E48-A521-7893288A65C3}" type="datetimeFigureOut">
              <a:rPr lang="en-GB" smtClean="0"/>
              <a:t>30/11/2016</a:t>
            </a:fld>
            <a:endParaRPr lang="en-GB" dirty="0"/>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2437" tIns="46218" rIns="92437" bIns="46218" rtlCol="0" anchor="ctr"/>
          <a:lstStyle/>
          <a:p>
            <a:endParaRPr lang="en-GB"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2437" tIns="46218" rIns="92437" bIns="462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4" cy="497046"/>
          </a:xfrm>
          <a:prstGeom prst="rect">
            <a:avLst/>
          </a:prstGeom>
        </p:spPr>
        <p:txBody>
          <a:bodyPr vert="horz" lIns="92437" tIns="46218" rIns="92437" bIns="4621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8" y="9442154"/>
            <a:ext cx="2950474" cy="497046"/>
          </a:xfrm>
          <a:prstGeom prst="rect">
            <a:avLst/>
          </a:prstGeom>
        </p:spPr>
        <p:txBody>
          <a:bodyPr vert="horz" lIns="92437" tIns="46218" rIns="92437" bIns="46218" rtlCol="0" anchor="b"/>
          <a:lstStyle>
            <a:lvl1pPr algn="r">
              <a:defRPr sz="1200"/>
            </a:lvl1pPr>
          </a:lstStyle>
          <a:p>
            <a:fld id="{D2263ABA-F011-484C-A791-C2C1C4D5E500}" type="slidenum">
              <a:rPr lang="en-GB" smtClean="0"/>
              <a:t>‹#›</a:t>
            </a:fld>
            <a:endParaRPr lang="en-GB" dirty="0"/>
          </a:p>
        </p:txBody>
      </p:sp>
    </p:spTree>
    <p:extLst>
      <p:ext uri="{BB962C8B-B14F-4D97-AF65-F5344CB8AC3E}">
        <p14:creationId xmlns:p14="http://schemas.microsoft.com/office/powerpoint/2010/main" val="2063301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263ABA-F011-484C-A791-C2C1C4D5E500}" type="slidenum">
              <a:rPr lang="en-GB" smtClean="0"/>
              <a:t>1</a:t>
            </a:fld>
            <a:endParaRPr lang="en-GB" dirty="0"/>
          </a:p>
        </p:txBody>
      </p:sp>
    </p:spTree>
    <p:extLst>
      <p:ext uri="{BB962C8B-B14F-4D97-AF65-F5344CB8AC3E}">
        <p14:creationId xmlns:p14="http://schemas.microsoft.com/office/powerpoint/2010/main" val="4260236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solidFill>
                  <a:srgbClr val="C00000"/>
                </a:solidFill>
              </a:rPr>
              <a:t>Framework: </a:t>
            </a:r>
            <a:r>
              <a:rPr lang="en-GB" dirty="0" smtClean="0"/>
              <a:t>Lecturers often say at the beginning of a lecture how they have structured their lecture and what they are going to cover. Listen carefully for this. It can provide a framework for your note making. </a:t>
            </a:r>
          </a:p>
          <a:p>
            <a:r>
              <a:rPr lang="en-GB" dirty="0" smtClean="0"/>
              <a:t>Don’t write everything down! Your goal isn’t to transcribe your lecturer word for word.</a:t>
            </a:r>
          </a:p>
          <a:p>
            <a:r>
              <a:rPr lang="en-GB" dirty="0" smtClean="0"/>
              <a:t>You want to extract and record the main points of it (separate the wheat from the chaff). Your professor will likely go off on tangents during the lecture and spout off stuff that won’t be on the exam. You don’t want to waste your time writing down and studying info that you won’t even be tested on.</a:t>
            </a:r>
          </a:p>
          <a:p>
            <a:r>
              <a:rPr lang="en-GB" dirty="0" smtClean="0"/>
              <a:t>So how do you know what the professor’s main points are?</a:t>
            </a:r>
          </a:p>
          <a:p>
            <a:endParaRPr lang="en-GB" dirty="0"/>
          </a:p>
        </p:txBody>
      </p:sp>
      <p:sp>
        <p:nvSpPr>
          <p:cNvPr id="4" name="Slide Number Placeholder 3"/>
          <p:cNvSpPr>
            <a:spLocks noGrp="1"/>
          </p:cNvSpPr>
          <p:nvPr>
            <p:ph type="sldNum" sz="quarter" idx="10"/>
          </p:nvPr>
        </p:nvSpPr>
        <p:spPr/>
        <p:txBody>
          <a:bodyPr/>
          <a:lstStyle/>
          <a:p>
            <a:fld id="{D2263ABA-F011-484C-A791-C2C1C4D5E500}" type="slidenum">
              <a:rPr lang="en-GB" smtClean="0"/>
              <a:t>10</a:t>
            </a:fld>
            <a:endParaRPr lang="en-GB" dirty="0"/>
          </a:p>
        </p:txBody>
      </p:sp>
    </p:spTree>
    <p:extLst>
      <p:ext uri="{BB962C8B-B14F-4D97-AF65-F5344CB8AC3E}">
        <p14:creationId xmlns:p14="http://schemas.microsoft.com/office/powerpoint/2010/main" val="3163933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Anything added - on  board or includes in a </a:t>
            </a:r>
            <a:r>
              <a:rPr lang="en-GB" dirty="0" err="1" smtClean="0"/>
              <a:t>Powerpoint</a:t>
            </a:r>
            <a:r>
              <a:rPr lang="en-GB" dirty="0" smtClean="0"/>
              <a: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D2263ABA-F011-484C-A791-C2C1C4D5E500}" type="slidenum">
              <a:rPr lang="en-GB" smtClean="0"/>
              <a:t>11</a:t>
            </a:fld>
            <a:endParaRPr lang="en-GB" dirty="0"/>
          </a:p>
        </p:txBody>
      </p:sp>
    </p:spTree>
    <p:extLst>
      <p:ext uri="{BB962C8B-B14F-4D97-AF65-F5344CB8AC3E}">
        <p14:creationId xmlns:p14="http://schemas.microsoft.com/office/powerpoint/2010/main" val="2854637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Here are a few cues your lecturer may give during the lecture. Whenever you see them, it probably means he’s saying something important, so write it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mtClean="0"/>
              <a:t>Anything added - on  </a:t>
            </a:r>
            <a:r>
              <a:rPr lang="en-GB" dirty="0" smtClean="0"/>
              <a:t>board or includes in a </a:t>
            </a:r>
            <a:r>
              <a:rPr lang="en-GB" dirty="0" err="1" smtClean="0"/>
              <a:t>Powerpoint</a:t>
            </a:r>
            <a:r>
              <a:rPr lang="en-GB" dirty="0" smtClean="0"/>
              <a: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D2263ABA-F011-484C-A791-C2C1C4D5E500}" type="slidenum">
              <a:rPr lang="en-GB" smtClean="0"/>
              <a:t>12</a:t>
            </a:fld>
            <a:endParaRPr lang="en-GB" dirty="0"/>
          </a:p>
        </p:txBody>
      </p:sp>
    </p:spTree>
    <p:extLst>
      <p:ext uri="{BB962C8B-B14F-4D97-AF65-F5344CB8AC3E}">
        <p14:creationId xmlns:p14="http://schemas.microsoft.com/office/powerpoint/2010/main" val="550386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you make quick notes, it helps if you can use a shorthand way of writing things down, and most students adopt their own set of familiar abbreviations. It is quite useful to shorten any frequently used words, and some common examples are given here.</a:t>
            </a:r>
            <a:endParaRPr lang="en-GB" dirty="0"/>
          </a:p>
        </p:txBody>
      </p:sp>
      <p:sp>
        <p:nvSpPr>
          <p:cNvPr id="4" name="Slide Number Placeholder 3"/>
          <p:cNvSpPr>
            <a:spLocks noGrp="1"/>
          </p:cNvSpPr>
          <p:nvPr>
            <p:ph type="sldNum" sz="quarter" idx="10"/>
          </p:nvPr>
        </p:nvSpPr>
        <p:spPr/>
        <p:txBody>
          <a:bodyPr/>
          <a:lstStyle/>
          <a:p>
            <a:fld id="{D2263ABA-F011-484C-A791-C2C1C4D5E500}" type="slidenum">
              <a:rPr lang="en-GB" smtClean="0"/>
              <a:t>14</a:t>
            </a:fld>
            <a:endParaRPr lang="en-GB" dirty="0"/>
          </a:p>
        </p:txBody>
      </p:sp>
    </p:spTree>
    <p:extLst>
      <p:ext uri="{BB962C8B-B14F-4D97-AF65-F5344CB8AC3E}">
        <p14:creationId xmlns:p14="http://schemas.microsoft.com/office/powerpoint/2010/main" val="4043363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With the advent of new technologies such as iPads and Smart phones note taking can be even easier than before. Investigate apps, such as Evernote, and note taking software such as Microsoft’s OneNote. </a:t>
            </a:r>
            <a:endParaRPr lang="en-GB" dirty="0"/>
          </a:p>
        </p:txBody>
      </p:sp>
      <p:sp>
        <p:nvSpPr>
          <p:cNvPr id="4" name="Slide Number Placeholder 3"/>
          <p:cNvSpPr>
            <a:spLocks noGrp="1"/>
          </p:cNvSpPr>
          <p:nvPr>
            <p:ph type="sldNum" sz="quarter" idx="10"/>
          </p:nvPr>
        </p:nvSpPr>
        <p:spPr/>
        <p:txBody>
          <a:bodyPr/>
          <a:lstStyle/>
          <a:p>
            <a:fld id="{C2090F16-2D80-4B5C-9BBD-0AD967195D39}" type="slidenum">
              <a:rPr lang="en-GB" smtClean="0"/>
              <a:t>15</a:t>
            </a:fld>
            <a:endParaRPr lang="en-GB"/>
          </a:p>
        </p:txBody>
      </p:sp>
    </p:spTree>
    <p:extLst>
      <p:ext uri="{BB962C8B-B14F-4D97-AF65-F5344CB8AC3E}">
        <p14:creationId xmlns:p14="http://schemas.microsoft.com/office/powerpoint/2010/main" val="3822670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2215D7DB-2595-4F72-9FF5-D1997D6164CC}" type="slidenum">
              <a:rPr lang="en-GB" smtClean="0"/>
              <a:pPr/>
              <a:t>16</a:t>
            </a:fld>
            <a:endParaRPr lang="en-GB" smtClean="0"/>
          </a:p>
        </p:txBody>
      </p:sp>
      <p:sp>
        <p:nvSpPr>
          <p:cNvPr id="20483" name="Rectangle 2"/>
          <p:cNvSpPr>
            <a:spLocks noGrp="1" noRot="1" noChangeAspect="1" noChangeArrowheads="1" noTextEdit="1"/>
          </p:cNvSpPr>
          <p:nvPr>
            <p:ph type="sldImg"/>
          </p:nvPr>
        </p:nvSpPr>
        <p:spPr>
          <a:xfrm>
            <a:off x="993775" y="742950"/>
            <a:ext cx="4943475" cy="3708400"/>
          </a:xfrm>
          <a:ln/>
        </p:spPr>
      </p:sp>
      <p:sp>
        <p:nvSpPr>
          <p:cNvPr id="20484" name="Rectangle 3"/>
          <p:cNvSpPr>
            <a:spLocks noGrp="1" noChangeArrowheads="1"/>
          </p:cNvSpPr>
          <p:nvPr>
            <p:ph type="body" idx="1"/>
          </p:nvPr>
        </p:nvSpPr>
        <p:spPr>
          <a:noFill/>
          <a:ln/>
        </p:spPr>
        <p:txBody>
          <a:bodyPr/>
          <a:lstStyle/>
          <a:p>
            <a:r>
              <a:rPr lang="en-GB" dirty="0" smtClean="0"/>
              <a:t>This is the most common type of note making and is the method most students use in lectures. You jot the notes down as the information comes along, starting a new line for each new point. You write key words, short phrases or brief sentences. You can also use a numbering system or bullet points if you have some idea of the structure of the information.</a:t>
            </a:r>
          </a:p>
          <a:p>
            <a:endParaRPr lang="en-GB" dirty="0" smtClean="0"/>
          </a:p>
          <a:p>
            <a:r>
              <a:rPr lang="en-GB" dirty="0" smtClean="0"/>
              <a:t>Use colour and highlighting for memorable sections</a:t>
            </a:r>
          </a:p>
          <a:p>
            <a:r>
              <a:rPr lang="en-GB" dirty="0" smtClean="0"/>
              <a:t>Note down names and look them </a:t>
            </a:r>
            <a:r>
              <a:rPr lang="en-GB" smtClean="0"/>
              <a:t>up afterwards</a:t>
            </a:r>
            <a:endParaRPr lang="en-GB" dirty="0" smtClean="0"/>
          </a:p>
          <a:p>
            <a:pPr eaLnBrk="1" hangingPunct="1"/>
            <a:endParaRPr lang="en-US" dirty="0" smtClean="0"/>
          </a:p>
        </p:txBody>
      </p:sp>
    </p:spTree>
    <p:extLst>
      <p:ext uri="{BB962C8B-B14F-4D97-AF65-F5344CB8AC3E}">
        <p14:creationId xmlns:p14="http://schemas.microsoft.com/office/powerpoint/2010/main" val="2886882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Rot="1" noChangeAspect="1" noChangeArrowheads="1" noTextEdit="1"/>
          </p:cNvSpPr>
          <p:nvPr>
            <p:ph type="sldImg"/>
          </p:nvPr>
        </p:nvSpPr>
        <p:spPr>
          <a:solidFill>
            <a:srgbClr val="FFFFFF"/>
          </a:solidFill>
          <a:ln/>
        </p:spPr>
      </p:sp>
      <p:sp>
        <p:nvSpPr>
          <p:cNvPr id="21507" name="Rectangle 1027"/>
          <p:cNvSpPr>
            <a:spLocks noGrp="1" noChangeArrowheads="1"/>
          </p:cNvSpPr>
          <p:nvPr>
            <p:ph type="body" idx="1"/>
          </p:nvPr>
        </p:nvSpPr>
        <p:spPr>
          <a:solidFill>
            <a:srgbClr val="FFFFFF"/>
          </a:solidFill>
          <a:ln>
            <a:solidFill>
              <a:srgbClr val="000000"/>
            </a:solidFill>
          </a:ln>
        </p:spPr>
        <p:txBody>
          <a:bodyPr/>
          <a:lstStyle/>
          <a:p>
            <a:pPr>
              <a:buFontTx/>
              <a:buChar char="•"/>
            </a:pPr>
            <a:r>
              <a:rPr lang="en-GB" smtClean="0"/>
              <a:t> This is a very visual way of capturing information, and allows you to show hierarchies of information and how different bits of information are connected. It really helps you organise information. Very few students use mind mapping in lectures, but quite a lot of people find mind maps useful for making notes from their reading, and when they're making notes for exams. </a:t>
            </a:r>
          </a:p>
          <a:p>
            <a:pPr>
              <a:buFontTx/>
              <a:buChar char="•"/>
            </a:pPr>
            <a:endParaRPr lang="en-GB" smtClean="0"/>
          </a:p>
        </p:txBody>
      </p:sp>
    </p:spTree>
    <p:extLst>
      <p:ext uri="{BB962C8B-B14F-4D97-AF65-F5344CB8AC3E}">
        <p14:creationId xmlns:p14="http://schemas.microsoft.com/office/powerpoint/2010/main" val="3218002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0D2D3C4-FAED-4274-A7D5-244DA85609E4}" type="slidenum">
              <a:rPr lang="en-GB" smtClean="0"/>
              <a:pPr/>
              <a:t>18</a:t>
            </a:fld>
            <a:endParaRPr lang="en-GB" smtClean="0"/>
          </a:p>
        </p:txBody>
      </p:sp>
      <p:sp>
        <p:nvSpPr>
          <p:cNvPr id="24579" name="Rectangle 7"/>
          <p:cNvSpPr txBox="1">
            <a:spLocks noGrp="1" noChangeArrowheads="1"/>
          </p:cNvSpPr>
          <p:nvPr/>
        </p:nvSpPr>
        <p:spPr bwMode="auto">
          <a:xfrm>
            <a:off x="3929814" y="9394828"/>
            <a:ext cx="3002239" cy="495131"/>
          </a:xfrm>
          <a:prstGeom prst="rect">
            <a:avLst/>
          </a:prstGeom>
          <a:noFill/>
          <a:ln w="9525">
            <a:noFill/>
            <a:miter lim="800000"/>
            <a:headEnd/>
            <a:tailEnd/>
          </a:ln>
        </p:spPr>
        <p:txBody>
          <a:bodyPr lIns="92437" tIns="46218" rIns="92437" bIns="46218" anchor="b"/>
          <a:lstStyle/>
          <a:p>
            <a:pPr algn="r"/>
            <a:fld id="{D3C0C451-F03A-42AF-BFFD-83745E11C1EF}" type="slidenum">
              <a:rPr lang="en-GB" sz="1200" b="0"/>
              <a:pPr algn="r"/>
              <a:t>18</a:t>
            </a:fld>
            <a:endParaRPr lang="en-GB" sz="1200" b="0"/>
          </a:p>
        </p:txBody>
      </p:sp>
      <p:sp>
        <p:nvSpPr>
          <p:cNvPr id="24580" name="Rectangle 2"/>
          <p:cNvSpPr>
            <a:spLocks noGrp="1" noRot="1" noChangeAspect="1" noChangeArrowheads="1" noTextEdit="1"/>
          </p:cNvSpPr>
          <p:nvPr>
            <p:ph type="sldImg"/>
          </p:nvPr>
        </p:nvSpPr>
        <p:spPr>
          <a:xfrm>
            <a:off x="993775" y="742950"/>
            <a:ext cx="4943475" cy="3708400"/>
          </a:xfrm>
          <a:ln/>
        </p:spPr>
      </p:sp>
      <p:sp>
        <p:nvSpPr>
          <p:cNvPr id="24581" name="Rectangle 3"/>
          <p:cNvSpPr>
            <a:spLocks noGrp="1" noChangeArrowheads="1"/>
          </p:cNvSpPr>
          <p:nvPr>
            <p:ph type="body" idx="1"/>
          </p:nvPr>
        </p:nvSpPr>
        <p:spPr>
          <a:noFill/>
          <a:ln/>
        </p:spPr>
        <p:txBody>
          <a:bodyPr/>
          <a:lstStyle/>
          <a:p>
            <a:pPr eaLnBrk="1" hangingPunct="1"/>
            <a:r>
              <a:rPr lang="en-US" dirty="0" smtClean="0"/>
              <a:t>Recording lectures?</a:t>
            </a:r>
          </a:p>
        </p:txBody>
      </p:sp>
    </p:spTree>
    <p:extLst>
      <p:ext uri="{BB962C8B-B14F-4D97-AF65-F5344CB8AC3E}">
        <p14:creationId xmlns:p14="http://schemas.microsoft.com/office/powerpoint/2010/main" val="1402200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GB" dirty="0" smtClean="0"/>
              <a:t>Make notes in your own words. </a:t>
            </a:r>
          </a:p>
          <a:p>
            <a:r>
              <a:rPr lang="en-GB" dirty="0" smtClean="0"/>
              <a:t>Make sure you can read your notes later. </a:t>
            </a:r>
          </a:p>
          <a:p>
            <a:r>
              <a:rPr lang="en-GB" dirty="0" smtClean="0"/>
              <a:t>Don't cram too much on the page. </a:t>
            </a:r>
          </a:p>
          <a:p>
            <a:r>
              <a:rPr lang="en-GB" dirty="0" smtClean="0"/>
              <a:t>Use different note making methods for different purposes, for example flowcharts for process planning, tables for comparison. </a:t>
            </a:r>
          </a:p>
          <a:p>
            <a:r>
              <a:rPr lang="en-GB" dirty="0" smtClean="0"/>
              <a:t>Organise your notes so that you can easily find what you are looking for. </a:t>
            </a:r>
          </a:p>
          <a:p>
            <a:r>
              <a:rPr lang="en-GB" dirty="0" smtClean="0"/>
              <a:t>Title your notes and date them. If you have several pages on one topic, include page numbers.</a:t>
            </a:r>
          </a:p>
          <a:p>
            <a:endParaRPr lang="en-GB" dirty="0" smtClean="0"/>
          </a:p>
          <a:p>
            <a:r>
              <a:rPr lang="en-GB" dirty="0" smtClean="0"/>
              <a:t>Slide 17 for re-cap after lecture. </a:t>
            </a:r>
          </a:p>
        </p:txBody>
      </p:sp>
      <p:sp>
        <p:nvSpPr>
          <p:cNvPr id="21508" name="Slide Number Placeholder 3"/>
          <p:cNvSpPr>
            <a:spLocks noGrp="1"/>
          </p:cNvSpPr>
          <p:nvPr>
            <p:ph type="sldNum" sz="quarter" idx="5"/>
          </p:nvPr>
        </p:nvSpPr>
        <p:spPr>
          <a:noFill/>
        </p:spPr>
        <p:txBody>
          <a:bodyPr/>
          <a:lstStyle/>
          <a:p>
            <a:fld id="{BF16F17E-6ED9-453A-B841-1479FECDF5FF}" type="slidenum">
              <a:rPr lang="en-GB" smtClean="0"/>
              <a:pPr/>
              <a:t>19</a:t>
            </a:fld>
            <a:endParaRPr lang="en-GB" dirty="0" smtClean="0"/>
          </a:p>
        </p:txBody>
      </p:sp>
      <p:sp>
        <p:nvSpPr>
          <p:cNvPr id="2" name="Date Placeholder 1"/>
          <p:cNvSpPr>
            <a:spLocks noGrp="1"/>
          </p:cNvSpPr>
          <p:nvPr>
            <p:ph type="dt" idx="10"/>
          </p:nvPr>
        </p:nvSpPr>
        <p:spPr/>
        <p:txBody>
          <a:bodyPr/>
          <a:lstStyle/>
          <a:p>
            <a:r>
              <a:rPr lang="en-GB" smtClean="0"/>
              <a:t>Kickstart 2013</a:t>
            </a:r>
            <a:endParaRPr lang="en-GB" dirty="0"/>
          </a:p>
        </p:txBody>
      </p:sp>
      <p:sp>
        <p:nvSpPr>
          <p:cNvPr id="3" name="Footer Placeholder 2"/>
          <p:cNvSpPr>
            <a:spLocks noGrp="1"/>
          </p:cNvSpPr>
          <p:nvPr>
            <p:ph type="ftr" sz="quarter" idx="11"/>
          </p:nvPr>
        </p:nvSpPr>
        <p:spPr/>
        <p:txBody>
          <a:bodyPr/>
          <a:lstStyle/>
          <a:p>
            <a:r>
              <a:rPr lang="en-GB" smtClean="0"/>
              <a:t>University of Edinburgh; Queen Margaret  University;</a:t>
            </a:r>
          </a:p>
          <a:p>
            <a:r>
              <a:rPr lang="en-GB" smtClean="0"/>
              <a:t>Edinburgh Napier University. </a:t>
            </a:r>
            <a:endParaRPr lang="en-GB" dirty="0"/>
          </a:p>
        </p:txBody>
      </p:sp>
    </p:spTree>
    <p:extLst>
      <p:ext uri="{BB962C8B-B14F-4D97-AF65-F5344CB8AC3E}">
        <p14:creationId xmlns:p14="http://schemas.microsoft.com/office/powerpoint/2010/main" val="792936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F8EAC474-AEB4-4470-884C-D42AF7061BA4}" type="slidenum">
              <a:rPr lang="en-GB" smtClean="0"/>
              <a:pPr/>
              <a:t>20</a:t>
            </a:fld>
            <a:endParaRPr lang="en-GB" dirty="0" smtClean="0"/>
          </a:p>
        </p:txBody>
      </p:sp>
      <p:sp>
        <p:nvSpPr>
          <p:cNvPr id="20483" name="Rectangle 7"/>
          <p:cNvSpPr txBox="1">
            <a:spLocks noGrp="1" noChangeArrowheads="1"/>
          </p:cNvSpPr>
          <p:nvPr/>
        </p:nvSpPr>
        <p:spPr bwMode="auto">
          <a:xfrm>
            <a:off x="3859017" y="9441733"/>
            <a:ext cx="2948150" cy="497602"/>
          </a:xfrm>
          <a:prstGeom prst="rect">
            <a:avLst/>
          </a:prstGeom>
          <a:noFill/>
          <a:ln w="9525">
            <a:noFill/>
            <a:miter lim="800000"/>
            <a:headEnd/>
            <a:tailEnd/>
          </a:ln>
        </p:spPr>
        <p:txBody>
          <a:bodyPr lIns="95702" tIns="47851" rIns="95702" bIns="47851" anchor="b"/>
          <a:lstStyle/>
          <a:p>
            <a:pPr algn="r"/>
            <a:fld id="{405D94DA-122D-4CCF-A143-A0BBAC46C6E2}" type="slidenum">
              <a:rPr lang="en-GB" sz="1200"/>
              <a:pPr algn="r"/>
              <a:t>20</a:t>
            </a:fld>
            <a:endParaRPr lang="en-GB" sz="1200" dirty="0"/>
          </a:p>
        </p:txBody>
      </p:sp>
      <p:sp>
        <p:nvSpPr>
          <p:cNvPr id="20484" name="Rectangle 2"/>
          <p:cNvSpPr>
            <a:spLocks noGrp="1" noRot="1" noChangeAspect="1" noChangeArrowheads="1" noTextEdit="1"/>
          </p:cNvSpPr>
          <p:nvPr>
            <p:ph type="sldImg"/>
          </p:nvPr>
        </p:nvSpPr>
        <p:spPr>
          <a:xfrm>
            <a:off x="917575" y="746125"/>
            <a:ext cx="4970463" cy="3727450"/>
          </a:xfrm>
          <a:ln/>
        </p:spPr>
      </p:sp>
      <p:sp>
        <p:nvSpPr>
          <p:cNvPr id="20485" name="Rectangle 3"/>
          <p:cNvSpPr>
            <a:spLocks noGrp="1" noChangeArrowheads="1"/>
          </p:cNvSpPr>
          <p:nvPr>
            <p:ph type="body" idx="1"/>
          </p:nvPr>
        </p:nvSpPr>
        <p:spPr>
          <a:noFill/>
          <a:ln/>
        </p:spPr>
        <p:txBody>
          <a:bodyPr/>
          <a:lstStyle/>
          <a:p>
            <a:pPr eaLnBrk="1" hangingPunct="1"/>
            <a:r>
              <a:rPr lang="en-US" dirty="0" smtClean="0"/>
              <a:t>Rewriting notes neatly is usually a wasted effort – much better to actively clarify</a:t>
            </a:r>
            <a:r>
              <a:rPr lang="en-US" baseline="0" dirty="0" smtClean="0"/>
              <a:t> and add to them.  </a:t>
            </a:r>
          </a:p>
          <a:p>
            <a:pPr eaLnBrk="1" hangingPunct="1"/>
            <a:r>
              <a:rPr lang="en-US" baseline="0" dirty="0" smtClean="0"/>
              <a:t>Use the time to add to your notes instead.  </a:t>
            </a:r>
            <a:r>
              <a:rPr lang="en-GB" dirty="0"/>
              <a:t>You should seek to use your lecture notes as actively as you can. You want to be able to understand the ideas for yourself and that means engaging your brain as much as possible.</a:t>
            </a:r>
          </a:p>
          <a:p>
            <a:pPr lvl="0"/>
            <a:endParaRPr lang="en-GB" dirty="0"/>
          </a:p>
          <a:p>
            <a:pPr lvl="0"/>
            <a:r>
              <a:rPr lang="en-GB" dirty="0"/>
              <a:t>Ideally revisit your notes as soon as possible (within 24 hours)</a:t>
            </a:r>
          </a:p>
          <a:p>
            <a:pPr lvl="0"/>
            <a:r>
              <a:rPr lang="en-GB" dirty="0"/>
              <a:t>Look over them again a few days later (within a week)</a:t>
            </a:r>
          </a:p>
          <a:p>
            <a:pPr lvl="0"/>
            <a:r>
              <a:rPr lang="en-GB" dirty="0"/>
              <a:t>Use them again as the basis for your exam revision (within the semester)</a:t>
            </a:r>
          </a:p>
          <a:p>
            <a:endParaRPr lang="en-GB" b="1" dirty="0"/>
          </a:p>
          <a:p>
            <a:r>
              <a:rPr lang="en-GB" b="1" dirty="0"/>
              <a:t>Go through your notes adding material: </a:t>
            </a:r>
          </a:p>
          <a:p>
            <a:pPr lvl="0"/>
            <a:r>
              <a:rPr lang="en-GB" dirty="0"/>
              <a:t>Clarification, definitions and links to other notes you may have.</a:t>
            </a:r>
          </a:p>
          <a:p>
            <a:pPr lvl="0"/>
            <a:r>
              <a:rPr lang="en-GB" dirty="0"/>
              <a:t>Aim to relate the material to what you already know.  </a:t>
            </a:r>
          </a:p>
          <a:p>
            <a:pPr lvl="0"/>
            <a:r>
              <a:rPr lang="en-GB" dirty="0"/>
              <a:t>Look for patterns, check the evidence and examine the arguments.</a:t>
            </a:r>
          </a:p>
          <a:p>
            <a:r>
              <a:rPr lang="en-GB" b="1" dirty="0"/>
              <a:t> </a:t>
            </a:r>
            <a:endParaRPr lang="en-GB" dirty="0"/>
          </a:p>
          <a:p>
            <a:r>
              <a:rPr lang="en-GB" b="1" dirty="0"/>
              <a:t>Slide lecture notes:</a:t>
            </a:r>
            <a:r>
              <a:rPr lang="en-GB" dirty="0"/>
              <a:t>  If there are slide lecture notes provided on the VLE, it is worth checking them for anything you missed and add this to your own notes.  You probably won’t want to print out all or some of the slide lecture notes for every lecture, but it is worth saving them on your computer or a memory stick to have offline for revision purposes.  </a:t>
            </a:r>
          </a:p>
          <a:p>
            <a:r>
              <a:rPr lang="en-GB" dirty="0"/>
              <a:t> </a:t>
            </a:r>
          </a:p>
        </p:txBody>
      </p:sp>
      <p:sp>
        <p:nvSpPr>
          <p:cNvPr id="2" name="Date Placeholder 1"/>
          <p:cNvSpPr>
            <a:spLocks noGrp="1"/>
          </p:cNvSpPr>
          <p:nvPr>
            <p:ph type="dt" idx="10"/>
          </p:nvPr>
        </p:nvSpPr>
        <p:spPr/>
        <p:txBody>
          <a:bodyPr/>
          <a:lstStyle/>
          <a:p>
            <a:r>
              <a:rPr lang="en-GB" smtClean="0"/>
              <a:t>Kickstart 2013</a:t>
            </a:r>
            <a:endParaRPr lang="en-GB" dirty="0"/>
          </a:p>
        </p:txBody>
      </p:sp>
      <p:sp>
        <p:nvSpPr>
          <p:cNvPr id="3" name="Footer Placeholder 2"/>
          <p:cNvSpPr>
            <a:spLocks noGrp="1"/>
          </p:cNvSpPr>
          <p:nvPr>
            <p:ph type="ftr" sz="quarter" idx="11"/>
          </p:nvPr>
        </p:nvSpPr>
        <p:spPr/>
        <p:txBody>
          <a:bodyPr/>
          <a:lstStyle/>
          <a:p>
            <a:r>
              <a:rPr lang="en-GB" smtClean="0"/>
              <a:t>University of Edinburgh; Queen Margaret  University;</a:t>
            </a:r>
          </a:p>
          <a:p>
            <a:r>
              <a:rPr lang="en-GB" smtClean="0"/>
              <a:t>Edinburgh Napier University. </a:t>
            </a:r>
            <a:endParaRPr lang="en-GB" dirty="0"/>
          </a:p>
        </p:txBody>
      </p:sp>
    </p:spTree>
    <p:extLst>
      <p:ext uri="{BB962C8B-B14F-4D97-AF65-F5344CB8AC3E}">
        <p14:creationId xmlns:p14="http://schemas.microsoft.com/office/powerpoint/2010/main" val="2102776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10E8E70-FF18-479A-85F3-C1C77B9CDE3D}" type="slidenum">
              <a:rPr lang="en-GB" smtClean="0"/>
              <a:pPr/>
              <a:t>2</a:t>
            </a:fld>
            <a:endParaRPr lang="en-GB" smtClean="0"/>
          </a:p>
        </p:txBody>
      </p:sp>
      <p:sp>
        <p:nvSpPr>
          <p:cNvPr id="26627" name="Rectangle 2"/>
          <p:cNvSpPr>
            <a:spLocks noGrp="1" noRot="1" noChangeAspect="1" noChangeArrowheads="1" noTextEdit="1"/>
          </p:cNvSpPr>
          <p:nvPr>
            <p:ph type="sldImg"/>
          </p:nvPr>
        </p:nvSpPr>
        <p:spPr>
          <a:xfrm>
            <a:off x="993775" y="742950"/>
            <a:ext cx="4943475" cy="3708400"/>
          </a:xfrm>
          <a:ln/>
        </p:spPr>
      </p:sp>
      <p:sp>
        <p:nvSpPr>
          <p:cNvPr id="26628" name="Rectangle 3"/>
          <p:cNvSpPr>
            <a:spLocks noGrp="1" noChangeArrowheads="1"/>
          </p:cNvSpPr>
          <p:nvPr>
            <p:ph type="body" idx="1"/>
          </p:nvPr>
        </p:nvSpPr>
        <p:spPr>
          <a:noFill/>
          <a:ln/>
        </p:spPr>
        <p:txBody>
          <a:bodyPr/>
          <a:lstStyle/>
          <a:p>
            <a:pPr eaLnBrk="1" hangingPunct="1"/>
            <a:r>
              <a:rPr lang="en-US" dirty="0" smtClean="0"/>
              <a:t>In this short presentation I’m going to talk about how you can get the most from your lectures by taking notes effectively.</a:t>
            </a:r>
          </a:p>
        </p:txBody>
      </p:sp>
    </p:spTree>
    <p:extLst>
      <p:ext uri="{BB962C8B-B14F-4D97-AF65-F5344CB8AC3E}">
        <p14:creationId xmlns:p14="http://schemas.microsoft.com/office/powerpoint/2010/main" val="1631926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57397" y="9443322"/>
            <a:ext cx="2951393" cy="497603"/>
          </a:xfrm>
          <a:prstGeom prst="rect">
            <a:avLst/>
          </a:prstGeom>
          <a:noFill/>
          <a:ln w="9525">
            <a:noFill/>
            <a:miter lim="800000"/>
            <a:headEnd/>
            <a:tailEnd/>
          </a:ln>
        </p:spPr>
        <p:txBody>
          <a:bodyPr lIns="95702" tIns="47851" rIns="95702" bIns="47851" anchor="b"/>
          <a:lstStyle/>
          <a:p>
            <a:pPr algn="r"/>
            <a:fld id="{02114A2B-E3CB-4090-9EF2-0D0DB4D01045}" type="slidenum">
              <a:rPr lang="en-US" sz="1200">
                <a:latin typeface="Times New Roman" pitchFamily="18" charset="0"/>
                <a:cs typeface="Times New Roman" pitchFamily="18" charset="0"/>
              </a:rPr>
              <a:pPr algn="r"/>
              <a:t>3</a:t>
            </a:fld>
            <a:endParaRPr lang="en-US" sz="1200" dirty="0">
              <a:latin typeface="Times New Roman" pitchFamily="18" charset="0"/>
              <a:cs typeface="Times New Roman"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r>
              <a:rPr lang="en-GB" b="1" dirty="0" smtClean="0"/>
              <a:t>ACTIVITY – couple of </a:t>
            </a:r>
            <a:r>
              <a:rPr lang="en-GB" b="1" dirty="0" err="1" smtClean="0"/>
              <a:t>mins</a:t>
            </a:r>
            <a:r>
              <a:rPr lang="en-GB" b="1" dirty="0" smtClean="0"/>
              <a:t>.</a:t>
            </a:r>
          </a:p>
          <a:p>
            <a:endParaRPr lang="en-GB" b="1" dirty="0" smtClean="0"/>
          </a:p>
          <a:p>
            <a:r>
              <a:rPr lang="en-GB" b="1" dirty="0" smtClean="0"/>
              <a:t>(What should you do in  a lecture?/What kind of notes do you need?) and see if you can jot down some ideas for each question. Speak to the person next to you. Students share ideas?</a:t>
            </a:r>
          </a:p>
          <a:p>
            <a:endParaRPr lang="en-GB" b="1" dirty="0" smtClean="0"/>
          </a:p>
          <a:p>
            <a:r>
              <a:rPr lang="en-GB" b="1" dirty="0" smtClean="0"/>
              <a:t>Before next slide – what are some of the differences between learning &amp; teaching at university compared to college?</a:t>
            </a:r>
          </a:p>
          <a:p>
            <a:endParaRPr lang="en-GB" b="1" dirty="0" smtClean="0"/>
          </a:p>
          <a:p>
            <a:r>
              <a:rPr lang="en-GB" b="1" dirty="0" smtClean="0"/>
              <a:t>What do you think might be different about studying at university compared to college?</a:t>
            </a:r>
          </a:p>
        </p:txBody>
      </p:sp>
      <p:sp>
        <p:nvSpPr>
          <p:cNvPr id="2" name="Date Placeholder 1"/>
          <p:cNvSpPr>
            <a:spLocks noGrp="1"/>
          </p:cNvSpPr>
          <p:nvPr>
            <p:ph type="dt" idx="10"/>
          </p:nvPr>
        </p:nvSpPr>
        <p:spPr/>
        <p:txBody>
          <a:bodyPr/>
          <a:lstStyle/>
          <a:p>
            <a:r>
              <a:rPr lang="en-GB" smtClean="0"/>
              <a:t>Kickstart 2013</a:t>
            </a:r>
            <a:endParaRPr lang="en-GB" dirty="0"/>
          </a:p>
        </p:txBody>
      </p:sp>
      <p:sp>
        <p:nvSpPr>
          <p:cNvPr id="3" name="Footer Placeholder 2"/>
          <p:cNvSpPr>
            <a:spLocks noGrp="1"/>
          </p:cNvSpPr>
          <p:nvPr>
            <p:ph type="ftr" sz="quarter" idx="11"/>
          </p:nvPr>
        </p:nvSpPr>
        <p:spPr/>
        <p:txBody>
          <a:bodyPr/>
          <a:lstStyle/>
          <a:p>
            <a:r>
              <a:rPr lang="en-GB" smtClean="0"/>
              <a:t>University of Edinburgh; Queen Margaret  University;</a:t>
            </a:r>
          </a:p>
          <a:p>
            <a:r>
              <a:rPr lang="en-GB" smtClean="0"/>
              <a:t>Edinburgh Napier University. </a:t>
            </a:r>
            <a:endParaRPr lang="en-GB" dirty="0"/>
          </a:p>
        </p:txBody>
      </p:sp>
    </p:spTree>
    <p:extLst>
      <p:ext uri="{BB962C8B-B14F-4D97-AF65-F5344CB8AC3E}">
        <p14:creationId xmlns:p14="http://schemas.microsoft.com/office/powerpoint/2010/main" val="2464472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19" indent="-173319">
              <a:buFont typeface="Arial" panose="020B0604020202020204" pitchFamily="34" charset="0"/>
              <a:buChar char="•"/>
            </a:pPr>
            <a:r>
              <a:rPr lang="en-GB" dirty="0" smtClean="0"/>
              <a:t> Ask students what they think might be different in relation to teaching &amp; delivery at university compared to college. </a:t>
            </a:r>
          </a:p>
          <a:p>
            <a:pPr marL="173319" indent="-173319">
              <a:buFont typeface="Arial" panose="020B0604020202020204" pitchFamily="34" charset="0"/>
              <a:buChar char="•"/>
            </a:pPr>
            <a:endParaRPr lang="en-GB" dirty="0" smtClean="0"/>
          </a:p>
          <a:p>
            <a:pPr marL="173319" indent="-173319">
              <a:buFont typeface="Arial" panose="020B0604020202020204" pitchFamily="34" charset="0"/>
              <a:buChar char="•"/>
            </a:pPr>
            <a:r>
              <a:rPr lang="en-GB" dirty="0" smtClean="0"/>
              <a:t>Without active learning how much information (as a %) do we forget in only 3 weeks? </a:t>
            </a:r>
            <a:endParaRPr lang="en-GB" dirty="0"/>
          </a:p>
        </p:txBody>
      </p:sp>
      <p:sp>
        <p:nvSpPr>
          <p:cNvPr id="4" name="Slide Number Placeholder 3"/>
          <p:cNvSpPr>
            <a:spLocks noGrp="1"/>
          </p:cNvSpPr>
          <p:nvPr>
            <p:ph type="sldNum" sz="quarter" idx="10"/>
          </p:nvPr>
        </p:nvSpPr>
        <p:spPr/>
        <p:txBody>
          <a:bodyPr/>
          <a:lstStyle/>
          <a:p>
            <a:fld id="{C2090F16-2D80-4B5C-9BBD-0AD967195D39}" type="slidenum">
              <a:rPr lang="en-GB" smtClean="0"/>
              <a:t>4</a:t>
            </a:fld>
            <a:endParaRPr lang="en-GB"/>
          </a:p>
        </p:txBody>
      </p:sp>
    </p:spTree>
    <p:extLst>
      <p:ext uri="{BB962C8B-B14F-4D97-AF65-F5344CB8AC3E}">
        <p14:creationId xmlns:p14="http://schemas.microsoft.com/office/powerpoint/2010/main" val="3284446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57397" y="9443322"/>
            <a:ext cx="2951393" cy="497603"/>
          </a:xfrm>
          <a:prstGeom prst="rect">
            <a:avLst/>
          </a:prstGeom>
          <a:noFill/>
          <a:ln w="9525">
            <a:noFill/>
            <a:miter lim="800000"/>
            <a:headEnd/>
            <a:tailEnd/>
          </a:ln>
        </p:spPr>
        <p:txBody>
          <a:bodyPr lIns="95702" tIns="47851" rIns="95702" bIns="47851" anchor="b"/>
          <a:lstStyle/>
          <a:p>
            <a:pPr algn="r"/>
            <a:fld id="{02114A2B-E3CB-4090-9EF2-0D0DB4D01045}" type="slidenum">
              <a:rPr lang="en-US" sz="1200">
                <a:latin typeface="Times New Roman" pitchFamily="18" charset="0"/>
                <a:cs typeface="Times New Roman" pitchFamily="18" charset="0"/>
              </a:rPr>
              <a:pPr algn="r"/>
              <a:t>5</a:t>
            </a:fld>
            <a:endParaRPr lang="en-US" sz="1200" dirty="0">
              <a:latin typeface="Times New Roman" pitchFamily="18" charset="0"/>
              <a:cs typeface="Times New Roman"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marL="173319" indent="-173319">
              <a:buFont typeface="Arial" panose="020B0604020202020204" pitchFamily="34" charset="0"/>
              <a:buChar char="•"/>
            </a:pPr>
            <a:r>
              <a:rPr lang="en-GB" b="0" dirty="0" smtClean="0"/>
              <a:t>All sorts of formats can be used to make notes.  You will develop your own styles</a:t>
            </a:r>
            <a:r>
              <a:rPr lang="en-GB" b="0" baseline="0" dirty="0" smtClean="0"/>
              <a:t> for different purposes (and different lecturers).</a:t>
            </a:r>
          </a:p>
          <a:p>
            <a:pPr marL="173319" indent="-173319">
              <a:buFont typeface="Arial" panose="020B0604020202020204" pitchFamily="34" charset="0"/>
              <a:buChar char="•"/>
            </a:pPr>
            <a:r>
              <a:rPr lang="en-GB" b="0" baseline="0" dirty="0" smtClean="0"/>
              <a:t>Leaving some space allows you to add to them later.</a:t>
            </a:r>
            <a:endParaRPr lang="en-GB" b="0" dirty="0" smtClean="0"/>
          </a:p>
        </p:txBody>
      </p:sp>
      <p:sp>
        <p:nvSpPr>
          <p:cNvPr id="2" name="Date Placeholder 1"/>
          <p:cNvSpPr>
            <a:spLocks noGrp="1"/>
          </p:cNvSpPr>
          <p:nvPr>
            <p:ph type="dt" idx="10"/>
          </p:nvPr>
        </p:nvSpPr>
        <p:spPr/>
        <p:txBody>
          <a:bodyPr/>
          <a:lstStyle/>
          <a:p>
            <a:r>
              <a:rPr lang="en-GB" smtClean="0"/>
              <a:t>Kickstart 2013</a:t>
            </a:r>
            <a:endParaRPr lang="en-GB" dirty="0"/>
          </a:p>
        </p:txBody>
      </p:sp>
      <p:sp>
        <p:nvSpPr>
          <p:cNvPr id="3" name="Footer Placeholder 2"/>
          <p:cNvSpPr>
            <a:spLocks noGrp="1"/>
          </p:cNvSpPr>
          <p:nvPr>
            <p:ph type="ftr" sz="quarter" idx="11"/>
          </p:nvPr>
        </p:nvSpPr>
        <p:spPr/>
        <p:txBody>
          <a:bodyPr/>
          <a:lstStyle/>
          <a:p>
            <a:r>
              <a:rPr lang="en-GB" smtClean="0"/>
              <a:t>University of Edinburgh; Queen Margaret  University;</a:t>
            </a:r>
          </a:p>
          <a:p>
            <a:r>
              <a:rPr lang="en-GB" smtClean="0"/>
              <a:t>Edinburgh Napier University. </a:t>
            </a:r>
            <a:endParaRPr lang="en-GB" dirty="0"/>
          </a:p>
        </p:txBody>
      </p:sp>
    </p:spTree>
    <p:extLst>
      <p:ext uri="{BB962C8B-B14F-4D97-AF65-F5344CB8AC3E}">
        <p14:creationId xmlns:p14="http://schemas.microsoft.com/office/powerpoint/2010/main" val="900292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57397" y="9443322"/>
            <a:ext cx="2951393" cy="497603"/>
          </a:xfrm>
          <a:prstGeom prst="rect">
            <a:avLst/>
          </a:prstGeom>
          <a:noFill/>
          <a:ln w="9525">
            <a:noFill/>
            <a:miter lim="800000"/>
            <a:headEnd/>
            <a:tailEnd/>
          </a:ln>
        </p:spPr>
        <p:txBody>
          <a:bodyPr lIns="95702" tIns="47851" rIns="95702" bIns="47851" anchor="b"/>
          <a:lstStyle/>
          <a:p>
            <a:pPr algn="r"/>
            <a:fld id="{02114A2B-E3CB-4090-9EF2-0D0DB4D01045}" type="slidenum">
              <a:rPr lang="en-US" sz="1200">
                <a:latin typeface="Times New Roman" pitchFamily="18" charset="0"/>
                <a:cs typeface="Times New Roman" pitchFamily="18" charset="0"/>
              </a:rPr>
              <a:pPr algn="r"/>
              <a:t>6</a:t>
            </a:fld>
            <a:endParaRPr lang="en-US" sz="1200" dirty="0">
              <a:latin typeface="Times New Roman" pitchFamily="18" charset="0"/>
              <a:cs typeface="Times New Roman"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defTabSz="957018">
              <a:defRPr/>
            </a:pPr>
            <a:r>
              <a:rPr lang="en-GB" dirty="0" smtClean="0"/>
              <a:t>Your notes will be a valuable outline of the course and the material your lecturers</a:t>
            </a:r>
            <a:r>
              <a:rPr lang="en-GB" baseline="0" dirty="0" smtClean="0"/>
              <a:t> view as being important</a:t>
            </a:r>
            <a:r>
              <a:rPr lang="en-GB" dirty="0" smtClean="0"/>
              <a:t>.</a:t>
            </a:r>
          </a:p>
          <a:p>
            <a:r>
              <a:rPr lang="en-GB" dirty="0" smtClean="0"/>
              <a:t>Lecturers usually bring together material from published works, compare and contrast points of view and can</a:t>
            </a:r>
            <a:r>
              <a:rPr lang="en-GB" baseline="0" dirty="0" smtClean="0"/>
              <a:t> </a:t>
            </a:r>
            <a:r>
              <a:rPr lang="en-GB" dirty="0" smtClean="0"/>
              <a:t>introduce ideas which may not have been published in text books yet.  Your notes can summarise all of this.</a:t>
            </a:r>
          </a:p>
          <a:p>
            <a:endParaRPr lang="en-GB" dirty="0" smtClean="0"/>
          </a:p>
        </p:txBody>
      </p:sp>
      <p:sp>
        <p:nvSpPr>
          <p:cNvPr id="2" name="Date Placeholder 1"/>
          <p:cNvSpPr>
            <a:spLocks noGrp="1"/>
          </p:cNvSpPr>
          <p:nvPr>
            <p:ph type="dt" idx="10"/>
          </p:nvPr>
        </p:nvSpPr>
        <p:spPr/>
        <p:txBody>
          <a:bodyPr/>
          <a:lstStyle/>
          <a:p>
            <a:r>
              <a:rPr lang="en-GB" smtClean="0"/>
              <a:t>Kickstart 2013</a:t>
            </a:r>
            <a:endParaRPr lang="en-GB" dirty="0"/>
          </a:p>
        </p:txBody>
      </p:sp>
      <p:sp>
        <p:nvSpPr>
          <p:cNvPr id="3" name="Footer Placeholder 2"/>
          <p:cNvSpPr>
            <a:spLocks noGrp="1"/>
          </p:cNvSpPr>
          <p:nvPr>
            <p:ph type="ftr" sz="quarter" idx="11"/>
          </p:nvPr>
        </p:nvSpPr>
        <p:spPr/>
        <p:txBody>
          <a:bodyPr/>
          <a:lstStyle/>
          <a:p>
            <a:r>
              <a:rPr lang="en-GB" smtClean="0"/>
              <a:t>University of Edinburgh; Queen Margaret  University;</a:t>
            </a:r>
          </a:p>
          <a:p>
            <a:r>
              <a:rPr lang="en-GB" smtClean="0"/>
              <a:t>Edinburgh Napier University. </a:t>
            </a:r>
            <a:endParaRPr lang="en-GB" dirty="0"/>
          </a:p>
        </p:txBody>
      </p:sp>
    </p:spTree>
    <p:extLst>
      <p:ext uri="{BB962C8B-B14F-4D97-AF65-F5344CB8AC3E}">
        <p14:creationId xmlns:p14="http://schemas.microsoft.com/office/powerpoint/2010/main" val="385784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CAF801-9DCD-4ADA-B336-DFE897DC52F6}" type="slidenum">
              <a:rPr lang="en-GB" smtClean="0"/>
              <a:pPr/>
              <a:t>7</a:t>
            </a:fld>
            <a:endParaRPr lang="en-GB" dirty="0"/>
          </a:p>
        </p:txBody>
      </p:sp>
    </p:spTree>
    <p:extLst>
      <p:ext uri="{BB962C8B-B14F-4D97-AF65-F5344CB8AC3E}">
        <p14:creationId xmlns:p14="http://schemas.microsoft.com/office/powerpoint/2010/main" val="510498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57397" y="9443322"/>
            <a:ext cx="2951393" cy="497603"/>
          </a:xfrm>
          <a:prstGeom prst="rect">
            <a:avLst/>
          </a:prstGeom>
          <a:noFill/>
          <a:ln w="9525">
            <a:noFill/>
            <a:miter lim="800000"/>
            <a:headEnd/>
            <a:tailEnd/>
          </a:ln>
        </p:spPr>
        <p:txBody>
          <a:bodyPr lIns="95702" tIns="47851" rIns="95702" bIns="47851" anchor="b"/>
          <a:lstStyle/>
          <a:p>
            <a:pPr algn="r"/>
            <a:fld id="{F03108C8-38E5-4ED0-866B-F3333E286BE8}" type="slidenum">
              <a:rPr lang="en-US" sz="1200">
                <a:latin typeface="Times New Roman" pitchFamily="18" charset="0"/>
                <a:cs typeface="Times New Roman" pitchFamily="18" charset="0"/>
              </a:rPr>
              <a:pPr algn="r"/>
              <a:t>8</a:t>
            </a:fld>
            <a:endParaRPr lang="en-US" sz="1200" dirty="0">
              <a:latin typeface="Times New Roman" pitchFamily="18" charset="0"/>
              <a:cs typeface="Times New Roman"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r>
              <a:rPr lang="en-GB" dirty="0" smtClean="0"/>
              <a:t>Going in to a lecture without doing any preparation makes it much harder to follow the lecture.  Even if you haven’t much time to prepare beforehand, you can still tune in by looking up the basics.  Ask yourself who, what, why, where, when and how.</a:t>
            </a:r>
          </a:p>
          <a:p>
            <a:r>
              <a:rPr lang="en-GB" dirty="0" smtClean="0"/>
              <a:t>Going into a lecture cold can leave you confused by terms you are unsure of and authors or concepts</a:t>
            </a:r>
            <a:r>
              <a:rPr lang="en-GB" baseline="0" dirty="0" smtClean="0"/>
              <a:t> you have not heard of before.  Familiarising yourself with these means beforehand means you will get more out of what they lecturer is covering.</a:t>
            </a:r>
          </a:p>
          <a:p>
            <a:r>
              <a:rPr lang="en-GB" baseline="0" dirty="0" smtClean="0"/>
              <a:t>If the lecture is one of a sequence on a topic or field of study, it is important you have a good idea of what went before and where this lecture fits in.</a:t>
            </a:r>
          </a:p>
          <a:p>
            <a:r>
              <a:rPr lang="en-GB" baseline="0" dirty="0" smtClean="0"/>
              <a:t>Thinking of questions beforehand helps you to know what you understand already and what you need to clarify.  You may need to follow up these questions afterwards.</a:t>
            </a:r>
          </a:p>
          <a:p>
            <a:endParaRPr lang="en-GB" dirty="0" smtClean="0"/>
          </a:p>
        </p:txBody>
      </p:sp>
      <p:sp>
        <p:nvSpPr>
          <p:cNvPr id="2" name="Date Placeholder 1"/>
          <p:cNvSpPr>
            <a:spLocks noGrp="1"/>
          </p:cNvSpPr>
          <p:nvPr>
            <p:ph type="dt" idx="10"/>
          </p:nvPr>
        </p:nvSpPr>
        <p:spPr/>
        <p:txBody>
          <a:bodyPr/>
          <a:lstStyle/>
          <a:p>
            <a:r>
              <a:rPr lang="en-GB" smtClean="0"/>
              <a:t>Kickstart 2013</a:t>
            </a:r>
            <a:endParaRPr lang="en-GB" dirty="0"/>
          </a:p>
        </p:txBody>
      </p:sp>
      <p:sp>
        <p:nvSpPr>
          <p:cNvPr id="3" name="Footer Placeholder 2"/>
          <p:cNvSpPr>
            <a:spLocks noGrp="1"/>
          </p:cNvSpPr>
          <p:nvPr>
            <p:ph type="ftr" sz="quarter" idx="11"/>
          </p:nvPr>
        </p:nvSpPr>
        <p:spPr/>
        <p:txBody>
          <a:bodyPr/>
          <a:lstStyle/>
          <a:p>
            <a:r>
              <a:rPr lang="en-GB" smtClean="0"/>
              <a:t>University of Edinburgh; Queen Margaret  University;</a:t>
            </a:r>
          </a:p>
          <a:p>
            <a:r>
              <a:rPr lang="en-GB" smtClean="0"/>
              <a:t>Edinburgh Napier University. </a:t>
            </a:r>
            <a:endParaRPr lang="en-GB" dirty="0"/>
          </a:p>
        </p:txBody>
      </p:sp>
    </p:spTree>
    <p:extLst>
      <p:ext uri="{BB962C8B-B14F-4D97-AF65-F5344CB8AC3E}">
        <p14:creationId xmlns:p14="http://schemas.microsoft.com/office/powerpoint/2010/main" val="1701910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r>
              <a:rPr lang="en-GB" dirty="0" smtClean="0"/>
              <a:t>Framework: Lecturers often say at the beginning of a lecture how they have structured their lecture and what they are going to cover. Listen carefully for this. It can provide a framework for your note making. </a:t>
            </a:r>
          </a:p>
          <a:p>
            <a:endParaRPr lang="en-GB" dirty="0" smtClean="0"/>
          </a:p>
          <a:p>
            <a:r>
              <a:rPr lang="en-GB" dirty="0" smtClean="0"/>
              <a:t>Practise makes perfect! At the beginning, students often find it hard to make notes in lectures. Here are some of the things they say:</a:t>
            </a:r>
          </a:p>
          <a:p>
            <a:r>
              <a:rPr lang="en-GB" dirty="0" smtClean="0"/>
              <a:t>"I don't know what's important."</a:t>
            </a:r>
          </a:p>
          <a:p>
            <a:r>
              <a:rPr lang="en-GB" dirty="0" smtClean="0"/>
              <a:t>"My notes are useless because I can't make sense of them later."</a:t>
            </a:r>
          </a:p>
          <a:p>
            <a:r>
              <a:rPr lang="en-GB" dirty="0" smtClean="0"/>
              <a:t>"I try to write down too much and then I lose the place."</a:t>
            </a:r>
          </a:p>
          <a:p>
            <a:r>
              <a:rPr lang="en-GB" dirty="0" smtClean="0"/>
              <a:t>It is difficult at the beginning, because you're making notes in 'real time' – you can't stop and rewind! It's also more difficult when the subject is unfamiliar. In addition, lecturers vary in presentation, and some are easier to follow than others! With practice, most students find their note making skills improve. </a:t>
            </a:r>
          </a:p>
          <a:p>
            <a:r>
              <a:rPr lang="en-GB" dirty="0" smtClean="0">
                <a:effectLst/>
              </a:rPr>
              <a:t>Don’t write everything down! Your goal isn’t to transcribe the lecture word for word, rather it’s to extract and record the main points of it. The trick to successful note-taking is learning how to separate the wheat from the chaff. Your lecturer will likely go off on tangents during the lecture!</a:t>
            </a:r>
          </a:p>
          <a:p>
            <a:r>
              <a:rPr lang="en-GB" dirty="0" smtClean="0">
                <a:effectLst/>
              </a:rPr>
              <a:t>Pay attention to cues your lecturer gives off either consciously or subconsciously. Whenever you see them, it probably means he’s saying something important, so write it down.</a:t>
            </a:r>
          </a:p>
        </p:txBody>
      </p:sp>
      <p:sp>
        <p:nvSpPr>
          <p:cNvPr id="16388" name="Slide Number Placeholder 3"/>
          <p:cNvSpPr>
            <a:spLocks noGrp="1"/>
          </p:cNvSpPr>
          <p:nvPr>
            <p:ph type="sldNum" sz="quarter" idx="5"/>
          </p:nvPr>
        </p:nvSpPr>
        <p:spPr>
          <a:noFill/>
        </p:spPr>
        <p:txBody>
          <a:bodyPr/>
          <a:lstStyle/>
          <a:p>
            <a:fld id="{DAFAF89C-F924-4046-888A-F59409B963AC}" type="slidenum">
              <a:rPr lang="en-GB" smtClean="0"/>
              <a:pPr/>
              <a:t>9</a:t>
            </a:fld>
            <a:endParaRPr lang="en-GB" dirty="0" smtClean="0"/>
          </a:p>
        </p:txBody>
      </p:sp>
      <p:sp>
        <p:nvSpPr>
          <p:cNvPr id="2" name="Date Placeholder 1"/>
          <p:cNvSpPr>
            <a:spLocks noGrp="1"/>
          </p:cNvSpPr>
          <p:nvPr>
            <p:ph type="dt" idx="10"/>
          </p:nvPr>
        </p:nvSpPr>
        <p:spPr/>
        <p:txBody>
          <a:bodyPr/>
          <a:lstStyle/>
          <a:p>
            <a:r>
              <a:rPr lang="en-GB" smtClean="0"/>
              <a:t>Kickstart 2013</a:t>
            </a:r>
            <a:endParaRPr lang="en-GB" dirty="0"/>
          </a:p>
        </p:txBody>
      </p:sp>
      <p:sp>
        <p:nvSpPr>
          <p:cNvPr id="3" name="Footer Placeholder 2"/>
          <p:cNvSpPr>
            <a:spLocks noGrp="1"/>
          </p:cNvSpPr>
          <p:nvPr>
            <p:ph type="ftr" sz="quarter" idx="11"/>
          </p:nvPr>
        </p:nvSpPr>
        <p:spPr/>
        <p:txBody>
          <a:bodyPr/>
          <a:lstStyle/>
          <a:p>
            <a:r>
              <a:rPr lang="en-GB" smtClean="0"/>
              <a:t>University of Edinburgh; Queen Margaret  University;</a:t>
            </a:r>
          </a:p>
          <a:p>
            <a:r>
              <a:rPr lang="en-GB" smtClean="0"/>
              <a:t>Edinburgh Napier University. </a:t>
            </a:r>
            <a:endParaRPr lang="en-GB" dirty="0"/>
          </a:p>
        </p:txBody>
      </p:sp>
    </p:spTree>
    <p:extLst>
      <p:ext uri="{BB962C8B-B14F-4D97-AF65-F5344CB8AC3E}">
        <p14:creationId xmlns:p14="http://schemas.microsoft.com/office/powerpoint/2010/main" val="1979400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22263" y="1050925"/>
            <a:ext cx="8642350" cy="649288"/>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322263" y="1773238"/>
            <a:ext cx="8642350" cy="46799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653213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520471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8106250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1751195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6323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2442174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0236641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670263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3544053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5382380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7332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4025" y="1050925"/>
            <a:ext cx="2160588" cy="5402263"/>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2263" y="1050925"/>
            <a:ext cx="6329362" cy="54022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264836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8527722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48127723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95526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6839206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2648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4923145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9643136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972724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7428478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3039339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2263" y="1050925"/>
            <a:ext cx="8642350" cy="649288"/>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2263" y="1773238"/>
            <a:ext cx="4244975" cy="46799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9638" y="1773238"/>
            <a:ext cx="4244975" cy="46799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244550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606156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40668000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62193622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6179110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10199941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7301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175381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39461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9840413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050142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831138" cy="10668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44488" y="1295400"/>
            <a:ext cx="4132262"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29150" y="1295400"/>
            <a:ext cx="4133850" cy="4800600"/>
          </a:xfrm>
          <a:prstGeom prst="rect">
            <a:avLst/>
          </a:prstGeom>
        </p:spPr>
        <p:txBody>
          <a:bodyPr/>
          <a:lstStyle/>
          <a:p>
            <a:pPr lvl="0"/>
            <a:endParaRPr lang="en-GB" noProof="0" dirty="0"/>
          </a:p>
        </p:txBody>
      </p:sp>
    </p:spTree>
    <p:extLst>
      <p:ext uri="{BB962C8B-B14F-4D97-AF65-F5344CB8AC3E}">
        <p14:creationId xmlns:p14="http://schemas.microsoft.com/office/powerpoint/2010/main" val="197790788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26049281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5162347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71264934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8699028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3811756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501706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0466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83352484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718264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363001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50889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2484880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5850871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3177560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03565597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53312717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61058390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6562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2154343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35253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980549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2108060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3707644817"/>
      </p:ext>
    </p:extLst>
  </p:cSld>
  <p:clrMapOvr>
    <a:masterClrMapping/>
  </p:clrMapOvr>
  <p:hf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53576736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45940767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8961382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9530740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95699344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5791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485847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3707644817"/>
      </p:ext>
    </p:extLst>
  </p:cSld>
  <p:clrMapOvr>
    <a:masterClrMapping/>
  </p:clrMapOvr>
  <p:hf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9140782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8104289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22987597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73326536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1443419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7003976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57990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53576736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85959461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200180621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53532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0050311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6773452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5116439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02379889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smtClean="0"/>
              <a:t>Click to edit Master subtitle style</a:t>
            </a:r>
            <a:endParaRPr lang="en-GB"/>
          </a:p>
        </p:txBody>
      </p:sp>
    </p:spTree>
    <p:extLst>
      <p:ext uri="{BB962C8B-B14F-4D97-AF65-F5344CB8AC3E}">
        <p14:creationId xmlns:p14="http://schemas.microsoft.com/office/powerpoint/2010/main" val="4192327505"/>
      </p:ext>
    </p:extLst>
  </p:cSld>
  <p:clrMapOvr>
    <a:masterClrMapping/>
  </p:clrMapOvr>
  <p:hf hdr="0" ftr="0" dt="0"/>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20710984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294570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45940767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92675856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0833675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45588360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4253066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81911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11871599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2538202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700043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58513322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993955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89613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49243701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282336732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12726734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2689412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57041530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5033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15184111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99798152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41862881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1601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2263" y="1050925"/>
            <a:ext cx="8642350" cy="649288"/>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322263" y="1773238"/>
            <a:ext cx="8642350" cy="46799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29335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9530740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409226431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98662473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49477868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34410309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77592445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401743108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269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95699344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09315451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37861646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2669871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0293010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68173659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40296801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860852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5791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7882681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7463629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64020240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44931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41992325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8220542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3331210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22157324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29935427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028641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48584753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52575083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3646567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7872323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60273897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07076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5228895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75424888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6590436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09772564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9140782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59396191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2703542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78927407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5204719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81062500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17511955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63237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244217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8104289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02366414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6702630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35440530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53823808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733250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85277228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48127723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955267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68392069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264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22987597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49231451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96431360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9727244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74284783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303933988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6061564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406680006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62193622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61791103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101999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73014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1753819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394610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9840413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05014262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260492813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51623475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71264934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86990284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3811756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5017061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04667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83352484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7182645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36300157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508891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248488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58508715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31775607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03565597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53312717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61058390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65628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2154343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3525358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9805497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2108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800069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73326536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30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
        <p:nvSpPr>
          <p:cNvPr id="13"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14" name="Isosceles Triangle 13"/>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5" name="Isosceles Triangle 14"/>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16" name="Isosceles Triangle 15"/>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7" name="Isosceles Triangle 16"/>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Tree>
    <p:extLst>
      <p:ext uri="{BB962C8B-B14F-4D97-AF65-F5344CB8AC3E}">
        <p14:creationId xmlns:p14="http://schemas.microsoft.com/office/powerpoint/2010/main" val="370764481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53576736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45940767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8961382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9530740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95699344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579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1443419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48584753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9140782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8104289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22987597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733265361"/>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1443419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70039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7003976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5799078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85959461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200180621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53532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0050311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6773452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5116439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02379889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smtClean="0"/>
              <a:t>Click to edit Master subtitle style</a:t>
            </a:r>
            <a:endParaRPr lang="en-GB"/>
          </a:p>
        </p:txBody>
      </p:sp>
    </p:spTree>
    <p:extLst>
      <p:ext uri="{BB962C8B-B14F-4D97-AF65-F5344CB8AC3E}">
        <p14:creationId xmlns:p14="http://schemas.microsoft.com/office/powerpoint/2010/main" val="4192327505"/>
      </p:ext>
    </p:extLst>
  </p:cSld>
  <p:clrMapOvr>
    <a:masterClrMapping/>
  </p:clrMapOvr>
  <p:hf hdr="0" ftr="0" dt="0"/>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2071098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5799078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294570093"/>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926758569"/>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0833675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45588360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425306664"/>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81911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118715993"/>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2538202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700043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585133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859594613"/>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993955685"/>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49243701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2823367329"/>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127267349"/>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2689412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57041530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5033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15184111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99798152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418628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2001806211"/>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1601567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4092264317"/>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98662473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494778681"/>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34410309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775924456"/>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401743108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269138"/>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09315451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378616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535324"/>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2669871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02930100"/>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681736596"/>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40296801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86085295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7882681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7463629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64020240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449318"/>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419923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00503112"/>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822054218"/>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33312101"/>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221573247"/>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299354271"/>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028641476"/>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52575083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364656746"/>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7872323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602738971"/>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0707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67734523"/>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5228895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754248884"/>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6590436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097725645"/>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593961915"/>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2703542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789274076"/>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52047197"/>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810625008"/>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1751195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51164393"/>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632374"/>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244217427"/>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023664148"/>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6702630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35440530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53823808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7332504"/>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85277228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481277232"/>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955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2263" y="1050925"/>
            <a:ext cx="8642350" cy="649288"/>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322263" y="1773238"/>
            <a:ext cx="4244975" cy="4679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9638" y="1773238"/>
            <a:ext cx="4244975" cy="4679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93069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023798898"/>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683920691"/>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264879"/>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492314517"/>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964313603"/>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97272441"/>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74284783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3039339887"/>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6061564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406680006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6219362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smtClean="0"/>
              <a:t>Click to edit Master subtitle style</a:t>
            </a:r>
            <a:endParaRPr lang="en-GB"/>
          </a:p>
        </p:txBody>
      </p:sp>
    </p:spTree>
    <p:extLst>
      <p:ext uri="{BB962C8B-B14F-4D97-AF65-F5344CB8AC3E}">
        <p14:creationId xmlns:p14="http://schemas.microsoft.com/office/powerpoint/2010/main" val="4192327505"/>
      </p:ext>
    </p:extLst>
  </p:cSld>
  <p:clrMapOvr>
    <a:masterClrMapping/>
  </p:clrMapOvr>
  <p:hf hdr="0" ftr="0" dt="0"/>
</p:sldLayout>
</file>

<file path=ppt/slideLayouts/slideLayout4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617911038"/>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101999413"/>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730149"/>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17538193"/>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3946101"/>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98404135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050142625"/>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2604928139"/>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516234758"/>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7126493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207109846"/>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869902846"/>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381175681"/>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50170615"/>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046674"/>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833524842"/>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71826456"/>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363001576"/>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5088910"/>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248488034"/>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5850871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294570093"/>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317756076"/>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035655973"/>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533127173"/>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610583906"/>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656287"/>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21543436"/>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35253584"/>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98054973"/>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21080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9267585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08336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4558836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4253066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8191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11871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75644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253820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70004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5851332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9939556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4924370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28233673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1272673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268941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5704153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50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2263" y="1050925"/>
            <a:ext cx="8642350" cy="649288"/>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5019535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1518411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9979815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4186288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160156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40922643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9866247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4947786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3441030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7759244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4017431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noChangeArrowheads="1"/>
          </p:cNvSpPr>
          <p:nvPr>
            <p:ph type="ftr" sz="quarter" idx="11"/>
          </p:nvPr>
        </p:nvSpPr>
        <p:spPr>
          <a:xfrm>
            <a:off x="304800" y="6237288"/>
            <a:ext cx="7620000" cy="476250"/>
          </a:xfrm>
          <a:prstGeom prst="rect">
            <a:avLst/>
          </a:prstGeom>
        </p:spPr>
        <p:txBody>
          <a:bodyPr/>
          <a:lstStyle>
            <a:lvl1pPr>
              <a:defRPr>
                <a:latin typeface="Arial" charset="0"/>
                <a:cs typeface="Arial" charset="0"/>
              </a:defRPr>
            </a:lvl1pPr>
          </a:lstStyle>
          <a:p>
            <a:pPr>
              <a:defRPr/>
            </a:pPr>
            <a:endParaRPr lang="en-GB" dirty="0"/>
          </a:p>
        </p:txBody>
      </p:sp>
    </p:spTree>
    <p:extLst>
      <p:ext uri="{BB962C8B-B14F-4D97-AF65-F5344CB8AC3E}">
        <p14:creationId xmlns:p14="http://schemas.microsoft.com/office/powerpoint/2010/main" val="2583672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2691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0931545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3786164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266987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029301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6817365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4029680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8608529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788268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74636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noChangeArrowheads="1"/>
          </p:cNvSpPr>
          <p:nvPr>
            <p:ph type="ftr" sz="quarter" idx="11"/>
          </p:nvPr>
        </p:nvSpPr>
        <p:spPr>
          <a:xfrm>
            <a:off x="304800" y="6237288"/>
            <a:ext cx="7620000" cy="476250"/>
          </a:xfrm>
          <a:prstGeom prst="rect">
            <a:avLst/>
          </a:prstGeom>
        </p:spPr>
        <p:txBody>
          <a:bodyPr/>
          <a:lstStyle>
            <a:lvl1pPr>
              <a:defRPr>
                <a:latin typeface="Arial" charset="0"/>
                <a:cs typeface="Arial" charset="0"/>
              </a:defRPr>
            </a:lvl1pPr>
          </a:lstStyle>
          <a:p>
            <a:pPr>
              <a:defRPr/>
            </a:pPr>
            <a:endParaRPr lang="en-GB" dirty="0"/>
          </a:p>
        </p:txBody>
      </p:sp>
    </p:spTree>
    <p:extLst>
      <p:ext uri="{BB962C8B-B14F-4D97-AF65-F5344CB8AC3E}">
        <p14:creationId xmlns:p14="http://schemas.microsoft.com/office/powerpoint/2010/main" val="18681858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6402024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4493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4199232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8220542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333121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2215732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2993542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0286414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5257508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36465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noChangeArrowheads="1"/>
          </p:cNvSpPr>
          <p:nvPr>
            <p:ph type="ftr" sz="quarter" idx="11"/>
          </p:nvPr>
        </p:nvSpPr>
        <p:spPr>
          <a:xfrm>
            <a:off x="304800" y="6237288"/>
            <a:ext cx="7620000" cy="476250"/>
          </a:xfrm>
          <a:prstGeom prst="rect">
            <a:avLst/>
          </a:prstGeom>
        </p:spPr>
        <p:txBody>
          <a:bodyPr/>
          <a:lstStyle>
            <a:lvl1pPr>
              <a:defRPr>
                <a:latin typeface="Arial" charset="0"/>
                <a:cs typeface="Arial" charset="0"/>
              </a:defRPr>
            </a:lvl1pPr>
          </a:lstStyle>
          <a:p>
            <a:pPr>
              <a:defRPr/>
            </a:pPr>
            <a:endParaRPr lang="en-GB" dirty="0"/>
          </a:p>
        </p:txBody>
      </p:sp>
    </p:spTree>
    <p:extLst>
      <p:ext uri="{BB962C8B-B14F-4D97-AF65-F5344CB8AC3E}">
        <p14:creationId xmlns:p14="http://schemas.microsoft.com/office/powerpoint/2010/main" val="28676751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787232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6027389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0707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522889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7542488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659043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0977256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5939619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270354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789274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image" Target="../media/image2.png"/><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image" Target="../media/image2.png"/><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image" Target="../media/image2.png"/><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2.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image" Target="../media/image2.png"/><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3.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image" Target="../media/image1.png"/><Relationship Id="rId2" Type="http://schemas.openxmlformats.org/officeDocument/2006/relationships/slideLayout" Target="../slideLayouts/slideLayout153.xml"/><Relationship Id="rId16" Type="http://schemas.openxmlformats.org/officeDocument/2006/relationships/image" Target="../media/image2.png"/><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theme" Target="../theme/theme14.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theme" Target="../theme/theme15.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2.pn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6.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Layout" Target="../slideLayouts/slideLayout201.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2" Type="http://schemas.openxmlformats.org/officeDocument/2006/relationships/slideLayout" Target="../slideLayouts/slideLayout190.xml"/><Relationship Id="rId16" Type="http://schemas.openxmlformats.org/officeDocument/2006/relationships/image" Target="../media/image2.png"/><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5" Type="http://schemas.openxmlformats.org/officeDocument/2006/relationships/theme" Target="../theme/theme17.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slideLayout" Target="../slideLayouts/slideLayout215.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slideLayout" Target="../slideLayouts/slideLayout214.xml"/><Relationship Id="rId2" Type="http://schemas.openxmlformats.org/officeDocument/2006/relationships/slideLayout" Target="../slideLayouts/slideLayout204.xml"/><Relationship Id="rId16" Type="http://schemas.openxmlformats.org/officeDocument/2006/relationships/image" Target="../media/image2.png"/><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5" Type="http://schemas.openxmlformats.org/officeDocument/2006/relationships/theme" Target="../theme/theme18.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slideLayout" Target="../slideLayouts/slideLayout21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2.pn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19.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slideLayout" Target="../slideLayouts/slideLayout240.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2" Type="http://schemas.openxmlformats.org/officeDocument/2006/relationships/slideLayout" Target="../slideLayouts/slideLayout229.xml"/><Relationship Id="rId16" Type="http://schemas.openxmlformats.org/officeDocument/2006/relationships/image" Target="../media/image2.png"/><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5" Type="http://schemas.openxmlformats.org/officeDocument/2006/relationships/theme" Target="../theme/theme20.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slideLayout" Target="../slideLayouts/slideLayout24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image" Target="../media/image2.png"/><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theme" Target="../theme/theme21.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image" Target="../media/image2.png"/><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theme" Target="../theme/theme22.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image" Target="../media/image2.png"/><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theme" Target="../theme/theme23.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0" Type="http://schemas.openxmlformats.org/officeDocument/2006/relationships/slideLayout" Target="../slideLayouts/slideLayout273.xml"/><Relationship Id="rId4" Type="http://schemas.openxmlformats.org/officeDocument/2006/relationships/slideLayout" Target="../slideLayouts/slideLayout267.xml"/><Relationship Id="rId9" Type="http://schemas.openxmlformats.org/officeDocument/2006/relationships/slideLayout" Target="../slideLayouts/slideLayout27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2.xml"/><Relationship Id="rId13" Type="http://schemas.openxmlformats.org/officeDocument/2006/relationships/slideLayout" Target="../slideLayouts/slideLayout287.xml"/><Relationship Id="rId3" Type="http://schemas.openxmlformats.org/officeDocument/2006/relationships/slideLayout" Target="../slideLayouts/slideLayout277.xml"/><Relationship Id="rId7" Type="http://schemas.openxmlformats.org/officeDocument/2006/relationships/slideLayout" Target="../slideLayouts/slideLayout281.xml"/><Relationship Id="rId12" Type="http://schemas.openxmlformats.org/officeDocument/2006/relationships/slideLayout" Target="../slideLayouts/slideLayout286.xml"/><Relationship Id="rId2" Type="http://schemas.openxmlformats.org/officeDocument/2006/relationships/slideLayout" Target="../slideLayouts/slideLayout276.xml"/><Relationship Id="rId16" Type="http://schemas.openxmlformats.org/officeDocument/2006/relationships/image" Target="../media/image2.png"/><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5" Type="http://schemas.openxmlformats.org/officeDocument/2006/relationships/slideLayout" Target="../slideLayouts/slideLayout279.xml"/><Relationship Id="rId15" Type="http://schemas.openxmlformats.org/officeDocument/2006/relationships/theme" Target="../theme/theme24.xml"/><Relationship Id="rId10" Type="http://schemas.openxmlformats.org/officeDocument/2006/relationships/slideLayout" Target="../slideLayouts/slideLayout284.xml"/><Relationship Id="rId4" Type="http://schemas.openxmlformats.org/officeDocument/2006/relationships/slideLayout" Target="../slideLayouts/slideLayout278.xml"/><Relationship Id="rId9" Type="http://schemas.openxmlformats.org/officeDocument/2006/relationships/slideLayout" Target="../slideLayouts/slideLayout283.xml"/><Relationship Id="rId14" Type="http://schemas.openxmlformats.org/officeDocument/2006/relationships/slideLayout" Target="../slideLayouts/slideLayout28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slideLayout" Target="../slideLayouts/slideLayout301.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2" Type="http://schemas.openxmlformats.org/officeDocument/2006/relationships/slideLayout" Target="../slideLayouts/slideLayout290.xml"/><Relationship Id="rId16" Type="http://schemas.openxmlformats.org/officeDocument/2006/relationships/image" Target="../media/image2.png"/><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5" Type="http://schemas.openxmlformats.org/officeDocument/2006/relationships/theme" Target="../theme/theme25.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slideLayout" Target="../slideLayouts/slideLayout30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10.xml"/><Relationship Id="rId13" Type="http://schemas.openxmlformats.org/officeDocument/2006/relationships/slideLayout" Target="../slideLayouts/slideLayout315.xml"/><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slideLayout" Target="../slideLayouts/slideLayout314.xml"/><Relationship Id="rId2" Type="http://schemas.openxmlformats.org/officeDocument/2006/relationships/slideLayout" Target="../slideLayouts/slideLayout304.xml"/><Relationship Id="rId16" Type="http://schemas.openxmlformats.org/officeDocument/2006/relationships/image" Target="../media/image2.png"/><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slideLayout" Target="../slideLayouts/slideLayout313.xml"/><Relationship Id="rId5" Type="http://schemas.openxmlformats.org/officeDocument/2006/relationships/slideLayout" Target="../slideLayouts/slideLayout307.xml"/><Relationship Id="rId15" Type="http://schemas.openxmlformats.org/officeDocument/2006/relationships/theme" Target="../theme/theme26.xml"/><Relationship Id="rId10" Type="http://schemas.openxmlformats.org/officeDocument/2006/relationships/slideLayout" Target="../slideLayouts/slideLayout312.xml"/><Relationship Id="rId4" Type="http://schemas.openxmlformats.org/officeDocument/2006/relationships/slideLayout" Target="../slideLayouts/slideLayout306.xml"/><Relationship Id="rId9" Type="http://schemas.openxmlformats.org/officeDocument/2006/relationships/slideLayout" Target="../slideLayouts/slideLayout311.xml"/><Relationship Id="rId14" Type="http://schemas.openxmlformats.org/officeDocument/2006/relationships/slideLayout" Target="../slideLayouts/slideLayout31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theme" Target="../theme/theme27.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slideLayout" Target="../slideLayouts/slideLayout328.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image" Target="../media/image2.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36.xml"/><Relationship Id="rId13" Type="http://schemas.openxmlformats.org/officeDocument/2006/relationships/image" Target="../media/image2.png"/><Relationship Id="rId3" Type="http://schemas.openxmlformats.org/officeDocument/2006/relationships/slideLayout" Target="../slideLayouts/slideLayout331.xml"/><Relationship Id="rId7" Type="http://schemas.openxmlformats.org/officeDocument/2006/relationships/slideLayout" Target="../slideLayouts/slideLayout335.xml"/><Relationship Id="rId12" Type="http://schemas.openxmlformats.org/officeDocument/2006/relationships/theme" Target="../theme/theme28.xml"/><Relationship Id="rId2" Type="http://schemas.openxmlformats.org/officeDocument/2006/relationships/slideLayout" Target="../slideLayouts/slideLayout330.xml"/><Relationship Id="rId1" Type="http://schemas.openxmlformats.org/officeDocument/2006/relationships/slideLayout" Target="../slideLayouts/slideLayout329.xml"/><Relationship Id="rId6" Type="http://schemas.openxmlformats.org/officeDocument/2006/relationships/slideLayout" Target="../slideLayouts/slideLayout334.xml"/><Relationship Id="rId11" Type="http://schemas.openxmlformats.org/officeDocument/2006/relationships/slideLayout" Target="../slideLayouts/slideLayout339.xml"/><Relationship Id="rId5" Type="http://schemas.openxmlformats.org/officeDocument/2006/relationships/slideLayout" Target="../slideLayouts/slideLayout333.xml"/><Relationship Id="rId10" Type="http://schemas.openxmlformats.org/officeDocument/2006/relationships/slideLayout" Target="../slideLayouts/slideLayout338.xml"/><Relationship Id="rId4" Type="http://schemas.openxmlformats.org/officeDocument/2006/relationships/slideLayout" Target="../slideLayouts/slideLayout332.xml"/><Relationship Id="rId9" Type="http://schemas.openxmlformats.org/officeDocument/2006/relationships/slideLayout" Target="../slideLayouts/slideLayout337.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47.xml"/><Relationship Id="rId13" Type="http://schemas.openxmlformats.org/officeDocument/2006/relationships/image" Target="../media/image2.png"/><Relationship Id="rId3" Type="http://schemas.openxmlformats.org/officeDocument/2006/relationships/slideLayout" Target="../slideLayouts/slideLayout342.xml"/><Relationship Id="rId7" Type="http://schemas.openxmlformats.org/officeDocument/2006/relationships/slideLayout" Target="../slideLayouts/slideLayout346.xml"/><Relationship Id="rId12" Type="http://schemas.openxmlformats.org/officeDocument/2006/relationships/theme" Target="../theme/theme29.xml"/><Relationship Id="rId2" Type="http://schemas.openxmlformats.org/officeDocument/2006/relationships/slideLayout" Target="../slideLayouts/slideLayout341.xml"/><Relationship Id="rId1" Type="http://schemas.openxmlformats.org/officeDocument/2006/relationships/slideLayout" Target="../slideLayouts/slideLayout340.xml"/><Relationship Id="rId6" Type="http://schemas.openxmlformats.org/officeDocument/2006/relationships/slideLayout" Target="../slideLayouts/slideLayout345.xml"/><Relationship Id="rId11" Type="http://schemas.openxmlformats.org/officeDocument/2006/relationships/slideLayout" Target="../slideLayouts/slideLayout350.xml"/><Relationship Id="rId5" Type="http://schemas.openxmlformats.org/officeDocument/2006/relationships/slideLayout" Target="../slideLayouts/slideLayout344.xml"/><Relationship Id="rId10" Type="http://schemas.openxmlformats.org/officeDocument/2006/relationships/slideLayout" Target="../slideLayouts/slideLayout349.xml"/><Relationship Id="rId4" Type="http://schemas.openxmlformats.org/officeDocument/2006/relationships/slideLayout" Target="../slideLayouts/slideLayout343.xml"/><Relationship Id="rId9" Type="http://schemas.openxmlformats.org/officeDocument/2006/relationships/slideLayout" Target="../slideLayouts/slideLayout3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2.pn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58.xml"/><Relationship Id="rId13" Type="http://schemas.openxmlformats.org/officeDocument/2006/relationships/image" Target="../media/image2.png"/><Relationship Id="rId3" Type="http://schemas.openxmlformats.org/officeDocument/2006/relationships/slideLayout" Target="../slideLayouts/slideLayout353.xml"/><Relationship Id="rId7" Type="http://schemas.openxmlformats.org/officeDocument/2006/relationships/slideLayout" Target="../slideLayouts/slideLayout357.xml"/><Relationship Id="rId12" Type="http://schemas.openxmlformats.org/officeDocument/2006/relationships/theme" Target="../theme/theme30.xml"/><Relationship Id="rId2" Type="http://schemas.openxmlformats.org/officeDocument/2006/relationships/slideLayout" Target="../slideLayouts/slideLayout352.xml"/><Relationship Id="rId1" Type="http://schemas.openxmlformats.org/officeDocument/2006/relationships/slideLayout" Target="../slideLayouts/slideLayout351.xml"/><Relationship Id="rId6" Type="http://schemas.openxmlformats.org/officeDocument/2006/relationships/slideLayout" Target="../slideLayouts/slideLayout356.xml"/><Relationship Id="rId11" Type="http://schemas.openxmlformats.org/officeDocument/2006/relationships/slideLayout" Target="../slideLayouts/slideLayout361.xml"/><Relationship Id="rId5" Type="http://schemas.openxmlformats.org/officeDocument/2006/relationships/slideLayout" Target="../slideLayouts/slideLayout355.xml"/><Relationship Id="rId10" Type="http://schemas.openxmlformats.org/officeDocument/2006/relationships/slideLayout" Target="../slideLayouts/slideLayout360.xml"/><Relationship Id="rId4" Type="http://schemas.openxmlformats.org/officeDocument/2006/relationships/slideLayout" Target="../slideLayouts/slideLayout354.xml"/><Relationship Id="rId9" Type="http://schemas.openxmlformats.org/officeDocument/2006/relationships/slideLayout" Target="../slideLayouts/slideLayout35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69.xml"/><Relationship Id="rId13" Type="http://schemas.openxmlformats.org/officeDocument/2006/relationships/image" Target="../media/image2.png"/><Relationship Id="rId3" Type="http://schemas.openxmlformats.org/officeDocument/2006/relationships/slideLayout" Target="../slideLayouts/slideLayout364.xml"/><Relationship Id="rId7" Type="http://schemas.openxmlformats.org/officeDocument/2006/relationships/slideLayout" Target="../slideLayouts/slideLayout368.xml"/><Relationship Id="rId12" Type="http://schemas.openxmlformats.org/officeDocument/2006/relationships/theme" Target="../theme/theme31.xml"/><Relationship Id="rId2" Type="http://schemas.openxmlformats.org/officeDocument/2006/relationships/slideLayout" Target="../slideLayouts/slideLayout363.xml"/><Relationship Id="rId1" Type="http://schemas.openxmlformats.org/officeDocument/2006/relationships/slideLayout" Target="../slideLayouts/slideLayout362.xml"/><Relationship Id="rId6" Type="http://schemas.openxmlformats.org/officeDocument/2006/relationships/slideLayout" Target="../slideLayouts/slideLayout367.xml"/><Relationship Id="rId11" Type="http://schemas.openxmlformats.org/officeDocument/2006/relationships/slideLayout" Target="../slideLayouts/slideLayout372.xml"/><Relationship Id="rId5" Type="http://schemas.openxmlformats.org/officeDocument/2006/relationships/slideLayout" Target="../slideLayouts/slideLayout366.xml"/><Relationship Id="rId10" Type="http://schemas.openxmlformats.org/officeDocument/2006/relationships/slideLayout" Target="../slideLayouts/slideLayout371.xml"/><Relationship Id="rId4" Type="http://schemas.openxmlformats.org/officeDocument/2006/relationships/slideLayout" Target="../slideLayouts/slideLayout365.xml"/><Relationship Id="rId9" Type="http://schemas.openxmlformats.org/officeDocument/2006/relationships/slideLayout" Target="../slideLayouts/slideLayout370.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80.xml"/><Relationship Id="rId13" Type="http://schemas.openxmlformats.org/officeDocument/2006/relationships/image" Target="../media/image2.png"/><Relationship Id="rId3" Type="http://schemas.openxmlformats.org/officeDocument/2006/relationships/slideLayout" Target="../slideLayouts/slideLayout375.xml"/><Relationship Id="rId7" Type="http://schemas.openxmlformats.org/officeDocument/2006/relationships/slideLayout" Target="../slideLayouts/slideLayout379.xml"/><Relationship Id="rId12" Type="http://schemas.openxmlformats.org/officeDocument/2006/relationships/theme" Target="../theme/theme32.xml"/><Relationship Id="rId2" Type="http://schemas.openxmlformats.org/officeDocument/2006/relationships/slideLayout" Target="../slideLayouts/slideLayout374.xml"/><Relationship Id="rId1" Type="http://schemas.openxmlformats.org/officeDocument/2006/relationships/slideLayout" Target="../slideLayouts/slideLayout373.xml"/><Relationship Id="rId6" Type="http://schemas.openxmlformats.org/officeDocument/2006/relationships/slideLayout" Target="../slideLayouts/slideLayout378.xml"/><Relationship Id="rId11" Type="http://schemas.openxmlformats.org/officeDocument/2006/relationships/slideLayout" Target="../slideLayouts/slideLayout383.xml"/><Relationship Id="rId5" Type="http://schemas.openxmlformats.org/officeDocument/2006/relationships/slideLayout" Target="../slideLayouts/slideLayout377.xml"/><Relationship Id="rId10" Type="http://schemas.openxmlformats.org/officeDocument/2006/relationships/slideLayout" Target="../slideLayouts/slideLayout382.xml"/><Relationship Id="rId4" Type="http://schemas.openxmlformats.org/officeDocument/2006/relationships/slideLayout" Target="../slideLayouts/slideLayout376.xml"/><Relationship Id="rId9" Type="http://schemas.openxmlformats.org/officeDocument/2006/relationships/slideLayout" Target="../slideLayouts/slideLayout38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91.xml"/><Relationship Id="rId13" Type="http://schemas.openxmlformats.org/officeDocument/2006/relationships/image" Target="../media/image2.png"/><Relationship Id="rId3" Type="http://schemas.openxmlformats.org/officeDocument/2006/relationships/slideLayout" Target="../slideLayouts/slideLayout386.xml"/><Relationship Id="rId7" Type="http://schemas.openxmlformats.org/officeDocument/2006/relationships/slideLayout" Target="../slideLayouts/slideLayout390.xml"/><Relationship Id="rId12" Type="http://schemas.openxmlformats.org/officeDocument/2006/relationships/theme" Target="../theme/theme33.xml"/><Relationship Id="rId2" Type="http://schemas.openxmlformats.org/officeDocument/2006/relationships/slideLayout" Target="../slideLayouts/slideLayout385.xml"/><Relationship Id="rId1" Type="http://schemas.openxmlformats.org/officeDocument/2006/relationships/slideLayout" Target="../slideLayouts/slideLayout384.xml"/><Relationship Id="rId6" Type="http://schemas.openxmlformats.org/officeDocument/2006/relationships/slideLayout" Target="../slideLayouts/slideLayout389.xml"/><Relationship Id="rId11" Type="http://schemas.openxmlformats.org/officeDocument/2006/relationships/slideLayout" Target="../slideLayouts/slideLayout394.xml"/><Relationship Id="rId5" Type="http://schemas.openxmlformats.org/officeDocument/2006/relationships/slideLayout" Target="../slideLayouts/slideLayout388.xml"/><Relationship Id="rId10" Type="http://schemas.openxmlformats.org/officeDocument/2006/relationships/slideLayout" Target="../slideLayouts/slideLayout393.xml"/><Relationship Id="rId4" Type="http://schemas.openxmlformats.org/officeDocument/2006/relationships/slideLayout" Target="../slideLayouts/slideLayout387.xml"/><Relationship Id="rId9" Type="http://schemas.openxmlformats.org/officeDocument/2006/relationships/slideLayout" Target="../slideLayouts/slideLayout392.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02.xml"/><Relationship Id="rId13" Type="http://schemas.openxmlformats.org/officeDocument/2006/relationships/image" Target="../media/image2.png"/><Relationship Id="rId3" Type="http://schemas.openxmlformats.org/officeDocument/2006/relationships/slideLayout" Target="../slideLayouts/slideLayout397.xml"/><Relationship Id="rId7" Type="http://schemas.openxmlformats.org/officeDocument/2006/relationships/slideLayout" Target="../slideLayouts/slideLayout401.xml"/><Relationship Id="rId12" Type="http://schemas.openxmlformats.org/officeDocument/2006/relationships/theme" Target="../theme/theme34.xml"/><Relationship Id="rId2" Type="http://schemas.openxmlformats.org/officeDocument/2006/relationships/slideLayout" Target="../slideLayouts/slideLayout396.xml"/><Relationship Id="rId1" Type="http://schemas.openxmlformats.org/officeDocument/2006/relationships/slideLayout" Target="../slideLayouts/slideLayout395.xml"/><Relationship Id="rId6" Type="http://schemas.openxmlformats.org/officeDocument/2006/relationships/slideLayout" Target="../slideLayouts/slideLayout400.xml"/><Relationship Id="rId11" Type="http://schemas.openxmlformats.org/officeDocument/2006/relationships/slideLayout" Target="../slideLayouts/slideLayout405.xml"/><Relationship Id="rId5" Type="http://schemas.openxmlformats.org/officeDocument/2006/relationships/slideLayout" Target="../slideLayouts/slideLayout399.xml"/><Relationship Id="rId10" Type="http://schemas.openxmlformats.org/officeDocument/2006/relationships/slideLayout" Target="../slideLayouts/slideLayout404.xml"/><Relationship Id="rId4" Type="http://schemas.openxmlformats.org/officeDocument/2006/relationships/slideLayout" Target="../slideLayouts/slideLayout398.xml"/><Relationship Id="rId9" Type="http://schemas.openxmlformats.org/officeDocument/2006/relationships/slideLayout" Target="../slideLayouts/slideLayout403.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13.xml"/><Relationship Id="rId13" Type="http://schemas.openxmlformats.org/officeDocument/2006/relationships/image" Target="../media/image2.png"/><Relationship Id="rId3" Type="http://schemas.openxmlformats.org/officeDocument/2006/relationships/slideLayout" Target="../slideLayouts/slideLayout408.xml"/><Relationship Id="rId7" Type="http://schemas.openxmlformats.org/officeDocument/2006/relationships/slideLayout" Target="../slideLayouts/slideLayout412.xml"/><Relationship Id="rId12" Type="http://schemas.openxmlformats.org/officeDocument/2006/relationships/theme" Target="../theme/theme35.xml"/><Relationship Id="rId2" Type="http://schemas.openxmlformats.org/officeDocument/2006/relationships/slideLayout" Target="../slideLayouts/slideLayout407.xml"/><Relationship Id="rId1" Type="http://schemas.openxmlformats.org/officeDocument/2006/relationships/slideLayout" Target="../slideLayouts/slideLayout406.xml"/><Relationship Id="rId6" Type="http://schemas.openxmlformats.org/officeDocument/2006/relationships/slideLayout" Target="../slideLayouts/slideLayout411.xml"/><Relationship Id="rId11" Type="http://schemas.openxmlformats.org/officeDocument/2006/relationships/slideLayout" Target="../slideLayouts/slideLayout416.xml"/><Relationship Id="rId5" Type="http://schemas.openxmlformats.org/officeDocument/2006/relationships/slideLayout" Target="../slideLayouts/slideLayout410.xml"/><Relationship Id="rId10" Type="http://schemas.openxmlformats.org/officeDocument/2006/relationships/slideLayout" Target="../slideLayouts/slideLayout415.xml"/><Relationship Id="rId4" Type="http://schemas.openxmlformats.org/officeDocument/2006/relationships/slideLayout" Target="../slideLayouts/slideLayout409.xml"/><Relationship Id="rId9" Type="http://schemas.openxmlformats.org/officeDocument/2006/relationships/slideLayout" Target="../slideLayouts/slideLayout414.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24.xml"/><Relationship Id="rId13" Type="http://schemas.openxmlformats.org/officeDocument/2006/relationships/image" Target="../media/image2.png"/><Relationship Id="rId3" Type="http://schemas.openxmlformats.org/officeDocument/2006/relationships/slideLayout" Target="../slideLayouts/slideLayout419.xml"/><Relationship Id="rId7" Type="http://schemas.openxmlformats.org/officeDocument/2006/relationships/slideLayout" Target="../slideLayouts/slideLayout423.xml"/><Relationship Id="rId12" Type="http://schemas.openxmlformats.org/officeDocument/2006/relationships/theme" Target="../theme/theme36.xml"/><Relationship Id="rId2" Type="http://schemas.openxmlformats.org/officeDocument/2006/relationships/slideLayout" Target="../slideLayouts/slideLayout418.xml"/><Relationship Id="rId1" Type="http://schemas.openxmlformats.org/officeDocument/2006/relationships/slideLayout" Target="../slideLayouts/slideLayout417.xml"/><Relationship Id="rId6" Type="http://schemas.openxmlformats.org/officeDocument/2006/relationships/slideLayout" Target="../slideLayouts/slideLayout422.xml"/><Relationship Id="rId11" Type="http://schemas.openxmlformats.org/officeDocument/2006/relationships/slideLayout" Target="../slideLayouts/slideLayout427.xml"/><Relationship Id="rId5" Type="http://schemas.openxmlformats.org/officeDocument/2006/relationships/slideLayout" Target="../slideLayouts/slideLayout421.xml"/><Relationship Id="rId10" Type="http://schemas.openxmlformats.org/officeDocument/2006/relationships/slideLayout" Target="../slideLayouts/slideLayout426.xml"/><Relationship Id="rId4" Type="http://schemas.openxmlformats.org/officeDocument/2006/relationships/slideLayout" Target="../slideLayouts/slideLayout420.xml"/><Relationship Id="rId9" Type="http://schemas.openxmlformats.org/officeDocument/2006/relationships/slideLayout" Target="../slideLayouts/slideLayout425.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35.xml"/><Relationship Id="rId13" Type="http://schemas.openxmlformats.org/officeDocument/2006/relationships/image" Target="../media/image2.png"/><Relationship Id="rId3" Type="http://schemas.openxmlformats.org/officeDocument/2006/relationships/slideLayout" Target="../slideLayouts/slideLayout430.xml"/><Relationship Id="rId7" Type="http://schemas.openxmlformats.org/officeDocument/2006/relationships/slideLayout" Target="../slideLayouts/slideLayout434.xml"/><Relationship Id="rId12" Type="http://schemas.openxmlformats.org/officeDocument/2006/relationships/theme" Target="../theme/theme37.xml"/><Relationship Id="rId2" Type="http://schemas.openxmlformats.org/officeDocument/2006/relationships/slideLayout" Target="../slideLayouts/slideLayout429.xml"/><Relationship Id="rId1" Type="http://schemas.openxmlformats.org/officeDocument/2006/relationships/slideLayout" Target="../slideLayouts/slideLayout428.xml"/><Relationship Id="rId6" Type="http://schemas.openxmlformats.org/officeDocument/2006/relationships/slideLayout" Target="../slideLayouts/slideLayout433.xml"/><Relationship Id="rId11" Type="http://schemas.openxmlformats.org/officeDocument/2006/relationships/slideLayout" Target="../slideLayouts/slideLayout438.xml"/><Relationship Id="rId5" Type="http://schemas.openxmlformats.org/officeDocument/2006/relationships/slideLayout" Target="../slideLayouts/slideLayout432.xml"/><Relationship Id="rId10" Type="http://schemas.openxmlformats.org/officeDocument/2006/relationships/slideLayout" Target="../slideLayouts/slideLayout437.xml"/><Relationship Id="rId4" Type="http://schemas.openxmlformats.org/officeDocument/2006/relationships/slideLayout" Target="../slideLayouts/slideLayout431.xml"/><Relationship Id="rId9" Type="http://schemas.openxmlformats.org/officeDocument/2006/relationships/slideLayout" Target="../slideLayouts/slideLayout4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2.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2.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2.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2.pn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2.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Rectangle 6"/>
          <p:cNvSpPr>
            <a:spLocks noChangeArrowheads="1"/>
          </p:cNvSpPr>
          <p:nvPr userDrawn="1"/>
        </p:nvSpPr>
        <p:spPr bwMode="auto">
          <a:xfrm>
            <a:off x="179388" y="188913"/>
            <a:ext cx="4572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1000" b="0" dirty="0"/>
              <a:t>Student &amp; Academic Services</a:t>
            </a:r>
          </a:p>
        </p:txBody>
      </p:sp>
      <p:pic>
        <p:nvPicPr>
          <p:cNvPr id="1027" name="Picture 7" descr="ENU Logo.tif"/>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ight Triangle 8"/>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extLst>
      <p:ext uri="{BB962C8B-B14F-4D97-AF65-F5344CB8AC3E}">
        <p14:creationId xmlns:p14="http://schemas.microsoft.com/office/powerpoint/2010/main" val="287922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hf hdr="0" ftr="0" dt="0"/>
  <p:txStyles>
    <p:titleStyle>
      <a:lvl1pPr algn="l" rtl="0" eaLnBrk="0" fontAlgn="base" hangingPunct="0">
        <a:spcBef>
          <a:spcPct val="0"/>
        </a:spcBef>
        <a:spcAft>
          <a:spcPct val="0"/>
        </a:spcAft>
        <a:defRPr sz="3000">
          <a:solidFill>
            <a:srgbClr val="CC0000"/>
          </a:solidFill>
          <a:latin typeface="+mj-lt"/>
          <a:ea typeface="+mj-ea"/>
          <a:cs typeface="+mj-cs"/>
        </a:defRPr>
      </a:lvl1pPr>
      <a:lvl2pPr algn="l" rtl="0" eaLnBrk="0" fontAlgn="base" hangingPunct="0">
        <a:spcBef>
          <a:spcPct val="0"/>
        </a:spcBef>
        <a:spcAft>
          <a:spcPct val="0"/>
        </a:spcAft>
        <a:defRPr sz="3000">
          <a:solidFill>
            <a:srgbClr val="CC0000"/>
          </a:solidFill>
          <a:latin typeface="Arial Bold" pitchFamily="-16" charset="0"/>
        </a:defRPr>
      </a:lvl2pPr>
      <a:lvl3pPr algn="l" rtl="0" eaLnBrk="0" fontAlgn="base" hangingPunct="0">
        <a:spcBef>
          <a:spcPct val="0"/>
        </a:spcBef>
        <a:spcAft>
          <a:spcPct val="0"/>
        </a:spcAft>
        <a:defRPr sz="3000">
          <a:solidFill>
            <a:srgbClr val="CC0000"/>
          </a:solidFill>
          <a:latin typeface="Arial Bold" pitchFamily="-16" charset="0"/>
        </a:defRPr>
      </a:lvl3pPr>
      <a:lvl4pPr algn="l" rtl="0" eaLnBrk="0" fontAlgn="base" hangingPunct="0">
        <a:spcBef>
          <a:spcPct val="0"/>
        </a:spcBef>
        <a:spcAft>
          <a:spcPct val="0"/>
        </a:spcAft>
        <a:defRPr sz="3000">
          <a:solidFill>
            <a:srgbClr val="CC0000"/>
          </a:solidFill>
          <a:latin typeface="Arial Bold" pitchFamily="-16" charset="0"/>
        </a:defRPr>
      </a:lvl4pPr>
      <a:lvl5pPr algn="l" rtl="0" eaLnBrk="0" fontAlgn="base" hangingPunct="0">
        <a:spcBef>
          <a:spcPct val="0"/>
        </a:spcBef>
        <a:spcAft>
          <a:spcPct val="0"/>
        </a:spcAft>
        <a:defRPr sz="3000">
          <a:solidFill>
            <a:srgbClr val="CC0000"/>
          </a:solidFill>
          <a:latin typeface="Arial Bold" pitchFamily="-16" charset="0"/>
        </a:defRPr>
      </a:lvl5pPr>
      <a:lvl6pPr marL="457200" algn="l" rtl="0" eaLnBrk="0" fontAlgn="base" hangingPunct="0">
        <a:spcBef>
          <a:spcPct val="0"/>
        </a:spcBef>
        <a:spcAft>
          <a:spcPct val="0"/>
        </a:spcAft>
        <a:defRPr sz="3000">
          <a:solidFill>
            <a:srgbClr val="CC0000"/>
          </a:solidFill>
          <a:latin typeface="Arial Bold" pitchFamily="-16" charset="0"/>
        </a:defRPr>
      </a:lvl6pPr>
      <a:lvl7pPr marL="914400" algn="l" rtl="0" eaLnBrk="0" fontAlgn="base" hangingPunct="0">
        <a:spcBef>
          <a:spcPct val="0"/>
        </a:spcBef>
        <a:spcAft>
          <a:spcPct val="0"/>
        </a:spcAft>
        <a:defRPr sz="3000">
          <a:solidFill>
            <a:srgbClr val="CC0000"/>
          </a:solidFill>
          <a:latin typeface="Arial Bold" pitchFamily="-16" charset="0"/>
        </a:defRPr>
      </a:lvl7pPr>
      <a:lvl8pPr marL="1371600" algn="l" rtl="0" eaLnBrk="0" fontAlgn="base" hangingPunct="0">
        <a:spcBef>
          <a:spcPct val="0"/>
        </a:spcBef>
        <a:spcAft>
          <a:spcPct val="0"/>
        </a:spcAft>
        <a:defRPr sz="3000">
          <a:solidFill>
            <a:srgbClr val="CC0000"/>
          </a:solidFill>
          <a:latin typeface="Arial Bold" pitchFamily="-16" charset="0"/>
        </a:defRPr>
      </a:lvl8pPr>
      <a:lvl9pPr marL="1828800" algn="l" rtl="0" eaLnBrk="0" fontAlgn="base" hangingPunct="0">
        <a:spcBef>
          <a:spcPct val="0"/>
        </a:spcBef>
        <a:spcAft>
          <a:spcPct val="0"/>
        </a:spcAft>
        <a:defRPr sz="3000">
          <a:solidFill>
            <a:srgbClr val="CC0000"/>
          </a:solidFill>
          <a:latin typeface="Arial Bold" pitchFamily="-16"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a:solidFill>
            <a:schemeClr val="tx1"/>
          </a:solidFill>
          <a:latin typeface="+mn-lt"/>
        </a:defRPr>
      </a:lvl5pPr>
      <a:lvl6pPr marL="2514600" indent="-228600" algn="l" rtl="0" eaLnBrk="0" fontAlgn="base" hangingPunct="0">
        <a:spcBef>
          <a:spcPct val="20000"/>
        </a:spcBef>
        <a:spcAft>
          <a:spcPct val="0"/>
        </a:spcAft>
        <a:buFont typeface="Wingdings" pitchFamily="2" charset="2"/>
        <a:buChar char="§"/>
        <a:defRPr>
          <a:solidFill>
            <a:schemeClr val="tx1"/>
          </a:solidFill>
          <a:latin typeface="+mn-lt"/>
        </a:defRPr>
      </a:lvl6pPr>
      <a:lvl7pPr marL="2971800" indent="-228600" algn="l" rtl="0" eaLnBrk="0" fontAlgn="base" hangingPunct="0">
        <a:spcBef>
          <a:spcPct val="20000"/>
        </a:spcBef>
        <a:spcAft>
          <a:spcPct val="0"/>
        </a:spcAft>
        <a:buFont typeface="Wingdings" pitchFamily="2" charset="2"/>
        <a:buChar char="§"/>
        <a:defRPr>
          <a:solidFill>
            <a:schemeClr val="tx1"/>
          </a:solidFill>
          <a:latin typeface="+mn-lt"/>
        </a:defRPr>
      </a:lvl7pPr>
      <a:lvl8pPr marL="3429000" indent="-228600" algn="l" rtl="0" eaLnBrk="0" fontAlgn="base" hangingPunct="0">
        <a:spcBef>
          <a:spcPct val="20000"/>
        </a:spcBef>
        <a:spcAft>
          <a:spcPct val="0"/>
        </a:spcAft>
        <a:buFont typeface="Wingdings" pitchFamily="2" charset="2"/>
        <a:buChar char="§"/>
        <a:defRPr>
          <a:solidFill>
            <a:schemeClr val="tx1"/>
          </a:solidFill>
          <a:latin typeface="+mn-lt"/>
        </a:defRPr>
      </a:lvl8pPr>
      <a:lvl9pPr marL="3886200" indent="-228600" algn="l" rtl="0" eaLnBrk="0" fontAlgn="base" hangingPunct="0">
        <a:spcBef>
          <a:spcPct val="20000"/>
        </a:spcBef>
        <a:spcAft>
          <a:spcPct val="0"/>
        </a:spcAft>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7411"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800000">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D3122E">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50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0813" y="6249988"/>
            <a:ext cx="311151" cy="295275"/>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800000">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D3122E">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EF613F">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7471"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9459"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19460"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grpSp>
        <p:nvGrpSpPr>
          <p:cNvPr id="19466" name="Group 3"/>
          <p:cNvGrpSpPr>
            <a:grpSpLocks/>
          </p:cNvGrpSpPr>
          <p:nvPr/>
        </p:nvGrpSpPr>
        <p:grpSpPr bwMode="auto">
          <a:xfrm>
            <a:off x="8228013" y="6569075"/>
            <a:ext cx="915987" cy="288925"/>
            <a:chOff x="7897355" y="6464300"/>
            <a:chExt cx="1250156" cy="393700"/>
          </a:xfrm>
        </p:grpSpPr>
        <p:sp>
          <p:nvSpPr>
            <p:cNvPr id="36" name="Isosceles Triangle 35"/>
            <p:cNvSpPr/>
            <p:nvPr userDrawn="1"/>
          </p:nvSpPr>
          <p:spPr>
            <a:xfrm>
              <a:off x="7897355" y="6464300"/>
              <a:ext cx="415997" cy="393700"/>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userDrawn="1"/>
          </p:nvSpPr>
          <p:spPr>
            <a:xfrm>
              <a:off x="8317685" y="6464300"/>
              <a:ext cx="411663" cy="393700"/>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userDrawn="1"/>
          </p:nvSpPr>
          <p:spPr>
            <a:xfrm>
              <a:off x="8733682" y="6464300"/>
              <a:ext cx="413829" cy="393700"/>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gr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1507"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21508"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81C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81C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2647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6" name="Isosceles Triangle 35"/>
          <p:cNvSpPr/>
          <p:nvPr/>
        </p:nvSpPr>
        <p:spPr bwMode="auto">
          <a:xfrm>
            <a:off x="8228013" y="6569075"/>
            <a:ext cx="304800"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p:nvSpPr>
        <p:spPr bwMode="auto">
          <a:xfrm>
            <a:off x="8535988" y="6569075"/>
            <a:ext cx="301625" cy="288925"/>
          </a:xfrm>
          <a:prstGeom prst="triangle">
            <a:avLst/>
          </a:prstGeom>
          <a:solidFill>
            <a:srgbClr val="2647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p:nvSpPr>
        <p:spPr bwMode="auto">
          <a:xfrm>
            <a:off x="8840788" y="6569075"/>
            <a:ext cx="303212" cy="288925"/>
          </a:xfrm>
          <a:prstGeom prst="triangle">
            <a:avLst/>
          </a:prstGeom>
          <a:solidFill>
            <a:srgbClr val="A7CD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3555"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23556"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F37F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F37F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6A21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6" name="Isosceles Triangle 35"/>
          <p:cNvSpPr/>
          <p:nvPr/>
        </p:nvSpPr>
        <p:spPr bwMode="auto">
          <a:xfrm>
            <a:off x="8228013" y="6569075"/>
            <a:ext cx="304800"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p:nvSpPr>
        <p:spPr bwMode="auto">
          <a:xfrm>
            <a:off x="8535988" y="6569075"/>
            <a:ext cx="301625" cy="288925"/>
          </a:xfrm>
          <a:prstGeom prst="triangle">
            <a:avLst/>
          </a:prstGeom>
          <a:solidFill>
            <a:srgbClr val="6A21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p:nvSpPr>
        <p:spPr bwMode="auto">
          <a:xfrm>
            <a:off x="8840788" y="6569075"/>
            <a:ext cx="303212"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14" name="Isosceles Triangle 213"/>
          <p:cNvSpPr/>
          <p:nvPr/>
        </p:nvSpPr>
        <p:spPr>
          <a:xfrm>
            <a:off x="-998538" y="385763"/>
            <a:ext cx="2921001" cy="2782887"/>
          </a:xfrm>
          <a:prstGeom prst="triangle">
            <a:avLst/>
          </a:prstGeom>
          <a:solidFill>
            <a:srgbClr val="3B88A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39" name="Isosceles Triangle 338"/>
          <p:cNvSpPr/>
          <p:nvPr/>
        </p:nvSpPr>
        <p:spPr>
          <a:xfrm>
            <a:off x="-2901950" y="-1463675"/>
            <a:ext cx="8693150" cy="8347075"/>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1034"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35"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1036"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6"/>
          <p:cNvSpPr>
            <a:spLocks noChangeArrowheads="1"/>
          </p:cNvSpPr>
          <p:nvPr userDrawn="1"/>
        </p:nvSpPr>
        <p:spPr bwMode="auto">
          <a:xfrm>
            <a:off x="179388" y="188913"/>
            <a:ext cx="4572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1000" b="0" dirty="0"/>
              <a:t>Student &amp; Academic Services</a:t>
            </a:r>
          </a:p>
        </p:txBody>
      </p:sp>
      <p:pic>
        <p:nvPicPr>
          <p:cNvPr id="14" name="Picture 7" descr="ENU Logo.tif"/>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ight Triangle 14"/>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Lst>
  <p:hf hdr="0" ftr="0" dt="0"/>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39" name="Isosceles Triangle 338"/>
          <p:cNvSpPr/>
          <p:nvPr/>
        </p:nvSpPr>
        <p:spPr>
          <a:xfrm>
            <a:off x="-2901950" y="-1463675"/>
            <a:ext cx="8693150" cy="8347075"/>
          </a:xfrm>
          <a:prstGeom prst="triangle">
            <a:avLst/>
          </a:prstGeom>
          <a:solidFill>
            <a:srgbClr val="26471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075"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076"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14" name="Isosceles Triangle 213"/>
          <p:cNvSpPr/>
          <p:nvPr/>
        </p:nvSpPr>
        <p:spPr>
          <a:xfrm>
            <a:off x="-998538" y="385763"/>
            <a:ext cx="2921001" cy="2782887"/>
          </a:xfrm>
          <a:prstGeom prst="triangle">
            <a:avLst/>
          </a:prstGeom>
          <a:solidFill>
            <a:srgbClr val="A7CD28">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A7CD28">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81C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26471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81C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4A812C">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3084" name="Picture 17" descr="ENU_Logo_be0f34.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39" name="Isosceles Triangle 338"/>
          <p:cNvSpPr/>
          <p:nvPr/>
        </p:nvSpPr>
        <p:spPr>
          <a:xfrm>
            <a:off x="-2901950" y="-1463675"/>
            <a:ext cx="8693150" cy="8347075"/>
          </a:xfrm>
          <a:prstGeom prst="triangle">
            <a:avLst/>
          </a:prstGeom>
          <a:solidFill>
            <a:srgbClr val="6A2100">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5123"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5124"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14" name="Isosceles Triangle 213"/>
          <p:cNvSpPr/>
          <p:nvPr/>
        </p:nvSpPr>
        <p:spPr>
          <a:xfrm>
            <a:off x="-998538" y="385763"/>
            <a:ext cx="2921001" cy="2782887"/>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EF613F">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EF613F">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5132"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7171"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7173"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3B88A5">
              <a:alpha val="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4126" r:id="rId12"/>
    <p:sldLayoutId id="2147484127" r:id="rId13"/>
    <p:sldLayoutId id="2147484128" r:id="rId14"/>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9219"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9221"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4123" r:id="rId12"/>
    <p:sldLayoutId id="2147484124" r:id="rId13"/>
    <p:sldLayoutId id="2147484125" r:id="rId14"/>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1267"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11269"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14" name="Isosceles Triangle 213"/>
          <p:cNvSpPr/>
          <p:nvPr/>
        </p:nvSpPr>
        <p:spPr>
          <a:xfrm>
            <a:off x="-998538" y="385763"/>
            <a:ext cx="2921001" cy="2782887"/>
          </a:xfrm>
          <a:prstGeom prst="triangle">
            <a:avLst/>
          </a:prstGeom>
          <a:solidFill>
            <a:srgbClr val="3B88A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39" name="Isosceles Triangle 338"/>
          <p:cNvSpPr/>
          <p:nvPr/>
        </p:nvSpPr>
        <p:spPr>
          <a:xfrm>
            <a:off x="-2901950" y="-1463675"/>
            <a:ext cx="8693150" cy="8347075"/>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1034"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35"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1036"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6"/>
          <p:cNvSpPr>
            <a:spLocks noChangeArrowheads="1"/>
          </p:cNvSpPr>
          <p:nvPr userDrawn="1"/>
        </p:nvSpPr>
        <p:spPr bwMode="auto">
          <a:xfrm>
            <a:off x="179388" y="188913"/>
            <a:ext cx="4572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1000" b="0" dirty="0"/>
              <a:t>Student &amp; Academic Services</a:t>
            </a:r>
          </a:p>
        </p:txBody>
      </p:sp>
      <p:pic>
        <p:nvPicPr>
          <p:cNvPr id="14" name="Picture 7" descr="ENU Logo.tif"/>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ight Triangle 14"/>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ftr="0" dt="0"/>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3315"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D3122E">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18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3988" y="6249988"/>
            <a:ext cx="311151"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D3122E">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3375"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4129" r:id="rId12"/>
    <p:sldLayoutId id="2147484130" r:id="rId13"/>
    <p:sldLayoutId id="2147484131" r:id="rId14"/>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5363"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A7CD28">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50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0813" y="6249988"/>
            <a:ext cx="311151" cy="295275"/>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A7CD28">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5423"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7411"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800000">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D3122E">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50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0813" y="6249988"/>
            <a:ext cx="311151" cy="295275"/>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800000">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D3122E">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EF613F">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7471"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9459"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19460"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grpSp>
        <p:nvGrpSpPr>
          <p:cNvPr id="19466" name="Group 3"/>
          <p:cNvGrpSpPr>
            <a:grpSpLocks/>
          </p:cNvGrpSpPr>
          <p:nvPr/>
        </p:nvGrpSpPr>
        <p:grpSpPr bwMode="auto">
          <a:xfrm>
            <a:off x="8228013" y="6569075"/>
            <a:ext cx="915987" cy="288925"/>
            <a:chOff x="7897355" y="6464300"/>
            <a:chExt cx="1250156" cy="393700"/>
          </a:xfrm>
        </p:grpSpPr>
        <p:sp>
          <p:nvSpPr>
            <p:cNvPr id="36" name="Isosceles Triangle 35"/>
            <p:cNvSpPr/>
            <p:nvPr userDrawn="1"/>
          </p:nvSpPr>
          <p:spPr>
            <a:xfrm>
              <a:off x="7897355" y="6464300"/>
              <a:ext cx="415997" cy="393700"/>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userDrawn="1"/>
          </p:nvSpPr>
          <p:spPr>
            <a:xfrm>
              <a:off x="8317685" y="6464300"/>
              <a:ext cx="411663" cy="393700"/>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userDrawn="1"/>
          </p:nvSpPr>
          <p:spPr>
            <a:xfrm>
              <a:off x="8733682" y="6464300"/>
              <a:ext cx="413829" cy="393700"/>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gr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1507"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21508"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81C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81C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2647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6" name="Isosceles Triangle 35"/>
          <p:cNvSpPr/>
          <p:nvPr/>
        </p:nvSpPr>
        <p:spPr bwMode="auto">
          <a:xfrm>
            <a:off x="8228013" y="6569075"/>
            <a:ext cx="304800"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p:nvSpPr>
        <p:spPr bwMode="auto">
          <a:xfrm>
            <a:off x="8535988" y="6569075"/>
            <a:ext cx="301625" cy="288925"/>
          </a:xfrm>
          <a:prstGeom prst="triangle">
            <a:avLst/>
          </a:prstGeom>
          <a:solidFill>
            <a:srgbClr val="2647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p:nvSpPr>
        <p:spPr bwMode="auto">
          <a:xfrm>
            <a:off x="8840788" y="6569075"/>
            <a:ext cx="303212" cy="288925"/>
          </a:xfrm>
          <a:prstGeom prst="triangle">
            <a:avLst/>
          </a:prstGeom>
          <a:solidFill>
            <a:srgbClr val="A7CD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4135" r:id="rId12"/>
    <p:sldLayoutId id="2147484136" r:id="rId13"/>
    <p:sldLayoutId id="2147484137" r:id="rId14"/>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3555"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23556"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F37F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F37F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6A21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6" name="Isosceles Triangle 35"/>
          <p:cNvSpPr/>
          <p:nvPr/>
        </p:nvSpPr>
        <p:spPr bwMode="auto">
          <a:xfrm>
            <a:off x="8228013" y="6569075"/>
            <a:ext cx="304800"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p:nvSpPr>
        <p:spPr bwMode="auto">
          <a:xfrm>
            <a:off x="8535988" y="6569075"/>
            <a:ext cx="301625" cy="288925"/>
          </a:xfrm>
          <a:prstGeom prst="triangle">
            <a:avLst/>
          </a:prstGeom>
          <a:solidFill>
            <a:srgbClr val="6A21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p:nvSpPr>
        <p:spPr bwMode="auto">
          <a:xfrm>
            <a:off x="8840788" y="6569075"/>
            <a:ext cx="303212"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14" name="Isosceles Triangle 213"/>
          <p:cNvSpPr/>
          <p:nvPr/>
        </p:nvSpPr>
        <p:spPr>
          <a:xfrm>
            <a:off x="-998538" y="385763"/>
            <a:ext cx="2921001" cy="2782887"/>
          </a:xfrm>
          <a:prstGeom prst="triangle">
            <a:avLst/>
          </a:prstGeom>
          <a:solidFill>
            <a:srgbClr val="3B88A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39" name="Isosceles Triangle 338"/>
          <p:cNvSpPr/>
          <p:nvPr/>
        </p:nvSpPr>
        <p:spPr>
          <a:xfrm>
            <a:off x="-2901950" y="-1463675"/>
            <a:ext cx="8693150" cy="8347075"/>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1034"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35"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1036"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Lst>
  <p:hf hdr="0" ftr="0" dt="0"/>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39" name="Isosceles Triangle 338"/>
          <p:cNvSpPr/>
          <p:nvPr/>
        </p:nvSpPr>
        <p:spPr>
          <a:xfrm>
            <a:off x="-2901950" y="-1463675"/>
            <a:ext cx="8693150" cy="8347075"/>
          </a:xfrm>
          <a:prstGeom prst="triangle">
            <a:avLst/>
          </a:prstGeom>
          <a:solidFill>
            <a:srgbClr val="26471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075"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076"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14" name="Isosceles Triangle 213"/>
          <p:cNvSpPr/>
          <p:nvPr/>
        </p:nvSpPr>
        <p:spPr>
          <a:xfrm>
            <a:off x="-998538" y="385763"/>
            <a:ext cx="2921001" cy="2782887"/>
          </a:xfrm>
          <a:prstGeom prst="triangle">
            <a:avLst/>
          </a:prstGeom>
          <a:solidFill>
            <a:srgbClr val="A7CD28">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A7CD28">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81C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26471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81C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4A812C">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3084" name="Picture 17" descr="ENU_Logo_be0f34.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39" name="Isosceles Triangle 338"/>
          <p:cNvSpPr/>
          <p:nvPr/>
        </p:nvSpPr>
        <p:spPr>
          <a:xfrm>
            <a:off x="-2901950" y="-1463675"/>
            <a:ext cx="8693150" cy="8347075"/>
          </a:xfrm>
          <a:prstGeom prst="triangle">
            <a:avLst/>
          </a:prstGeom>
          <a:solidFill>
            <a:srgbClr val="6A2100">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5123"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5124"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14" name="Isosceles Triangle 213"/>
          <p:cNvSpPr/>
          <p:nvPr/>
        </p:nvSpPr>
        <p:spPr>
          <a:xfrm>
            <a:off x="-998538" y="385763"/>
            <a:ext cx="2921001" cy="2782887"/>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EF613F">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EF613F">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5132"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7171"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7173"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3B88A5">
              <a:alpha val="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39" name="Isosceles Triangle 338"/>
          <p:cNvSpPr/>
          <p:nvPr/>
        </p:nvSpPr>
        <p:spPr>
          <a:xfrm>
            <a:off x="-2901950" y="-1463675"/>
            <a:ext cx="8693150" cy="8347075"/>
          </a:xfrm>
          <a:prstGeom prst="triangle">
            <a:avLst/>
          </a:prstGeom>
          <a:solidFill>
            <a:srgbClr val="26471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075"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076"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14" name="Isosceles Triangle 213"/>
          <p:cNvSpPr/>
          <p:nvPr/>
        </p:nvSpPr>
        <p:spPr>
          <a:xfrm>
            <a:off x="-998538" y="385763"/>
            <a:ext cx="2921001" cy="2782887"/>
          </a:xfrm>
          <a:prstGeom prst="triangle">
            <a:avLst/>
          </a:prstGeom>
          <a:solidFill>
            <a:srgbClr val="A7CD28">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A7CD28">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81C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26471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81C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4A812C">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3084" name="Picture 17" descr="ENU_Logo_be0f34.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9219"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9221"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1267"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11269"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3315"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D3122E">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18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3988" y="6249988"/>
            <a:ext cx="311151"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D3122E">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3375"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5363"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A7CD28">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50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0813" y="6249988"/>
            <a:ext cx="311151" cy="295275"/>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A7CD28">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5423"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7411"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800000">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D3122E">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50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0813" y="6249988"/>
            <a:ext cx="311151" cy="295275"/>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800000">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D3122E">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EF613F">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7471"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9459"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19460"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grpSp>
        <p:nvGrpSpPr>
          <p:cNvPr id="19466" name="Group 3"/>
          <p:cNvGrpSpPr>
            <a:grpSpLocks/>
          </p:cNvGrpSpPr>
          <p:nvPr/>
        </p:nvGrpSpPr>
        <p:grpSpPr bwMode="auto">
          <a:xfrm>
            <a:off x="8228013" y="6569075"/>
            <a:ext cx="915987" cy="288925"/>
            <a:chOff x="7897355" y="6464300"/>
            <a:chExt cx="1250156" cy="393700"/>
          </a:xfrm>
        </p:grpSpPr>
        <p:sp>
          <p:nvSpPr>
            <p:cNvPr id="36" name="Isosceles Triangle 35"/>
            <p:cNvSpPr/>
            <p:nvPr userDrawn="1"/>
          </p:nvSpPr>
          <p:spPr>
            <a:xfrm>
              <a:off x="7897355" y="6464300"/>
              <a:ext cx="415997" cy="393700"/>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userDrawn="1"/>
          </p:nvSpPr>
          <p:spPr>
            <a:xfrm>
              <a:off x="8317685" y="6464300"/>
              <a:ext cx="411663" cy="393700"/>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userDrawn="1"/>
          </p:nvSpPr>
          <p:spPr>
            <a:xfrm>
              <a:off x="8733682" y="6464300"/>
              <a:ext cx="413829" cy="393700"/>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gr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1507"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21508"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81C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81C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2647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6" name="Isosceles Triangle 35"/>
          <p:cNvSpPr/>
          <p:nvPr/>
        </p:nvSpPr>
        <p:spPr bwMode="auto">
          <a:xfrm>
            <a:off x="8228013" y="6569075"/>
            <a:ext cx="304800"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p:nvSpPr>
        <p:spPr bwMode="auto">
          <a:xfrm>
            <a:off x="8535988" y="6569075"/>
            <a:ext cx="301625" cy="288925"/>
          </a:xfrm>
          <a:prstGeom prst="triangle">
            <a:avLst/>
          </a:prstGeom>
          <a:solidFill>
            <a:srgbClr val="2647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p:nvSpPr>
        <p:spPr bwMode="auto">
          <a:xfrm>
            <a:off x="8840788" y="6569075"/>
            <a:ext cx="303212" cy="288925"/>
          </a:xfrm>
          <a:prstGeom prst="triangle">
            <a:avLst/>
          </a:prstGeom>
          <a:solidFill>
            <a:srgbClr val="A7CD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3555"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23556"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F37F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F37F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6A21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6" name="Isosceles Triangle 35"/>
          <p:cNvSpPr/>
          <p:nvPr/>
        </p:nvSpPr>
        <p:spPr bwMode="auto">
          <a:xfrm>
            <a:off x="8228013" y="6569075"/>
            <a:ext cx="304800"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p:nvSpPr>
        <p:spPr bwMode="auto">
          <a:xfrm>
            <a:off x="8535988" y="6569075"/>
            <a:ext cx="301625" cy="288925"/>
          </a:xfrm>
          <a:prstGeom prst="triangle">
            <a:avLst/>
          </a:prstGeom>
          <a:solidFill>
            <a:srgbClr val="6A21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p:nvSpPr>
        <p:spPr bwMode="auto">
          <a:xfrm>
            <a:off x="8840788" y="6569075"/>
            <a:ext cx="303212"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39" name="Isosceles Triangle 338"/>
          <p:cNvSpPr/>
          <p:nvPr/>
        </p:nvSpPr>
        <p:spPr>
          <a:xfrm>
            <a:off x="-2901950" y="-1463675"/>
            <a:ext cx="8693150" cy="8347075"/>
          </a:xfrm>
          <a:prstGeom prst="triangle">
            <a:avLst/>
          </a:prstGeom>
          <a:solidFill>
            <a:srgbClr val="6A2100">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5123"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5124"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14" name="Isosceles Triangle 213"/>
          <p:cNvSpPr/>
          <p:nvPr/>
        </p:nvSpPr>
        <p:spPr>
          <a:xfrm>
            <a:off x="-998538" y="385763"/>
            <a:ext cx="2921001" cy="2782887"/>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EF613F">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EF613F">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5132"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7171"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7173"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3B88A5">
              <a:alpha val="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9219"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9221"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1267"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11269"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3315"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D3122E">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18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3988" y="6249988"/>
            <a:ext cx="311151"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D3122E">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3375"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5363"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A7CD28">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50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0813" y="6249988"/>
            <a:ext cx="311151" cy="295275"/>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A7CD28">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5423"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ideningaccess@napier.ac.uk" TargetMode="External"/><Relationship Id="rId2" Type="http://schemas.openxmlformats.org/officeDocument/2006/relationships/notesSlide" Target="../notesSlides/notesSlide1.xml"/><Relationship Id="rId1" Type="http://schemas.openxmlformats.org/officeDocument/2006/relationships/slideLayout" Target="../slideLayouts/slideLayout26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6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65.xml"/><Relationship Id="rId5" Type="http://schemas.openxmlformats.org/officeDocument/2006/relationships/image" Target="../media/image14.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6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6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65.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26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70.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265.xml"/></Relationships>
</file>

<file path=ppt/slides/_rels/slide21.xml.rels><?xml version="1.0" encoding="UTF-8" standalone="yes"?>
<Relationships xmlns="http://schemas.openxmlformats.org/package/2006/relationships"><Relationship Id="rId3" Type="http://schemas.openxmlformats.org/officeDocument/2006/relationships/hyperlink" Target="http://www2.napier.ac.uk/getready/managing_studies/index.html" TargetMode="External"/><Relationship Id="rId2" Type="http://schemas.openxmlformats.org/officeDocument/2006/relationships/image" Target="../media/image21.tiff"/><Relationship Id="rId1" Type="http://schemas.openxmlformats.org/officeDocument/2006/relationships/slideLayout" Target="../slideLayouts/slideLayout265.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hyperlink" Target="http://www.open.ac.uk/choose/unison/develop/my-skills/effective-note-taking" TargetMode="External"/><Relationship Id="rId1" Type="http://schemas.openxmlformats.org/officeDocument/2006/relationships/slideLayout" Target="../slideLayouts/slideLayout26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6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5.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65.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6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265.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2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3429000"/>
            <a:ext cx="6368752" cy="3240360"/>
          </a:xfrm>
        </p:spPr>
        <p:txBody>
          <a:bodyPr/>
          <a:lstStyle/>
          <a:p>
            <a:r>
              <a:rPr lang="en-US" sz="2400" dirty="0" smtClean="0"/>
              <a:t>Mel Kinchant</a:t>
            </a:r>
          </a:p>
          <a:p>
            <a:r>
              <a:rPr lang="en-US" sz="2400" dirty="0" smtClean="0"/>
              <a:t>Articulation Support Adviser (Widening Participation)</a:t>
            </a:r>
          </a:p>
          <a:p>
            <a:r>
              <a:rPr lang="en-US" sz="2400" dirty="0" smtClean="0">
                <a:hlinkClick r:id="rId3"/>
              </a:rPr>
              <a:t>wideningaccess@napier.ac.uk</a:t>
            </a:r>
            <a:endParaRPr lang="en-US" sz="2400" dirty="0" smtClean="0"/>
          </a:p>
          <a:p>
            <a:r>
              <a:rPr lang="en-US" sz="2400" dirty="0" smtClean="0"/>
              <a:t> </a:t>
            </a:r>
          </a:p>
          <a:p>
            <a:r>
              <a:rPr lang="en-US" sz="2400" dirty="0" smtClean="0"/>
              <a:t>Academic Skills Adviser (Employability and Opportunities) </a:t>
            </a:r>
          </a:p>
        </p:txBody>
      </p:sp>
      <p:sp>
        <p:nvSpPr>
          <p:cNvPr id="4" name="TextBox 3"/>
          <p:cNvSpPr txBox="1"/>
          <p:nvPr/>
        </p:nvSpPr>
        <p:spPr>
          <a:xfrm>
            <a:off x="1403648" y="2420888"/>
            <a:ext cx="7740352" cy="646331"/>
          </a:xfrm>
          <a:prstGeom prst="rect">
            <a:avLst/>
          </a:prstGeom>
          <a:noFill/>
        </p:spPr>
        <p:txBody>
          <a:bodyPr wrap="square" rtlCol="0">
            <a:spAutoFit/>
          </a:bodyPr>
          <a:lstStyle/>
          <a:p>
            <a:r>
              <a:rPr lang="en-US" sz="3600" dirty="0" smtClean="0">
                <a:solidFill>
                  <a:schemeClr val="bg1"/>
                </a:solidFill>
                <a:latin typeface="+mj-lt"/>
              </a:rPr>
              <a:t>Getting the most out of your lectures</a:t>
            </a:r>
            <a:endParaRPr lang="en-US" sz="3600" dirty="0">
              <a:solidFill>
                <a:schemeClr val="bg1"/>
              </a:solidFill>
              <a:latin typeface="+mj-lt"/>
            </a:endParaRPr>
          </a:p>
        </p:txBody>
      </p:sp>
    </p:spTree>
    <p:extLst>
      <p:ext uri="{BB962C8B-B14F-4D97-AF65-F5344CB8AC3E}">
        <p14:creationId xmlns:p14="http://schemas.microsoft.com/office/powerpoint/2010/main" val="3843531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476672"/>
            <a:ext cx="8448675" cy="1387239"/>
          </a:xfrm>
        </p:spPr>
        <p:txBody>
          <a:bodyPr/>
          <a:lstStyle/>
          <a:p>
            <a:r>
              <a:rPr lang="en-GB" sz="4000" dirty="0" smtClean="0">
                <a:solidFill>
                  <a:srgbClr val="C00000"/>
                </a:solidFill>
              </a:rPr>
              <a:t>Lecturer signposting…</a:t>
            </a:r>
            <a:endParaRPr lang="en-GB" sz="4000" dirty="0">
              <a:solidFill>
                <a:srgbClr val="C00000"/>
              </a:solidFill>
            </a:endParaRPr>
          </a:p>
        </p:txBody>
      </p:sp>
      <p:sp>
        <p:nvSpPr>
          <p:cNvPr id="3" name="Content Placeholder 2"/>
          <p:cNvSpPr>
            <a:spLocks noGrp="1"/>
          </p:cNvSpPr>
          <p:nvPr>
            <p:ph idx="1"/>
          </p:nvPr>
        </p:nvSpPr>
        <p:spPr>
          <a:xfrm>
            <a:off x="347663" y="1628800"/>
            <a:ext cx="8448674" cy="4687131"/>
          </a:xfrm>
        </p:spPr>
        <p:txBody>
          <a:bodyPr/>
          <a:lstStyle/>
          <a:p>
            <a:r>
              <a:rPr lang="en-GB" sz="2800" b="1" dirty="0">
                <a:solidFill>
                  <a:srgbClr val="C00000"/>
                </a:solidFill>
              </a:rPr>
              <a:t>Framework: </a:t>
            </a:r>
            <a:r>
              <a:rPr lang="en-GB" dirty="0"/>
              <a:t>Lecturers often say at the beginning of a lecture how they have structured their lecture and what they are going to cover. </a:t>
            </a:r>
            <a:endParaRPr lang="en-GB" dirty="0" smtClean="0"/>
          </a:p>
          <a:p>
            <a:r>
              <a:rPr lang="en-GB" dirty="0" smtClean="0"/>
              <a:t>Don’t try to </a:t>
            </a:r>
            <a:r>
              <a:rPr lang="en-GB" dirty="0"/>
              <a:t>write everything down! Your goal isn’t to transcribe your </a:t>
            </a:r>
            <a:r>
              <a:rPr lang="en-GB" dirty="0" smtClean="0"/>
              <a:t>lecturer </a:t>
            </a:r>
            <a:r>
              <a:rPr lang="en-GB" dirty="0"/>
              <a:t>word for </a:t>
            </a:r>
            <a:r>
              <a:rPr lang="en-GB" dirty="0" smtClean="0"/>
              <a:t>word.</a:t>
            </a:r>
          </a:p>
          <a:p>
            <a:pPr marL="0" indent="0">
              <a:buNone/>
            </a:pPr>
            <a:endParaRPr lang="en-GB" dirty="0" smtClean="0"/>
          </a:p>
          <a:p>
            <a:endParaRPr lang="en-GB" dirty="0" smtClean="0"/>
          </a:p>
          <a:p>
            <a:endParaRPr lang="en-GB" dirty="0"/>
          </a:p>
          <a:p>
            <a:endParaRPr lang="en-GB" dirty="0"/>
          </a:p>
          <a:p>
            <a:endParaRPr lang="en-GB"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3933056"/>
            <a:ext cx="4392488" cy="2571430"/>
          </a:xfrm>
          <a:prstGeom prst="rect">
            <a:avLst/>
          </a:prstGeom>
        </p:spPr>
      </p:pic>
      <p:sp>
        <p:nvSpPr>
          <p:cNvPr id="5" name="TextBox 4"/>
          <p:cNvSpPr txBox="1"/>
          <p:nvPr/>
        </p:nvSpPr>
        <p:spPr>
          <a:xfrm>
            <a:off x="4644008" y="6504486"/>
            <a:ext cx="2736304" cy="253916"/>
          </a:xfrm>
          <a:prstGeom prst="rect">
            <a:avLst/>
          </a:prstGeom>
          <a:noFill/>
        </p:spPr>
        <p:txBody>
          <a:bodyPr wrap="square" rtlCol="0">
            <a:spAutoFit/>
          </a:bodyPr>
          <a:lstStyle/>
          <a:p>
            <a:r>
              <a:rPr lang="en-GB" sz="1050" dirty="0" smtClean="0"/>
              <a:t>kizombaharmony.com</a:t>
            </a:r>
            <a:endParaRPr lang="en-GB" sz="1050" dirty="0"/>
          </a:p>
        </p:txBody>
      </p:sp>
    </p:spTree>
    <p:extLst>
      <p:ext uri="{BB962C8B-B14F-4D97-AF65-F5344CB8AC3E}">
        <p14:creationId xmlns:p14="http://schemas.microsoft.com/office/powerpoint/2010/main" val="4058377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836713"/>
            <a:ext cx="8448675" cy="864095"/>
          </a:xfrm>
        </p:spPr>
        <p:txBody>
          <a:bodyPr/>
          <a:lstStyle/>
          <a:p>
            <a:r>
              <a:rPr lang="en-GB" sz="4000" dirty="0">
                <a:solidFill>
                  <a:srgbClr val="C00000"/>
                </a:solidFill>
              </a:rPr>
              <a:t>Lecturer signposting…</a:t>
            </a:r>
            <a:endParaRPr lang="en-GB" sz="4000" dirty="0"/>
          </a:p>
        </p:txBody>
      </p:sp>
      <p:sp>
        <p:nvSpPr>
          <p:cNvPr id="3" name="Content Placeholder 2"/>
          <p:cNvSpPr>
            <a:spLocks noGrp="1"/>
          </p:cNvSpPr>
          <p:nvPr>
            <p:ph idx="1"/>
          </p:nvPr>
        </p:nvSpPr>
        <p:spPr>
          <a:xfrm>
            <a:off x="347663" y="1863910"/>
            <a:ext cx="8448674" cy="4452021"/>
          </a:xfrm>
        </p:spPr>
        <p:txBody>
          <a:bodyPr/>
          <a:lstStyle/>
          <a:p>
            <a:r>
              <a:rPr lang="en-GB" b="1" dirty="0" smtClean="0">
                <a:solidFill>
                  <a:srgbClr val="C00000"/>
                </a:solidFill>
              </a:rPr>
              <a:t>Pay </a:t>
            </a:r>
            <a:r>
              <a:rPr lang="en-GB" b="1" dirty="0">
                <a:solidFill>
                  <a:srgbClr val="C00000"/>
                </a:solidFill>
              </a:rPr>
              <a:t>attention to cues </a:t>
            </a:r>
            <a:r>
              <a:rPr lang="en-GB" b="1" dirty="0" smtClean="0">
                <a:solidFill>
                  <a:srgbClr val="C00000"/>
                </a:solidFill>
              </a:rPr>
              <a:t>– conscious </a:t>
            </a:r>
            <a:r>
              <a:rPr lang="en-GB" b="1" dirty="0">
                <a:solidFill>
                  <a:srgbClr val="C00000"/>
                </a:solidFill>
              </a:rPr>
              <a:t>or </a:t>
            </a:r>
            <a:r>
              <a:rPr lang="en-GB" b="1" dirty="0" smtClean="0">
                <a:solidFill>
                  <a:srgbClr val="C00000"/>
                </a:solidFill>
              </a:rPr>
              <a:t>subconscious.</a:t>
            </a:r>
          </a:p>
          <a:p>
            <a:pPr marL="0" indent="0">
              <a:buNone/>
            </a:pPr>
            <a:r>
              <a:rPr lang="en-GB" b="1" dirty="0" smtClean="0">
                <a:solidFill>
                  <a:srgbClr val="C00000"/>
                </a:solidFill>
              </a:rPr>
              <a:t> </a:t>
            </a:r>
          </a:p>
          <a:p>
            <a:pPr>
              <a:buFont typeface="Wingdings" panose="05000000000000000000" pitchFamily="2" charset="2"/>
              <a:buChar char="ü"/>
            </a:pPr>
            <a:r>
              <a:rPr lang="en-GB" dirty="0" smtClean="0"/>
              <a:t>“</a:t>
            </a:r>
            <a:r>
              <a:rPr lang="en-GB" dirty="0"/>
              <a:t>You need to know this,” or “This will </a:t>
            </a:r>
            <a:r>
              <a:rPr lang="en-GB" dirty="0" smtClean="0"/>
              <a:t>come up in your…”</a:t>
            </a:r>
          </a:p>
          <a:p>
            <a:pPr marL="0" indent="0">
              <a:buNone/>
            </a:pPr>
            <a:endParaRPr lang="en-GB" dirty="0"/>
          </a:p>
          <a:p>
            <a:pPr>
              <a:buFont typeface="Wingdings" panose="05000000000000000000" pitchFamily="2" charset="2"/>
              <a:buChar char="ü"/>
            </a:pPr>
            <a:r>
              <a:rPr lang="en-GB" dirty="0" smtClean="0"/>
              <a:t>Repetition is often used to reinforce key points.</a:t>
            </a:r>
          </a:p>
          <a:p>
            <a:pPr marL="0" indent="0">
              <a:buNone/>
            </a:pPr>
            <a:endParaRPr lang="en-GB" dirty="0"/>
          </a:p>
          <a:p>
            <a:pPr>
              <a:buFont typeface="Wingdings" panose="05000000000000000000" pitchFamily="2" charset="2"/>
              <a:buChar char="ü"/>
            </a:pPr>
            <a:r>
              <a:rPr lang="en-GB" dirty="0" smtClean="0"/>
              <a:t>Anything said </a:t>
            </a:r>
            <a:r>
              <a:rPr lang="en-GB" dirty="0"/>
              <a:t>very </a:t>
            </a:r>
            <a:r>
              <a:rPr lang="en-GB" dirty="0" smtClean="0"/>
              <a:t>slowly, </a:t>
            </a:r>
            <a:r>
              <a:rPr lang="en-GB" dirty="0"/>
              <a:t>so that it can be taken down word for </a:t>
            </a:r>
            <a:r>
              <a:rPr lang="en-GB" dirty="0" smtClean="0"/>
              <a:t>word.</a:t>
            </a:r>
          </a:p>
          <a:p>
            <a:endParaRPr lang="en-GB" dirty="0"/>
          </a:p>
          <a:p>
            <a:pPr>
              <a:buFont typeface="Wingdings" panose="05000000000000000000" pitchFamily="2" charset="2"/>
              <a:buChar char="ü"/>
            </a:pPr>
            <a:r>
              <a:rPr lang="en-GB" dirty="0" smtClean="0"/>
              <a:t>If </a:t>
            </a:r>
            <a:r>
              <a:rPr lang="en-GB" dirty="0"/>
              <a:t>your </a:t>
            </a:r>
            <a:r>
              <a:rPr lang="en-GB" dirty="0" smtClean="0"/>
              <a:t>lecturer </a:t>
            </a:r>
            <a:r>
              <a:rPr lang="en-GB" dirty="0"/>
              <a:t>starts talking more quickly, </a:t>
            </a:r>
            <a:r>
              <a:rPr lang="en-GB" dirty="0" smtClean="0"/>
              <a:t>loudly </a:t>
            </a:r>
            <a:r>
              <a:rPr lang="en-GB" dirty="0"/>
              <a:t>or with more emphasis.</a:t>
            </a:r>
          </a:p>
          <a:p>
            <a:pPr lvl="1"/>
            <a:endParaRPr lang="en-GB" dirty="0"/>
          </a:p>
        </p:txBody>
      </p:sp>
    </p:spTree>
    <p:extLst>
      <p:ext uri="{BB962C8B-B14F-4D97-AF65-F5344CB8AC3E}">
        <p14:creationId xmlns:p14="http://schemas.microsoft.com/office/powerpoint/2010/main" val="4177056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836713"/>
            <a:ext cx="8448675" cy="1027198"/>
          </a:xfrm>
        </p:spPr>
        <p:txBody>
          <a:bodyPr/>
          <a:lstStyle/>
          <a:p>
            <a:r>
              <a:rPr lang="en-GB" sz="4000" dirty="0">
                <a:solidFill>
                  <a:srgbClr val="C00000"/>
                </a:solidFill>
              </a:rPr>
              <a:t>Lecturer signposting…</a:t>
            </a:r>
            <a:endParaRPr lang="en-GB" sz="4000" dirty="0"/>
          </a:p>
        </p:txBody>
      </p:sp>
      <p:sp>
        <p:nvSpPr>
          <p:cNvPr id="3" name="Content Placeholder 2"/>
          <p:cNvSpPr>
            <a:spLocks noGrp="1"/>
          </p:cNvSpPr>
          <p:nvPr>
            <p:ph idx="1"/>
          </p:nvPr>
        </p:nvSpPr>
        <p:spPr>
          <a:xfrm>
            <a:off x="347663" y="1700808"/>
            <a:ext cx="8448674" cy="4615123"/>
          </a:xfrm>
        </p:spPr>
        <p:txBody>
          <a:bodyPr/>
          <a:lstStyle/>
          <a:p>
            <a:r>
              <a:rPr lang="en-GB" b="1" dirty="0" smtClean="0">
                <a:solidFill>
                  <a:srgbClr val="C00000"/>
                </a:solidFill>
              </a:rPr>
              <a:t>Look out for </a:t>
            </a:r>
            <a:r>
              <a:rPr lang="en-GB" b="1" dirty="0">
                <a:solidFill>
                  <a:srgbClr val="C00000"/>
                </a:solidFill>
              </a:rPr>
              <a:t>for language that shows relationships between </a:t>
            </a:r>
            <a:r>
              <a:rPr lang="en-GB" b="1" dirty="0" smtClean="0">
                <a:solidFill>
                  <a:srgbClr val="C00000"/>
                </a:solidFill>
              </a:rPr>
              <a:t>ideas… </a:t>
            </a:r>
            <a:endParaRPr lang="en-GB" b="1" dirty="0">
              <a:solidFill>
                <a:srgbClr val="C00000"/>
              </a:solidFill>
            </a:endParaRPr>
          </a:p>
          <a:p>
            <a:pPr lvl="1"/>
            <a:r>
              <a:rPr lang="en-GB" sz="2000" dirty="0"/>
              <a:t>first, second, third</a:t>
            </a:r>
          </a:p>
          <a:p>
            <a:pPr lvl="1"/>
            <a:r>
              <a:rPr lang="en-GB" sz="2000" dirty="0"/>
              <a:t>especially, most significant, most </a:t>
            </a:r>
            <a:r>
              <a:rPr lang="en-GB" sz="2000" dirty="0" smtClean="0"/>
              <a:t>important, however</a:t>
            </a:r>
            <a:r>
              <a:rPr lang="en-GB" sz="2000" dirty="0"/>
              <a:t>, on the other hand</a:t>
            </a:r>
          </a:p>
          <a:p>
            <a:pPr lvl="1"/>
            <a:r>
              <a:rPr lang="en-GB" sz="2000" dirty="0"/>
              <a:t>because, so, therefore, </a:t>
            </a:r>
            <a:r>
              <a:rPr lang="en-GB" sz="2000" dirty="0" smtClean="0"/>
              <a:t>consequently</a:t>
            </a:r>
          </a:p>
          <a:p>
            <a:pPr lvl="1"/>
            <a:r>
              <a:rPr lang="en-GB" sz="2000" dirty="0" smtClean="0"/>
              <a:t>a possible explanation of this…</a:t>
            </a:r>
          </a:p>
          <a:p>
            <a:pPr lvl="1"/>
            <a:r>
              <a:rPr lang="en-GB" sz="2000" dirty="0" smtClean="0"/>
              <a:t>it might be that…</a:t>
            </a:r>
          </a:p>
          <a:p>
            <a:pPr lvl="1"/>
            <a:r>
              <a:rPr lang="en-GB" sz="2000" dirty="0" smtClean="0"/>
              <a:t>to clarify…</a:t>
            </a:r>
          </a:p>
          <a:p>
            <a:pPr lvl="1">
              <a:buFont typeface="Arial" panose="020B0604020202020204" pitchFamily="34" charset="0"/>
              <a:buChar char="•"/>
            </a:pPr>
            <a:r>
              <a:rPr lang="en-GB" sz="2400" b="1" dirty="0" smtClean="0">
                <a:solidFill>
                  <a:srgbClr val="C00000"/>
                </a:solidFill>
              </a:rPr>
              <a:t>Look out </a:t>
            </a:r>
            <a:r>
              <a:rPr lang="en-GB" sz="2400" b="1" dirty="0">
                <a:solidFill>
                  <a:srgbClr val="C00000"/>
                </a:solidFill>
              </a:rPr>
              <a:t>for language that </a:t>
            </a:r>
            <a:r>
              <a:rPr lang="en-GB" sz="2400" b="1" dirty="0" smtClean="0">
                <a:solidFill>
                  <a:srgbClr val="C00000"/>
                </a:solidFill>
              </a:rPr>
              <a:t>signposts direction…</a:t>
            </a:r>
          </a:p>
          <a:p>
            <a:pPr lvl="1">
              <a:buFontTx/>
              <a:buChar char="-"/>
            </a:pPr>
            <a:r>
              <a:rPr lang="en-GB" sz="2000" dirty="0" smtClean="0"/>
              <a:t>later on I’m going to talk about…</a:t>
            </a:r>
          </a:p>
          <a:p>
            <a:pPr lvl="1">
              <a:buFontTx/>
              <a:buChar char="-"/>
            </a:pPr>
            <a:r>
              <a:rPr lang="en-GB" sz="2000" dirty="0" smtClean="0"/>
              <a:t>and now I’m going to…  </a:t>
            </a:r>
          </a:p>
          <a:p>
            <a:pPr lvl="1">
              <a:buFontTx/>
              <a:buChar char="-"/>
            </a:pPr>
            <a:endParaRPr lang="en-GB" sz="2400" dirty="0" smtClean="0">
              <a:solidFill>
                <a:srgbClr val="C00000"/>
              </a:solidFill>
            </a:endParaRPr>
          </a:p>
          <a:p>
            <a:pPr marL="457200" lvl="1" indent="0">
              <a:buNone/>
            </a:pPr>
            <a:endParaRPr lang="en-GB" dirty="0"/>
          </a:p>
          <a:p>
            <a:pPr lvl="1"/>
            <a:endParaRPr lang="en-GB" dirty="0"/>
          </a:p>
          <a:p>
            <a:pPr lvl="1"/>
            <a:endParaRPr lang="en-GB" dirty="0"/>
          </a:p>
        </p:txBody>
      </p:sp>
    </p:spTree>
    <p:extLst>
      <p:ext uri="{BB962C8B-B14F-4D97-AF65-F5344CB8AC3E}">
        <p14:creationId xmlns:p14="http://schemas.microsoft.com/office/powerpoint/2010/main" val="1721132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47663" y="1196753"/>
            <a:ext cx="8448674" cy="4104456"/>
          </a:xfrm>
        </p:spPr>
        <p:txBody>
          <a:bodyPr/>
          <a:lstStyle/>
          <a:p>
            <a:r>
              <a:rPr lang="en-GB" sz="3200" dirty="0" smtClean="0"/>
              <a:t>Most students adopt their own abbreviations for note taking</a:t>
            </a:r>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285350380"/>
              </p:ext>
            </p:extLst>
          </p:nvPr>
        </p:nvGraphicFramePr>
        <p:xfrm>
          <a:off x="1331640" y="2420888"/>
          <a:ext cx="6552728" cy="3817710"/>
        </p:xfrm>
        <a:graphic>
          <a:graphicData uri="http://schemas.openxmlformats.org/drawingml/2006/table">
            <a:tbl>
              <a:tblPr firstRow="1" firstCol="1" bandRow="1" bandCol="1">
                <a:tableStyleId>{5C22544A-7EE6-4342-B048-85BDC9FD1C3A}</a:tableStyleId>
              </a:tblPr>
              <a:tblGrid>
                <a:gridCol w="2262929">
                  <a:extLst>
                    <a:ext uri="{9D8B030D-6E8A-4147-A177-3AD203B41FA5}">
                      <a16:colId xmlns:a16="http://schemas.microsoft.com/office/drawing/2014/main" val="20000"/>
                    </a:ext>
                  </a:extLst>
                </a:gridCol>
                <a:gridCol w="4289799">
                  <a:extLst>
                    <a:ext uri="{9D8B030D-6E8A-4147-A177-3AD203B41FA5}">
                      <a16:colId xmlns:a16="http://schemas.microsoft.com/office/drawing/2014/main" val="20001"/>
                    </a:ext>
                  </a:extLst>
                </a:gridCol>
              </a:tblGrid>
              <a:tr h="769141">
                <a:tc>
                  <a:txBody>
                    <a:bodyPr/>
                    <a:lstStyle/>
                    <a:p>
                      <a:pPr algn="ctr">
                        <a:lnSpc>
                          <a:spcPct val="107000"/>
                        </a:lnSpc>
                        <a:spcAft>
                          <a:spcPts val="0"/>
                        </a:spcAft>
                        <a:tabLst>
                          <a:tab pos="2637155" algn="ctr"/>
                          <a:tab pos="5274310" algn="r"/>
                          <a:tab pos="457200" algn="l"/>
                        </a:tabLst>
                      </a:pPr>
                      <a:r>
                        <a:rPr lang="en-GB" sz="3200" dirty="0">
                          <a:effectLst/>
                        </a:rPr>
                        <a:t>&amp;</a:t>
                      </a:r>
                      <a:endParaRPr lang="en-GB" sz="3200" dirty="0">
                        <a:effectLst/>
                        <a:latin typeface="Times New Roman" panose="02020603050405020304" pitchFamily="18" charset="0"/>
                        <a:ea typeface="Times New Roman" panose="02020603050405020304" pitchFamily="18" charset="0"/>
                      </a:endParaRPr>
                    </a:p>
                  </a:txBody>
                  <a:tcPr marL="68580" marR="68580" marT="0" marB="0">
                    <a:solidFill>
                      <a:schemeClr val="tx2">
                        <a:lumMod val="65000"/>
                        <a:lumOff val="35000"/>
                      </a:schemeClr>
                    </a:solidFill>
                  </a:tcPr>
                </a:tc>
                <a:tc>
                  <a:txBody>
                    <a:bodyPr/>
                    <a:lstStyle/>
                    <a:p>
                      <a:pPr>
                        <a:lnSpc>
                          <a:spcPct val="107000"/>
                        </a:lnSpc>
                        <a:spcAft>
                          <a:spcPts val="0"/>
                        </a:spcAft>
                      </a:pPr>
                      <a:r>
                        <a:rPr lang="en-GB" sz="1600" dirty="0">
                          <a:solidFill>
                            <a:schemeClr val="tx1"/>
                          </a:solidFill>
                          <a:effectLst/>
                        </a:rPr>
                        <a:t>and</a:t>
                      </a:r>
                    </a:p>
                    <a:p>
                      <a:pPr>
                        <a:lnSpc>
                          <a:spcPct val="107000"/>
                        </a:lnSpc>
                        <a:spcAft>
                          <a:spcPts val="0"/>
                        </a:spcAft>
                      </a:pPr>
                      <a:r>
                        <a:rPr lang="en-GB" sz="1600" dirty="0">
                          <a:effectLst/>
                        </a:rPr>
                        <a:t> </a:t>
                      </a:r>
                      <a:endParaRPr lang="en-GB"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510287">
                <a:tc>
                  <a:txBody>
                    <a:bodyPr/>
                    <a:lstStyle/>
                    <a:p>
                      <a:pPr algn="ctr">
                        <a:lnSpc>
                          <a:spcPct val="107000"/>
                        </a:lnSpc>
                        <a:spcAft>
                          <a:spcPts val="0"/>
                        </a:spcAft>
                      </a:pPr>
                      <a:r>
                        <a:rPr lang="en-GB" sz="320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solidFill>
                      <a:schemeClr val="tx2">
                        <a:lumMod val="65000"/>
                        <a:lumOff val="35000"/>
                      </a:schemeClr>
                    </a:solidFill>
                  </a:tcPr>
                </a:tc>
                <a:tc>
                  <a:txBody>
                    <a:bodyPr/>
                    <a:lstStyle/>
                    <a:p>
                      <a:pPr>
                        <a:lnSpc>
                          <a:spcPct val="107000"/>
                        </a:lnSpc>
                        <a:spcAft>
                          <a:spcPts val="0"/>
                        </a:spcAft>
                      </a:pPr>
                      <a:r>
                        <a:rPr lang="en-GB"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question mark - a good way to remind yourself to ask about something or look this point up later on</a:t>
                      </a:r>
                    </a:p>
                    <a:p>
                      <a:pPr>
                        <a:lnSpc>
                          <a:spcPct val="107000"/>
                        </a:lnSpc>
                        <a:spcAft>
                          <a:spcPts val="0"/>
                        </a:spcAft>
                      </a:pPr>
                      <a:r>
                        <a:rPr lang="en-GB" sz="1200" dirty="0">
                          <a:effectLst/>
                          <a:latin typeface="Verdana" panose="020B060403050404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0001"/>
                  </a:ext>
                </a:extLst>
              </a:tr>
              <a:tr h="769141">
                <a:tc>
                  <a:txBody>
                    <a:bodyPr/>
                    <a:lstStyle/>
                    <a:p>
                      <a:pPr algn="ctr">
                        <a:lnSpc>
                          <a:spcPct val="107000"/>
                        </a:lnSpc>
                        <a:spcAft>
                          <a:spcPts val="0"/>
                        </a:spcAft>
                        <a:tabLst>
                          <a:tab pos="2637155" algn="ctr"/>
                          <a:tab pos="5274310" algn="r"/>
                          <a:tab pos="457200" algn="l"/>
                        </a:tabLst>
                      </a:pPr>
                      <a:r>
                        <a:rPr lang="en-GB" sz="3200" b="1" dirty="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en-GB" sz="3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tx2">
                        <a:lumMod val="65000"/>
                        <a:lumOff val="35000"/>
                      </a:schemeClr>
                    </a:solidFill>
                  </a:tcPr>
                </a:tc>
                <a:tc>
                  <a:txBody>
                    <a:bodyPr/>
                    <a:lstStyle/>
                    <a:p>
                      <a:pPr>
                        <a:lnSpc>
                          <a:spcPct val="107000"/>
                        </a:lnSpc>
                        <a:spcAft>
                          <a:spcPts val="0"/>
                        </a:spcAft>
                      </a:pPr>
                      <a:r>
                        <a:rPr lang="en-GB" sz="16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therefore</a:t>
                      </a:r>
                      <a:endParaRPr lang="en-GB"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r>
                        <a:rPr lang="en-GB" sz="1200" dirty="0">
                          <a:effectLst/>
                          <a:latin typeface="Verdana" panose="020B060403050404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0002"/>
                  </a:ext>
                </a:extLst>
              </a:tr>
              <a:tr h="769141">
                <a:tc>
                  <a:txBody>
                    <a:bodyPr/>
                    <a:lstStyle/>
                    <a:p>
                      <a:pPr algn="ctr">
                        <a:lnSpc>
                          <a:spcPct val="107000"/>
                        </a:lnSpc>
                        <a:spcAft>
                          <a:spcPts val="0"/>
                        </a:spcAft>
                      </a:pPr>
                      <a:r>
                        <a:rPr lang="en-GB" sz="320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solidFill>
                      <a:schemeClr val="tx2">
                        <a:lumMod val="65000"/>
                        <a:lumOff val="35000"/>
                      </a:schemeClr>
                    </a:solidFill>
                  </a:tcPr>
                </a:tc>
                <a:tc>
                  <a:txBody>
                    <a:bodyPr/>
                    <a:lstStyle/>
                    <a:p>
                      <a:pPr>
                        <a:lnSpc>
                          <a:spcPct val="107000"/>
                        </a:lnSpc>
                        <a:spcAft>
                          <a:spcPts val="0"/>
                        </a:spcAft>
                      </a:pPr>
                      <a:r>
                        <a:rPr lang="en-GB" sz="1600" b="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smaller or equal to</a:t>
                      </a:r>
                      <a:r>
                        <a:rPr lang="en-GB" sz="1600" b="1" dirty="0" smtClean="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en-GB" sz="1600" b="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r>
                        <a:rPr lang="en-GB" sz="1200" dirty="0">
                          <a:effectLst/>
                          <a:latin typeface="Verdana" panose="020B060403050404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76300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792898263"/>
              </p:ext>
            </p:extLst>
          </p:nvPr>
        </p:nvGraphicFramePr>
        <p:xfrm>
          <a:off x="827584" y="332657"/>
          <a:ext cx="7920880" cy="6095739"/>
        </p:xfrm>
        <a:graphic>
          <a:graphicData uri="http://schemas.openxmlformats.org/drawingml/2006/table">
            <a:tbl>
              <a:tblPr firstRow="1" firstCol="1" bandRow="1" bandCol="1">
                <a:tableStyleId>{5C22544A-7EE6-4342-B048-85BDC9FD1C3A}</a:tableStyleId>
              </a:tblPr>
              <a:tblGrid>
                <a:gridCol w="2735408">
                  <a:extLst>
                    <a:ext uri="{9D8B030D-6E8A-4147-A177-3AD203B41FA5}">
                      <a16:colId xmlns:a16="http://schemas.microsoft.com/office/drawing/2014/main" val="20000"/>
                    </a:ext>
                  </a:extLst>
                </a:gridCol>
                <a:gridCol w="5185472">
                  <a:extLst>
                    <a:ext uri="{9D8B030D-6E8A-4147-A177-3AD203B41FA5}">
                      <a16:colId xmlns:a16="http://schemas.microsoft.com/office/drawing/2014/main" val="20001"/>
                    </a:ext>
                  </a:extLst>
                </a:gridCol>
              </a:tblGrid>
              <a:tr h="791234">
                <a:tc>
                  <a:txBody>
                    <a:bodyPr/>
                    <a:lstStyle/>
                    <a:p>
                      <a:pPr algn="ctr">
                        <a:lnSpc>
                          <a:spcPct val="107000"/>
                        </a:lnSpc>
                        <a:spcAft>
                          <a:spcPts val="0"/>
                        </a:spcAft>
                        <a:tabLst>
                          <a:tab pos="2637155" algn="ctr"/>
                          <a:tab pos="5274310" algn="r"/>
                          <a:tab pos="457200" algn="l"/>
                        </a:tabLst>
                      </a:pPr>
                      <a:r>
                        <a:rPr lang="en-GB" sz="3200" b="1" kern="1200" dirty="0" smtClean="0">
                          <a:solidFill>
                            <a:schemeClr val="lt1"/>
                          </a:solidFill>
                          <a:effectLst/>
                          <a:latin typeface="+mn-lt"/>
                          <a:ea typeface="+mn-ea"/>
                          <a:cs typeface="+mn-cs"/>
                        </a:rPr>
                        <a:t>~</a:t>
                      </a:r>
                      <a:endParaRPr lang="en-GB" sz="3200" dirty="0">
                        <a:effectLst/>
                        <a:latin typeface="Times New Roman" panose="02020603050405020304" pitchFamily="18" charset="0"/>
                        <a:ea typeface="Times New Roman" panose="02020603050405020304" pitchFamily="18" charset="0"/>
                      </a:endParaRPr>
                    </a:p>
                  </a:txBody>
                  <a:tcPr marL="68580" marR="68580" marT="0" marB="0">
                    <a:solidFill>
                      <a:schemeClr val="tx2">
                        <a:lumMod val="65000"/>
                        <a:lumOff val="35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dirty="0">
                          <a:effectLst/>
                        </a:rPr>
                        <a:t> </a:t>
                      </a:r>
                      <a:endParaRPr lang="en-GB" sz="1600" dirty="0" smtClean="0">
                        <a:effectLst/>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600" dirty="0" smtClean="0">
                          <a:solidFill>
                            <a:schemeClr val="tx1"/>
                          </a:solidFill>
                          <a:effectLst/>
                        </a:rPr>
                        <a:t>approximately</a:t>
                      </a:r>
                    </a:p>
                    <a:p>
                      <a:pPr>
                        <a:lnSpc>
                          <a:spcPct val="107000"/>
                        </a:lnSpc>
                        <a:spcAft>
                          <a:spcPts val="0"/>
                        </a:spcAft>
                      </a:pPr>
                      <a:endParaRPr lang="en-GB"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661967">
                <a:tc>
                  <a:txBody>
                    <a:bodyPr/>
                    <a:lstStyle/>
                    <a:p>
                      <a:pPr algn="ctr"/>
                      <a:r>
                        <a:rPr lang="en-GB" sz="1800" b="0" i="0" u="none" strike="noStrike" kern="1200" baseline="0" dirty="0" smtClean="0">
                          <a:solidFill>
                            <a:schemeClr val="lt1"/>
                          </a:solidFill>
                          <a:latin typeface="+mn-lt"/>
                          <a:ea typeface="+mn-ea"/>
                          <a:cs typeface="+mn-cs"/>
                        </a:rPr>
                        <a:t> </a:t>
                      </a:r>
                      <a:r>
                        <a:rPr lang="en-GB" sz="3200" b="1" i="0" u="none" strike="noStrike" kern="1200" baseline="0" dirty="0" smtClean="0">
                          <a:solidFill>
                            <a:schemeClr val="lt1"/>
                          </a:solidFill>
                          <a:latin typeface="+mn-lt"/>
                          <a:ea typeface="+mn-ea"/>
                          <a:cs typeface="+mn-cs"/>
                        </a:rPr>
                        <a:t>↑</a:t>
                      </a:r>
                    </a:p>
                    <a:p>
                      <a:pPr algn="ctr"/>
                      <a:r>
                        <a:rPr lang="en-GB" sz="4000" b="1" i="0" u="none" strike="noStrike" kern="1200" baseline="0" dirty="0" smtClean="0">
                          <a:solidFill>
                            <a:schemeClr val="lt1"/>
                          </a:solidFill>
                          <a:latin typeface="+mn-lt"/>
                          <a:ea typeface="+mn-ea"/>
                          <a:cs typeface="+mn-cs"/>
                        </a:rPr>
                        <a:t> ↑↑</a:t>
                      </a:r>
                      <a:r>
                        <a:rPr lang="en-GB" sz="1800" b="1" i="0" u="none" strike="noStrike" kern="1200" baseline="0" dirty="0" smtClean="0">
                          <a:solidFill>
                            <a:schemeClr val="lt1"/>
                          </a:solidFill>
                          <a:latin typeface="+mn-lt"/>
                          <a:ea typeface="+mn-ea"/>
                          <a:cs typeface="+mn-cs"/>
                        </a:rPr>
                        <a:t>	</a:t>
                      </a:r>
                    </a:p>
                    <a:p>
                      <a:endParaRPr lang="en-GB" sz="1800" b="1" i="0" u="none" strike="noStrike" kern="1200" baseline="0" dirty="0" smtClean="0">
                        <a:solidFill>
                          <a:schemeClr val="lt1"/>
                        </a:solidFill>
                        <a:latin typeface="+mn-lt"/>
                        <a:ea typeface="+mn-ea"/>
                        <a:cs typeface="+mn-cs"/>
                      </a:endParaRPr>
                    </a:p>
                    <a:p>
                      <a:pPr algn="ctr"/>
                      <a:r>
                        <a:rPr lang="en-GB" sz="1800" b="1" i="0" u="none" strike="noStrike" kern="1200" baseline="0" dirty="0" smtClean="0">
                          <a:solidFill>
                            <a:schemeClr val="lt1"/>
                          </a:solidFill>
                          <a:latin typeface="+mn-lt"/>
                          <a:ea typeface="+mn-ea"/>
                          <a:cs typeface="+mn-cs"/>
                        </a:rPr>
                        <a:t>      </a:t>
                      </a:r>
                      <a:r>
                        <a:rPr lang="en-GB" sz="4000" b="1" i="0" u="none" strike="noStrike" kern="1200" baseline="0" dirty="0" smtClean="0">
                          <a:solidFill>
                            <a:schemeClr val="lt1"/>
                          </a:solidFill>
                          <a:latin typeface="+mn-lt"/>
                          <a:ea typeface="+mn-ea"/>
                          <a:cs typeface="+mn-cs"/>
                        </a:rPr>
                        <a:t>↓</a:t>
                      </a:r>
                      <a:r>
                        <a:rPr lang="en-GB" sz="1800" b="1" i="0" u="none" strike="noStrike" kern="1200" baseline="0" dirty="0" smtClean="0">
                          <a:solidFill>
                            <a:schemeClr val="lt1"/>
                          </a:solidFill>
                          <a:latin typeface="+mn-lt"/>
                          <a:ea typeface="+mn-ea"/>
                          <a:cs typeface="+mn-cs"/>
                        </a:rPr>
                        <a:t>	</a:t>
                      </a:r>
                    </a:p>
                    <a:p>
                      <a:pPr algn="ctr">
                        <a:lnSpc>
                          <a:spcPct val="107000"/>
                        </a:lnSpc>
                        <a:spcAft>
                          <a:spcPts val="0"/>
                        </a:spcAft>
                      </a:pPr>
                      <a:r>
                        <a:rPr lang="en-GB" sz="4000" b="1" i="0" u="none" strike="noStrike" kern="1200" baseline="0" dirty="0" smtClean="0">
                          <a:solidFill>
                            <a:schemeClr val="lt1"/>
                          </a:solidFill>
                          <a:latin typeface="+mn-lt"/>
                          <a:ea typeface="+mn-ea"/>
                          <a:cs typeface="+mn-cs"/>
                        </a:rPr>
                        <a:t>↓↓</a:t>
                      </a:r>
                      <a:endParaRPr lang="en-GB" sz="4000" b="1" dirty="0">
                        <a:effectLst/>
                        <a:latin typeface="Times New Roman" panose="02020603050405020304" pitchFamily="18" charset="0"/>
                        <a:ea typeface="Times New Roman" panose="02020603050405020304" pitchFamily="18" charset="0"/>
                      </a:endParaRPr>
                    </a:p>
                  </a:txBody>
                  <a:tcPr marL="68580" marR="68580" marT="0" marB="0">
                    <a:solidFill>
                      <a:schemeClr val="tx2">
                        <a:lumMod val="65000"/>
                        <a:lumOff val="35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Arial" panose="020B0604020202020204" pitchFamily="34" charset="0"/>
                        </a:rPr>
                        <a:t> </a:t>
                      </a: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increase</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600" b="1" dirty="0" smtClean="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600" b="1" dirty="0" smtClean="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600" b="1" dirty="0" smtClean="0">
                          <a:solidFill>
                            <a:schemeClr val="tx1"/>
                          </a:solidFill>
                          <a:effectLst/>
                          <a:latin typeface="Arial" panose="020B0604020202020204" pitchFamily="34" charset="0"/>
                          <a:cs typeface="Arial" panose="020B0604020202020204" pitchFamily="34" charset="0"/>
                        </a:rPr>
                        <a:t>rapid increase</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600" b="1" dirty="0" smtClean="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600" b="1" dirty="0" smtClean="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600" b="1" dirty="0" smtClean="0">
                          <a:solidFill>
                            <a:schemeClr val="tx1"/>
                          </a:solidFill>
                          <a:effectLst/>
                          <a:latin typeface="Arial" panose="020B0604020202020204" pitchFamily="34" charset="0"/>
                          <a:cs typeface="Arial" panose="020B0604020202020204" pitchFamily="34" charset="0"/>
                        </a:rPr>
                        <a:t>decrease</a:t>
                      </a:r>
                    </a:p>
                    <a:p>
                      <a:pPr>
                        <a:lnSpc>
                          <a:spcPct val="107000"/>
                        </a:lnSpc>
                        <a:spcAft>
                          <a:spcPts val="0"/>
                        </a:spcAft>
                      </a:pPr>
                      <a:endParaRPr lang="en-GB" sz="1000" dirty="0" smtClean="0">
                        <a:effectLst/>
                        <a:latin typeface="Times New Roman" panose="02020603050405020304" pitchFamily="18" charset="0"/>
                        <a:ea typeface="Times New Roman" panose="02020603050405020304" pitchFamily="18" charset="0"/>
                      </a:endParaRPr>
                    </a:p>
                    <a:p>
                      <a:pPr>
                        <a:lnSpc>
                          <a:spcPct val="107000"/>
                        </a:lnSpc>
                        <a:spcAft>
                          <a:spcPts val="0"/>
                        </a:spcAft>
                      </a:pPr>
                      <a:endParaRPr lang="en-GB" sz="1000" dirty="0" smtClean="0">
                        <a:effectLst/>
                        <a:latin typeface="Times New Roman" panose="02020603050405020304" pitchFamily="18" charset="0"/>
                        <a:ea typeface="Times New Roman" panose="02020603050405020304" pitchFamily="18" charset="0"/>
                      </a:endParaRPr>
                    </a:p>
                    <a:p>
                      <a:pPr>
                        <a:lnSpc>
                          <a:spcPct val="107000"/>
                        </a:lnSpc>
                        <a:spcAft>
                          <a:spcPts val="0"/>
                        </a:spcAft>
                      </a:pPr>
                      <a:endParaRPr lang="en-GB" sz="1000" dirty="0" smtClean="0">
                        <a:effectLst/>
                        <a:latin typeface="Times New Roman" panose="02020603050405020304" pitchFamily="18" charset="0"/>
                        <a:ea typeface="Times New Roman" panose="02020603050405020304" pitchFamily="18" charset="0"/>
                      </a:endParaRPr>
                    </a:p>
                    <a:p>
                      <a:pPr>
                        <a:lnSpc>
                          <a:spcPct val="107000"/>
                        </a:lnSpc>
                        <a:spcAft>
                          <a:spcPts val="0"/>
                        </a:spcAft>
                      </a:pP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rapid decrease</a:t>
                      </a:r>
                      <a:endParaRPr lang="en-GB"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solidFill>
                  </a:tcPr>
                </a:tc>
                <a:extLst>
                  <a:ext uri="{0D108BD9-81ED-4DB2-BD59-A6C34878D82A}">
                    <a16:rowId xmlns:a16="http://schemas.microsoft.com/office/drawing/2014/main" val="10001"/>
                  </a:ext>
                </a:extLst>
              </a:tr>
              <a:tr h="1297735">
                <a:tc>
                  <a:txBody>
                    <a:bodyPr/>
                    <a:lstStyle/>
                    <a:p>
                      <a:endParaRPr lang="en-GB" sz="1800" b="0" i="0" u="none" strike="noStrike" kern="1200" baseline="0" dirty="0" smtClean="0">
                        <a:solidFill>
                          <a:schemeClr val="lt1"/>
                        </a:solidFill>
                        <a:latin typeface="+mn-lt"/>
                        <a:ea typeface="+mn-ea"/>
                        <a:cs typeface="+mn-cs"/>
                      </a:endParaRPr>
                    </a:p>
                    <a:p>
                      <a:r>
                        <a:rPr lang="en-GB" sz="1800" b="0" i="0" u="none" strike="noStrike" kern="1200" baseline="0" dirty="0" smtClean="0">
                          <a:solidFill>
                            <a:schemeClr val="lt1"/>
                          </a:solidFill>
                          <a:latin typeface="+mn-lt"/>
                          <a:ea typeface="+mn-ea"/>
                          <a:cs typeface="+mn-cs"/>
                        </a:rPr>
                        <a:t>                   </a:t>
                      </a:r>
                      <a:r>
                        <a:rPr lang="en-GB" sz="3200" b="1" i="0" u="none" strike="noStrike" kern="1200" baseline="0" dirty="0" smtClean="0">
                          <a:solidFill>
                            <a:schemeClr val="lt1"/>
                          </a:solidFill>
                          <a:latin typeface="+mn-lt"/>
                          <a:ea typeface="+mn-ea"/>
                          <a:cs typeface="+mn-cs"/>
                        </a:rPr>
                        <a:t>#</a:t>
                      </a:r>
                      <a:r>
                        <a:rPr lang="en-GB" sz="1800" b="0" i="0" u="none" strike="noStrike" kern="1200" baseline="0" dirty="0" smtClean="0">
                          <a:solidFill>
                            <a:schemeClr val="lt1"/>
                          </a:solidFill>
                          <a:latin typeface="+mn-lt"/>
                          <a:ea typeface="+mn-ea"/>
                          <a:cs typeface="+mn-cs"/>
                        </a:rPr>
                        <a:t>	</a:t>
                      </a:r>
                    </a:p>
                    <a:p>
                      <a:pPr algn="ctr">
                        <a:lnSpc>
                          <a:spcPct val="107000"/>
                        </a:lnSpc>
                        <a:spcAft>
                          <a:spcPts val="0"/>
                        </a:spcAft>
                        <a:tabLst>
                          <a:tab pos="2637155" algn="ctr"/>
                          <a:tab pos="5274310" algn="r"/>
                          <a:tab pos="457200" algn="l"/>
                        </a:tabLst>
                      </a:pPr>
                      <a:endParaRPr lang="en-GB" sz="3200" dirty="0">
                        <a:effectLst/>
                        <a:latin typeface="Times New Roman" panose="02020603050405020304" pitchFamily="18" charset="0"/>
                        <a:ea typeface="Times New Roman" panose="02020603050405020304" pitchFamily="18" charset="0"/>
                      </a:endParaRPr>
                    </a:p>
                  </a:txBody>
                  <a:tcPr marL="68580" marR="68580" marT="0" marB="0">
                    <a:solidFill>
                      <a:schemeClr val="tx2">
                        <a:lumMod val="65000"/>
                        <a:lumOff val="35000"/>
                      </a:schemeClr>
                    </a:solidFill>
                  </a:tcPr>
                </a:tc>
                <a:tc>
                  <a:txBody>
                    <a:bodyPr/>
                    <a:lstStyle/>
                    <a:p>
                      <a:pPr>
                        <a:lnSpc>
                          <a:spcPct val="107000"/>
                        </a:lnSpc>
                        <a:spcAft>
                          <a:spcPts val="0"/>
                        </a:spcAft>
                      </a:pPr>
                      <a:r>
                        <a:rPr lang="en-GB" sz="1200" dirty="0">
                          <a:effectLst/>
                          <a:latin typeface="Verdana" panose="020B0604030504040204" pitchFamily="34" charset="0"/>
                          <a:ea typeface="Times New Roman" panose="02020603050405020304" pitchFamily="18" charset="0"/>
                        </a:rPr>
                        <a:t> </a:t>
                      </a:r>
                      <a:endParaRPr lang="en-GB" sz="1200" dirty="0" smtClean="0">
                        <a:effectLst/>
                        <a:latin typeface="Verdana" panose="020B0604030504040204" pitchFamily="34" charset="0"/>
                        <a:ea typeface="Times New Roman" panose="02020603050405020304" pitchFamily="18" charset="0"/>
                      </a:endParaRPr>
                    </a:p>
                    <a:p>
                      <a:pPr>
                        <a:lnSpc>
                          <a:spcPct val="107000"/>
                        </a:lnSpc>
                        <a:spcAft>
                          <a:spcPts val="0"/>
                        </a:spcAft>
                      </a:pPr>
                      <a:endParaRPr lang="en-GB" sz="1200" dirty="0" smtClean="0">
                        <a:effectLst/>
                        <a:latin typeface="Verdana" panose="020B0604030504040204" pitchFamily="34" charset="0"/>
                        <a:ea typeface="Times New Roman" panose="02020603050405020304" pitchFamily="18" charset="0"/>
                      </a:endParaRPr>
                    </a:p>
                    <a:p>
                      <a:pPr>
                        <a:lnSpc>
                          <a:spcPct val="107000"/>
                        </a:lnSpc>
                        <a:spcAft>
                          <a:spcPts val="0"/>
                        </a:spcAft>
                      </a:pPr>
                      <a:endParaRPr lang="en-GB" sz="1200" dirty="0" smtClean="0">
                        <a:effectLst/>
                        <a:latin typeface="Verdana" panose="020B0604030504040204" pitchFamily="34" charset="0"/>
                        <a:ea typeface="Times New Roman" panose="02020603050405020304" pitchFamily="18" charset="0"/>
                      </a:endParaRPr>
                    </a:p>
                    <a:p>
                      <a:pPr>
                        <a:lnSpc>
                          <a:spcPct val="107000"/>
                        </a:lnSpc>
                        <a:spcAft>
                          <a:spcPts val="0"/>
                        </a:spcAft>
                      </a:pP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number</a:t>
                      </a:r>
                      <a:endParaRPr lang="en-GB"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solidFill>
                  </a:tcPr>
                </a:tc>
                <a:extLst>
                  <a:ext uri="{0D108BD9-81ED-4DB2-BD59-A6C34878D82A}">
                    <a16:rowId xmlns:a16="http://schemas.microsoft.com/office/drawing/2014/main" val="10002"/>
                  </a:ext>
                </a:extLst>
              </a:tr>
              <a:tr h="1297735">
                <a:tc>
                  <a:txBody>
                    <a:bodyPr/>
                    <a:lstStyle/>
                    <a:p>
                      <a:endParaRPr lang="en-GB" sz="1800" b="0" i="0" u="none" strike="noStrike" kern="1200" baseline="0" dirty="0" smtClean="0">
                        <a:solidFill>
                          <a:schemeClr val="lt1"/>
                        </a:solidFill>
                        <a:latin typeface="+mn-lt"/>
                        <a:ea typeface="+mn-ea"/>
                        <a:cs typeface="+mn-cs"/>
                      </a:endParaRPr>
                    </a:p>
                    <a:p>
                      <a:pPr algn="ctr"/>
                      <a:r>
                        <a:rPr lang="en-GB" sz="3600" b="0" i="0" u="none" strike="noStrike" kern="1200" baseline="0" dirty="0" smtClean="0">
                          <a:solidFill>
                            <a:schemeClr val="lt1"/>
                          </a:solidFill>
                          <a:latin typeface="+mn-lt"/>
                          <a:ea typeface="+mn-ea"/>
                          <a:cs typeface="+mn-cs"/>
                        </a:rPr>
                        <a:t>     </a:t>
                      </a:r>
                      <a:r>
                        <a:rPr lang="en-GB" sz="3600" b="0" i="0" u="none" strike="noStrike" kern="1200" baseline="0" dirty="0" err="1" smtClean="0">
                          <a:solidFill>
                            <a:schemeClr val="lt1"/>
                          </a:solidFill>
                          <a:latin typeface="+mn-lt"/>
                          <a:ea typeface="+mn-ea"/>
                          <a:cs typeface="+mn-cs"/>
                        </a:rPr>
                        <a:t>cf</a:t>
                      </a:r>
                      <a:r>
                        <a:rPr lang="en-GB" sz="3600" b="0" i="0" u="none" strike="noStrike" kern="1200" baseline="0" dirty="0" smtClean="0">
                          <a:solidFill>
                            <a:schemeClr val="lt1"/>
                          </a:solidFill>
                          <a:latin typeface="+mn-lt"/>
                          <a:ea typeface="+mn-ea"/>
                          <a:cs typeface="+mn-cs"/>
                        </a:rPr>
                        <a:t>	</a:t>
                      </a:r>
                    </a:p>
                    <a:p>
                      <a:pPr algn="ctr">
                        <a:lnSpc>
                          <a:spcPct val="107000"/>
                        </a:lnSpc>
                        <a:spcAft>
                          <a:spcPts val="0"/>
                        </a:spcAft>
                      </a:pPr>
                      <a:endParaRPr lang="en-GB" sz="3200" dirty="0">
                        <a:effectLst/>
                        <a:latin typeface="Times New Roman" panose="02020603050405020304" pitchFamily="18" charset="0"/>
                        <a:ea typeface="Times New Roman" panose="02020603050405020304" pitchFamily="18" charset="0"/>
                      </a:endParaRPr>
                    </a:p>
                  </a:txBody>
                  <a:tcPr marL="68580" marR="68580" marT="0" marB="0">
                    <a:solidFill>
                      <a:schemeClr val="tx2">
                        <a:lumMod val="65000"/>
                        <a:lumOff val="35000"/>
                      </a:schemeClr>
                    </a:solidFill>
                  </a:tcPr>
                </a:tc>
                <a:tc>
                  <a:txBody>
                    <a:bodyPr/>
                    <a:lstStyle/>
                    <a:p>
                      <a:pPr>
                        <a:lnSpc>
                          <a:spcPct val="107000"/>
                        </a:lnSpc>
                        <a:spcAft>
                          <a:spcPts val="0"/>
                        </a:spcAft>
                      </a:pPr>
                      <a:r>
                        <a:rPr lang="en-GB" sz="1200" dirty="0">
                          <a:effectLst/>
                          <a:latin typeface="Verdana" panose="020B0604030504040204" pitchFamily="34" charset="0"/>
                          <a:ea typeface="Times New Roman" panose="02020603050405020304" pitchFamily="18" charset="0"/>
                        </a:rPr>
                        <a:t> </a:t>
                      </a:r>
                      <a:endParaRPr lang="en-GB" sz="1200" dirty="0" smtClean="0">
                        <a:effectLst/>
                        <a:latin typeface="Verdana" panose="020B0604030504040204" pitchFamily="34" charset="0"/>
                        <a:ea typeface="Times New Roman" panose="02020603050405020304" pitchFamily="18" charset="0"/>
                      </a:endParaRPr>
                    </a:p>
                    <a:p>
                      <a:pPr>
                        <a:lnSpc>
                          <a:spcPct val="107000"/>
                        </a:lnSpc>
                        <a:spcAft>
                          <a:spcPts val="0"/>
                        </a:spcAft>
                      </a:pPr>
                      <a:endParaRPr lang="en-GB" sz="1200" dirty="0" smtClean="0">
                        <a:effectLst/>
                        <a:latin typeface="Verdana" panose="020B0604030504040204" pitchFamily="34" charset="0"/>
                        <a:ea typeface="Times New Roman" panose="02020603050405020304" pitchFamily="18" charset="0"/>
                      </a:endParaRPr>
                    </a:p>
                    <a:p>
                      <a:pPr>
                        <a:lnSpc>
                          <a:spcPct val="107000"/>
                        </a:lnSpc>
                        <a:spcAft>
                          <a:spcPts val="0"/>
                        </a:spcAft>
                      </a:pPr>
                      <a:endParaRPr lang="en-GB" sz="1200" dirty="0" smtClean="0">
                        <a:effectLst/>
                        <a:latin typeface="Verdana" panose="020B0604030504040204" pitchFamily="34" charset="0"/>
                        <a:ea typeface="Times New Roman" panose="02020603050405020304" pitchFamily="18" charset="0"/>
                      </a:endParaRPr>
                    </a:p>
                    <a:p>
                      <a:pPr>
                        <a:lnSpc>
                          <a:spcPct val="107000"/>
                        </a:lnSpc>
                        <a:spcAft>
                          <a:spcPts val="0"/>
                        </a:spcAft>
                      </a:pP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contrast with/cross reference</a:t>
                      </a:r>
                      <a:endParaRPr lang="en-GB"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solidFill>
                  </a:tcPr>
                </a:tc>
                <a:extLst>
                  <a:ext uri="{0D108BD9-81ED-4DB2-BD59-A6C34878D82A}">
                    <a16:rowId xmlns:a16="http://schemas.microsoft.com/office/drawing/2014/main" val="10003"/>
                  </a:ext>
                </a:extLst>
              </a:tr>
            </a:tbl>
          </a:graphicData>
        </a:graphic>
      </p:graphicFrame>
      <p:sp>
        <p:nvSpPr>
          <p:cNvPr id="2" name="TextBox 1"/>
          <p:cNvSpPr txBox="1"/>
          <p:nvPr/>
        </p:nvSpPr>
        <p:spPr>
          <a:xfrm>
            <a:off x="467544" y="6381328"/>
            <a:ext cx="4497258" cy="369332"/>
          </a:xfrm>
          <a:prstGeom prst="rect">
            <a:avLst/>
          </a:prstGeom>
          <a:noFill/>
        </p:spPr>
        <p:txBody>
          <a:bodyPr wrap="square" rtlCol="0">
            <a:spAutoFit/>
          </a:bodyPr>
          <a:lstStyle/>
          <a:p>
            <a:r>
              <a:rPr lang="en-GB" dirty="0" smtClean="0"/>
              <a:t>Adapted from The Open University (2013)</a:t>
            </a:r>
            <a:endParaRPr lang="en-GB" dirty="0"/>
          </a:p>
        </p:txBody>
      </p:sp>
    </p:spTree>
    <p:extLst>
      <p:ext uri="{BB962C8B-B14F-4D97-AF65-F5344CB8AC3E}">
        <p14:creationId xmlns:p14="http://schemas.microsoft.com/office/powerpoint/2010/main" val="3755723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63" y="764704"/>
            <a:ext cx="8642350" cy="768667"/>
          </a:xfrm>
        </p:spPr>
        <p:txBody>
          <a:bodyPr/>
          <a:lstStyle/>
          <a:p>
            <a:r>
              <a:rPr lang="en-GB" sz="4400" dirty="0" smtClean="0">
                <a:solidFill>
                  <a:srgbClr val="C00000"/>
                </a:solidFill>
                <a:latin typeface="+mn-lt"/>
              </a:rPr>
              <a:t>Get organised</a:t>
            </a:r>
            <a:endParaRPr lang="en-GB" sz="4400" dirty="0">
              <a:solidFill>
                <a:srgbClr val="C00000"/>
              </a:solidFill>
              <a:latin typeface="+mn-lt"/>
            </a:endParaRPr>
          </a:p>
        </p:txBody>
      </p:sp>
      <p:sp>
        <p:nvSpPr>
          <p:cNvPr id="3" name="Content Placeholder 2"/>
          <p:cNvSpPr>
            <a:spLocks noGrp="1"/>
          </p:cNvSpPr>
          <p:nvPr>
            <p:ph idx="1"/>
          </p:nvPr>
        </p:nvSpPr>
        <p:spPr>
          <a:xfrm>
            <a:off x="322263" y="1533371"/>
            <a:ext cx="8642350" cy="4919817"/>
          </a:xfrm>
        </p:spPr>
        <p:txBody>
          <a:bodyPr/>
          <a:lstStyle/>
          <a:p>
            <a:r>
              <a:rPr lang="en-GB" sz="2800" dirty="0" smtClean="0">
                <a:solidFill>
                  <a:srgbClr val="C00000"/>
                </a:solidFill>
              </a:rPr>
              <a:t>How do you work best?</a:t>
            </a:r>
          </a:p>
          <a:p>
            <a:pPr lvl="1"/>
            <a:r>
              <a:rPr lang="en-GB" dirty="0" smtClean="0"/>
              <a:t>What note-taking style works for you?</a:t>
            </a:r>
          </a:p>
          <a:p>
            <a:pPr marL="457200" lvl="1" indent="0">
              <a:buNone/>
            </a:pPr>
            <a:r>
              <a:rPr lang="en-GB" sz="2000" dirty="0" smtClean="0"/>
              <a:t>Laptop?</a:t>
            </a:r>
            <a:r>
              <a:rPr lang="en-GB" sz="3600" dirty="0" smtClean="0"/>
              <a:t>              	  </a:t>
            </a:r>
            <a:r>
              <a:rPr lang="en-GB" sz="2000" dirty="0" smtClean="0"/>
              <a:t>Planned?</a:t>
            </a:r>
            <a:r>
              <a:rPr lang="en-GB" sz="3600" dirty="0" smtClean="0"/>
              <a:t>                 </a:t>
            </a:r>
          </a:p>
          <a:p>
            <a:pPr marL="457200" lvl="1" indent="0">
              <a:buNone/>
            </a:pPr>
            <a:endParaRPr lang="en-GB" sz="2000" dirty="0"/>
          </a:p>
          <a:p>
            <a:pPr marL="457200" lvl="1" indent="0">
              <a:buNone/>
            </a:pPr>
            <a:endParaRPr lang="en-GB" sz="2000" dirty="0" smtClean="0"/>
          </a:p>
          <a:p>
            <a:pPr marL="457200" lvl="1" indent="0">
              <a:buNone/>
            </a:pPr>
            <a:endParaRPr lang="en-GB" sz="2000" dirty="0"/>
          </a:p>
          <a:p>
            <a:pPr marL="457200" lvl="1" indent="0">
              <a:buNone/>
            </a:pPr>
            <a:endParaRPr lang="en-GB" sz="2000" dirty="0" smtClean="0"/>
          </a:p>
          <a:p>
            <a:pPr marL="457200" lvl="1" indent="0">
              <a:buNone/>
            </a:pPr>
            <a:r>
              <a:rPr lang="en-GB" sz="2000" dirty="0" smtClean="0"/>
              <a:t>Mind maps?</a:t>
            </a:r>
          </a:p>
          <a:p>
            <a:pPr marL="457200" lvl="1" indent="0">
              <a:buNone/>
            </a:pPr>
            <a:endParaRPr lang="en-GB" dirty="0"/>
          </a:p>
          <a:p>
            <a:pPr marL="457200" lvl="1" indent="0">
              <a:buNone/>
            </a:pPr>
            <a:endParaRPr lang="en-GB" dirty="0"/>
          </a:p>
        </p:txBody>
      </p:sp>
      <p:pic>
        <p:nvPicPr>
          <p:cNvPr id="3076" name="Picture 4" descr="http://www.tt-group.net/text/mape_uma/Mind-Map-Present-Sim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4616841"/>
            <a:ext cx="2666980" cy="187755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cleask\AppData\Local\Microsoft\Windows\Temporary Internet Files\Content.IE5\YZ57H8IS\MC91021634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646" y="2636912"/>
            <a:ext cx="2559250" cy="216812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encrypted-tbn1.gstatic.com/images?q=tbn:ANd9GcSJzzCIpJ6w8rbz4-6NYhqITE9FbrKD1O1YIRZBDi5dCeBdcyej3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2996952"/>
            <a:ext cx="2088232" cy="268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618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3" descr="note_blank"/>
          <p:cNvPicPr>
            <a:picLocks noChangeAspect="1" noChangeArrowheads="1"/>
          </p:cNvPicPr>
          <p:nvPr/>
        </p:nvPicPr>
        <p:blipFill>
          <a:blip r:embed="rId3" cstate="print"/>
          <a:srcRect/>
          <a:stretch>
            <a:fillRect/>
          </a:stretch>
        </p:blipFill>
        <p:spPr bwMode="auto">
          <a:xfrm>
            <a:off x="828675" y="1844824"/>
            <a:ext cx="7486650" cy="4896544"/>
          </a:xfrm>
          <a:prstGeom prst="rect">
            <a:avLst/>
          </a:prstGeom>
          <a:noFill/>
          <a:ln w="9525">
            <a:noFill/>
            <a:miter lim="800000"/>
            <a:headEnd/>
            <a:tailEnd/>
          </a:ln>
        </p:spPr>
      </p:pic>
      <p:sp>
        <p:nvSpPr>
          <p:cNvPr id="8195" name="Rectangle 4"/>
          <p:cNvSpPr>
            <a:spLocks noGrp="1" noChangeArrowheads="1"/>
          </p:cNvSpPr>
          <p:nvPr>
            <p:ph type="title"/>
          </p:nvPr>
        </p:nvSpPr>
        <p:spPr>
          <a:xfrm>
            <a:off x="501650" y="1335608"/>
            <a:ext cx="8642350" cy="216288"/>
          </a:xfrm>
        </p:spPr>
        <p:txBody>
          <a:bodyPr/>
          <a:lstStyle/>
          <a:p>
            <a:r>
              <a:rPr lang="en-US" sz="4400" dirty="0" smtClean="0">
                <a:solidFill>
                  <a:srgbClr val="C00000"/>
                </a:solidFill>
                <a:latin typeface="+mn-lt"/>
              </a:rPr>
              <a:t>Note Making Styles: a) Linear notes</a:t>
            </a:r>
          </a:p>
        </p:txBody>
      </p:sp>
      <p:sp>
        <p:nvSpPr>
          <p:cNvPr id="8196" name="Rectangle 4"/>
          <p:cNvSpPr>
            <a:spLocks noChangeArrowheads="1"/>
          </p:cNvSpPr>
          <p:nvPr/>
        </p:nvSpPr>
        <p:spPr bwMode="auto">
          <a:xfrm>
            <a:off x="1500188" y="3571875"/>
            <a:ext cx="2071687" cy="428625"/>
          </a:xfrm>
          <a:prstGeom prst="rect">
            <a:avLst/>
          </a:prstGeom>
          <a:solidFill>
            <a:srgbClr val="FFFF00"/>
          </a:solidFill>
          <a:ln w="9525" algn="ctr">
            <a:noFill/>
            <a:round/>
            <a:headEnd/>
            <a:tailEnd/>
          </a:ln>
        </p:spPr>
        <p:txBody>
          <a:bodyPr/>
          <a:lstStyle/>
          <a:p>
            <a:endParaRPr lang="en-US"/>
          </a:p>
        </p:txBody>
      </p:sp>
      <p:sp>
        <p:nvSpPr>
          <p:cNvPr id="19460" name="Rectangle 5"/>
          <p:cNvSpPr>
            <a:spLocks noChangeArrowheads="1"/>
          </p:cNvSpPr>
          <p:nvPr/>
        </p:nvSpPr>
        <p:spPr bwMode="auto">
          <a:xfrm>
            <a:off x="1331913" y="2492896"/>
            <a:ext cx="6264275" cy="2664892"/>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GB" sz="2400" b="0" dirty="0">
                <a:solidFill>
                  <a:srgbClr val="000066"/>
                </a:solidFill>
                <a:latin typeface="Comic Sans MS" pitchFamily="66" charset="0"/>
              </a:rPr>
              <a:t> line by line</a:t>
            </a:r>
          </a:p>
          <a:p>
            <a:pPr eaLnBrk="0" hangingPunct="0">
              <a:spcBef>
                <a:spcPct val="20000"/>
              </a:spcBef>
              <a:buFont typeface="Arial" pitchFamily="34" charset="0"/>
              <a:buChar char="•"/>
              <a:defRPr/>
            </a:pPr>
            <a:r>
              <a:rPr lang="en-GB" sz="2400" b="0" dirty="0">
                <a:solidFill>
                  <a:srgbClr val="000066"/>
                </a:solidFill>
                <a:latin typeface="Comic Sans MS" pitchFamily="66" charset="0"/>
              </a:rPr>
              <a:t> short and structured</a:t>
            </a:r>
          </a:p>
          <a:p>
            <a:pPr eaLnBrk="0" hangingPunct="0">
              <a:spcBef>
                <a:spcPct val="20000"/>
              </a:spcBef>
              <a:buFont typeface="Arial" pitchFamily="34" charset="0"/>
              <a:buChar char="•"/>
              <a:defRPr/>
            </a:pPr>
            <a:r>
              <a:rPr lang="en-GB" sz="2400" b="0" dirty="0">
                <a:solidFill>
                  <a:srgbClr val="000066"/>
                </a:solidFill>
                <a:latin typeface="Comic Sans MS" pitchFamily="66" charset="0"/>
              </a:rPr>
              <a:t> headings and subheadings</a:t>
            </a:r>
          </a:p>
          <a:p>
            <a:pPr eaLnBrk="0" hangingPunct="0">
              <a:spcBef>
                <a:spcPct val="20000"/>
              </a:spcBef>
              <a:buFont typeface="Arial" pitchFamily="34" charset="0"/>
              <a:buChar char="•"/>
              <a:defRPr/>
            </a:pPr>
            <a:r>
              <a:rPr lang="en-GB" sz="2400" b="0" dirty="0">
                <a:solidFill>
                  <a:srgbClr val="000066"/>
                </a:solidFill>
                <a:latin typeface="Comic Sans MS" pitchFamily="66" charset="0"/>
              </a:rPr>
              <a:t> abbreviations and </a:t>
            </a:r>
            <a:r>
              <a:rPr lang="en-GB" sz="2400" b="0" dirty="0">
                <a:solidFill>
                  <a:srgbClr val="C00000"/>
                </a:solidFill>
                <a:latin typeface="Comic Sans MS" pitchFamily="66" charset="0"/>
              </a:rPr>
              <a:t>key words</a:t>
            </a:r>
          </a:p>
          <a:p>
            <a:pPr eaLnBrk="0" hangingPunct="0">
              <a:spcBef>
                <a:spcPct val="20000"/>
              </a:spcBef>
              <a:buFont typeface="Arial" pitchFamily="34" charset="0"/>
              <a:buChar char="•"/>
              <a:defRPr/>
            </a:pPr>
            <a:r>
              <a:rPr lang="en-GB" sz="2400" b="0" dirty="0">
                <a:solidFill>
                  <a:srgbClr val="000066"/>
                </a:solidFill>
                <a:latin typeface="Comic Sans MS" pitchFamily="66" charset="0"/>
              </a:rPr>
              <a:t> bullet points</a:t>
            </a:r>
          </a:p>
          <a:p>
            <a:pPr marL="800100" lvl="1" indent="-342900" eaLnBrk="0" hangingPunct="0">
              <a:spcBef>
                <a:spcPct val="20000"/>
              </a:spcBef>
              <a:buFont typeface="Wingdings" pitchFamily="2" charset="2"/>
              <a:buChar char="Ø"/>
              <a:defRPr/>
            </a:pPr>
            <a:r>
              <a:rPr lang="en-GB" sz="2400" b="0" dirty="0">
                <a:solidFill>
                  <a:srgbClr val="000066"/>
                </a:solidFill>
                <a:latin typeface="Comic Sans MS" pitchFamily="66" charset="0"/>
              </a:rPr>
              <a:t>highlight</a:t>
            </a:r>
          </a:p>
          <a:p>
            <a:pPr marL="800100" lvl="1" indent="-342900" eaLnBrk="0" hangingPunct="0">
              <a:spcBef>
                <a:spcPct val="20000"/>
              </a:spcBef>
              <a:buFont typeface="Wingdings" pitchFamily="2" charset="2"/>
              <a:buChar char="Ø"/>
              <a:defRPr/>
            </a:pPr>
            <a:r>
              <a:rPr lang="en-GB" sz="2400" b="0" dirty="0">
                <a:solidFill>
                  <a:srgbClr val="000066"/>
                </a:solidFill>
                <a:latin typeface="Comic Sans MS" pitchFamily="66" charset="0"/>
              </a:rPr>
              <a:t>key </a:t>
            </a:r>
          </a:p>
          <a:p>
            <a:pPr marL="800100" lvl="1" indent="-342900" eaLnBrk="0" hangingPunct="0">
              <a:spcBef>
                <a:spcPct val="20000"/>
              </a:spcBef>
              <a:buFont typeface="Wingdings" pitchFamily="2" charset="2"/>
              <a:buChar char="Ø"/>
              <a:defRPr/>
            </a:pPr>
            <a:r>
              <a:rPr lang="en-GB" sz="2400" b="0" dirty="0">
                <a:solidFill>
                  <a:srgbClr val="000066"/>
                </a:solidFill>
                <a:latin typeface="Comic Sans MS" pitchFamily="66" charset="0"/>
              </a:rPr>
              <a:t>points</a:t>
            </a:r>
          </a:p>
          <a:p>
            <a:pPr marL="342900" indent="-342900" eaLnBrk="0" hangingPunct="0">
              <a:spcBef>
                <a:spcPct val="20000"/>
              </a:spcBef>
              <a:defRPr/>
            </a:pPr>
            <a:endParaRPr lang="en-GB" sz="2400" b="0" dirty="0">
              <a:solidFill>
                <a:srgbClr val="000066"/>
              </a:solidFill>
              <a:latin typeface="Comic Sans MS" pitchFamily="66" charset="0"/>
            </a:endParaRPr>
          </a:p>
          <a:p>
            <a:pPr marL="342900" indent="-342900" eaLnBrk="0" hangingPunct="0">
              <a:spcBef>
                <a:spcPct val="20000"/>
              </a:spcBef>
              <a:buFontTx/>
              <a:buChar char="•"/>
              <a:defRPr/>
            </a:pPr>
            <a:endParaRPr lang="en-US" sz="1800" b="0" dirty="0">
              <a:solidFill>
                <a:srgbClr val="000066"/>
              </a:solidFill>
              <a:latin typeface="Comic Sans MS" pitchFamily="66" charset="0"/>
            </a:endParaRPr>
          </a:p>
        </p:txBody>
      </p:sp>
    </p:spTree>
    <p:extLst>
      <p:ext uri="{BB962C8B-B14F-4D97-AF65-F5344CB8AC3E}">
        <p14:creationId xmlns:p14="http://schemas.microsoft.com/office/powerpoint/2010/main" val="171050066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descr="torn_paper"/>
          <p:cNvPicPr>
            <a:picLocks noChangeAspect="1" noChangeArrowheads="1"/>
          </p:cNvPicPr>
          <p:nvPr/>
        </p:nvPicPr>
        <p:blipFill>
          <a:blip r:embed="rId3" cstate="print"/>
          <a:srcRect/>
          <a:stretch>
            <a:fillRect/>
          </a:stretch>
        </p:blipFill>
        <p:spPr bwMode="auto">
          <a:xfrm>
            <a:off x="0" y="663351"/>
            <a:ext cx="9501188" cy="8022233"/>
          </a:xfrm>
          <a:prstGeom prst="rect">
            <a:avLst/>
          </a:prstGeom>
          <a:noFill/>
          <a:ln w="19050">
            <a:noFill/>
            <a:miter lim="800000"/>
            <a:headEnd/>
            <a:tailEnd/>
          </a:ln>
        </p:spPr>
      </p:pic>
      <p:grpSp>
        <p:nvGrpSpPr>
          <p:cNvPr id="9220" name="Group 41"/>
          <p:cNvGrpSpPr>
            <a:grpSpLocks/>
          </p:cNvGrpSpPr>
          <p:nvPr/>
        </p:nvGrpSpPr>
        <p:grpSpPr bwMode="auto">
          <a:xfrm>
            <a:off x="3500438" y="3141663"/>
            <a:ext cx="2214562" cy="1143000"/>
            <a:chOff x="3500449" y="3141625"/>
            <a:chExt cx="2214570" cy="1143008"/>
          </a:xfrm>
        </p:grpSpPr>
        <p:sp>
          <p:nvSpPr>
            <p:cNvPr id="9249" name="Oval 9"/>
            <p:cNvSpPr>
              <a:spLocks noChangeArrowheads="1"/>
            </p:cNvSpPr>
            <p:nvPr/>
          </p:nvSpPr>
          <p:spPr bwMode="auto">
            <a:xfrm>
              <a:off x="3500449" y="3141625"/>
              <a:ext cx="2214570" cy="1143008"/>
            </a:xfrm>
            <a:prstGeom prst="ellipse">
              <a:avLst/>
            </a:prstGeom>
            <a:solidFill>
              <a:schemeClr val="accent1"/>
            </a:solidFill>
            <a:ln w="19050" algn="ctr">
              <a:solidFill>
                <a:schemeClr val="tx1"/>
              </a:solidFill>
              <a:round/>
              <a:headEnd/>
              <a:tailEnd/>
            </a:ln>
          </p:spPr>
          <p:txBody>
            <a:bodyPr/>
            <a:lstStyle/>
            <a:p>
              <a:endParaRPr lang="en-US"/>
            </a:p>
          </p:txBody>
        </p:sp>
        <p:sp>
          <p:nvSpPr>
            <p:cNvPr id="9250" name="TextBox 10"/>
            <p:cNvSpPr txBox="1">
              <a:spLocks noChangeArrowheads="1"/>
            </p:cNvSpPr>
            <p:nvPr/>
          </p:nvSpPr>
          <p:spPr bwMode="auto">
            <a:xfrm>
              <a:off x="3857638" y="3427377"/>
              <a:ext cx="1714506" cy="584775"/>
            </a:xfrm>
            <a:prstGeom prst="rect">
              <a:avLst/>
            </a:prstGeom>
            <a:noFill/>
            <a:ln w="19050">
              <a:noFill/>
              <a:miter lim="800000"/>
              <a:headEnd/>
              <a:tailEnd/>
            </a:ln>
          </p:spPr>
          <p:txBody>
            <a:bodyPr>
              <a:spAutoFit/>
            </a:bodyPr>
            <a:lstStyle/>
            <a:p>
              <a:r>
                <a:rPr lang="en-GB">
                  <a:latin typeface="Comic Sans MS" pitchFamily="66" charset="0"/>
                </a:rPr>
                <a:t>Visual</a:t>
              </a:r>
            </a:p>
          </p:txBody>
        </p:sp>
      </p:grpSp>
      <p:grpSp>
        <p:nvGrpSpPr>
          <p:cNvPr id="3" name="Group 32"/>
          <p:cNvGrpSpPr>
            <a:grpSpLocks/>
          </p:cNvGrpSpPr>
          <p:nvPr/>
        </p:nvGrpSpPr>
        <p:grpSpPr bwMode="auto">
          <a:xfrm>
            <a:off x="5003800" y="2428875"/>
            <a:ext cx="2497138" cy="879475"/>
            <a:chOff x="5003800" y="2428875"/>
            <a:chExt cx="2497138" cy="879475"/>
          </a:xfrm>
        </p:grpSpPr>
        <p:sp>
          <p:nvSpPr>
            <p:cNvPr id="9247" name="TextBox 25"/>
            <p:cNvSpPr txBox="1">
              <a:spLocks noChangeArrowheads="1"/>
            </p:cNvSpPr>
            <p:nvPr/>
          </p:nvSpPr>
          <p:spPr bwMode="auto">
            <a:xfrm>
              <a:off x="5003800" y="2428875"/>
              <a:ext cx="2497138" cy="584200"/>
            </a:xfrm>
            <a:prstGeom prst="rect">
              <a:avLst/>
            </a:prstGeom>
            <a:noFill/>
            <a:ln w="9525">
              <a:noFill/>
              <a:miter lim="800000"/>
              <a:headEnd/>
              <a:tailEnd/>
            </a:ln>
          </p:spPr>
          <p:txBody>
            <a:bodyPr wrap="none">
              <a:spAutoFit/>
            </a:bodyPr>
            <a:lstStyle/>
            <a:p>
              <a:r>
                <a:rPr lang="en-GB" b="0">
                  <a:latin typeface="Comic Sans MS" pitchFamily="66" charset="0"/>
                </a:rPr>
                <a:t>Central idea</a:t>
              </a:r>
            </a:p>
          </p:txBody>
        </p:sp>
        <p:cxnSp>
          <p:nvCxnSpPr>
            <p:cNvPr id="32" name="Straight Arrow Connector 31"/>
            <p:cNvCxnSpPr>
              <a:stCxn id="9249" idx="7"/>
            </p:cNvCxnSpPr>
            <p:nvPr/>
          </p:nvCxnSpPr>
          <p:spPr bwMode="auto">
            <a:xfrm rot="5400000" flipH="1" flipV="1">
              <a:off x="5469732" y="2848768"/>
              <a:ext cx="381000" cy="538163"/>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grpSp>
        <p:nvGrpSpPr>
          <p:cNvPr id="4" name="Group 33"/>
          <p:cNvGrpSpPr>
            <a:grpSpLocks/>
          </p:cNvGrpSpPr>
          <p:nvPr/>
        </p:nvGrpSpPr>
        <p:grpSpPr bwMode="auto">
          <a:xfrm>
            <a:off x="500063" y="1714500"/>
            <a:ext cx="4572000" cy="1214438"/>
            <a:chOff x="500063" y="1714500"/>
            <a:chExt cx="4572000" cy="1214438"/>
          </a:xfrm>
        </p:grpSpPr>
        <p:sp>
          <p:nvSpPr>
            <p:cNvPr id="9243" name="TextBox 26"/>
            <p:cNvSpPr txBox="1">
              <a:spLocks noChangeArrowheads="1"/>
            </p:cNvSpPr>
            <p:nvPr/>
          </p:nvSpPr>
          <p:spPr bwMode="auto">
            <a:xfrm>
              <a:off x="500063" y="1714500"/>
              <a:ext cx="3000375" cy="523875"/>
            </a:xfrm>
            <a:prstGeom prst="rect">
              <a:avLst/>
            </a:prstGeom>
            <a:solidFill>
              <a:srgbClr val="FFC000"/>
            </a:solidFill>
            <a:ln w="9525">
              <a:noFill/>
              <a:miter lim="800000"/>
              <a:headEnd/>
              <a:tailEnd/>
            </a:ln>
          </p:spPr>
          <p:txBody>
            <a:bodyPr>
              <a:spAutoFit/>
            </a:bodyPr>
            <a:lstStyle/>
            <a:p>
              <a:r>
                <a:rPr lang="en-GB" sz="2800" b="0">
                  <a:solidFill>
                    <a:schemeClr val="accent2"/>
                  </a:solidFill>
                  <a:latin typeface="Comic Sans MS" pitchFamily="66" charset="0"/>
                </a:rPr>
                <a:t>Related theme 1</a:t>
              </a:r>
            </a:p>
          </p:txBody>
        </p:sp>
        <p:sp>
          <p:nvSpPr>
            <p:cNvPr id="9244" name="TextBox 27"/>
            <p:cNvSpPr txBox="1">
              <a:spLocks noChangeArrowheads="1"/>
            </p:cNvSpPr>
            <p:nvPr/>
          </p:nvSpPr>
          <p:spPr bwMode="auto">
            <a:xfrm>
              <a:off x="857250" y="2405063"/>
              <a:ext cx="3000375" cy="523875"/>
            </a:xfrm>
            <a:prstGeom prst="rect">
              <a:avLst/>
            </a:prstGeom>
            <a:solidFill>
              <a:srgbClr val="FFFF00"/>
            </a:solidFill>
            <a:ln w="9525">
              <a:noFill/>
              <a:miter lim="800000"/>
              <a:headEnd/>
              <a:tailEnd/>
            </a:ln>
          </p:spPr>
          <p:txBody>
            <a:bodyPr>
              <a:spAutoFit/>
            </a:bodyPr>
            <a:lstStyle/>
            <a:p>
              <a:r>
                <a:rPr lang="en-GB" sz="2800" b="0">
                  <a:solidFill>
                    <a:schemeClr val="accent2"/>
                  </a:solidFill>
                  <a:latin typeface="Comic Sans MS" pitchFamily="66" charset="0"/>
                </a:rPr>
                <a:t>Related theme 2</a:t>
              </a:r>
            </a:p>
          </p:txBody>
        </p:sp>
        <p:cxnSp>
          <p:nvCxnSpPr>
            <p:cNvPr id="9245" name="Straight Arrow Connector 33"/>
            <p:cNvCxnSpPr>
              <a:cxnSpLocks noChangeShapeType="1"/>
            </p:cNvCxnSpPr>
            <p:nvPr/>
          </p:nvCxnSpPr>
          <p:spPr bwMode="auto">
            <a:xfrm rot="10800000">
              <a:off x="3714750" y="2000250"/>
              <a:ext cx="1357313" cy="571500"/>
            </a:xfrm>
            <a:prstGeom prst="straightConnector1">
              <a:avLst/>
            </a:prstGeom>
            <a:noFill/>
            <a:ln w="9525" algn="ctr">
              <a:solidFill>
                <a:schemeClr val="tx1"/>
              </a:solidFill>
              <a:round/>
              <a:headEnd/>
              <a:tailEnd type="arrow" w="med" len="med"/>
            </a:ln>
          </p:spPr>
        </p:cxnSp>
        <p:cxnSp>
          <p:nvCxnSpPr>
            <p:cNvPr id="9246" name="Straight Arrow Connector 35"/>
            <p:cNvCxnSpPr>
              <a:cxnSpLocks noChangeShapeType="1"/>
              <a:stCxn id="9247" idx="1"/>
              <a:endCxn id="9244" idx="3"/>
            </p:cNvCxnSpPr>
            <p:nvPr/>
          </p:nvCxnSpPr>
          <p:spPr bwMode="auto">
            <a:xfrm rot="10800000">
              <a:off x="3857625" y="2667000"/>
              <a:ext cx="1146175" cy="53975"/>
            </a:xfrm>
            <a:prstGeom prst="straightConnector1">
              <a:avLst/>
            </a:prstGeom>
            <a:noFill/>
            <a:ln w="9525" algn="ctr">
              <a:solidFill>
                <a:schemeClr val="tx1"/>
              </a:solidFill>
              <a:round/>
              <a:headEnd/>
              <a:tailEnd type="arrow" w="med" len="med"/>
            </a:ln>
          </p:spPr>
        </p:cxnSp>
      </p:grpSp>
      <p:grpSp>
        <p:nvGrpSpPr>
          <p:cNvPr id="5" name="Group 34"/>
          <p:cNvGrpSpPr>
            <a:grpSpLocks/>
          </p:cNvGrpSpPr>
          <p:nvPr/>
        </p:nvGrpSpPr>
        <p:grpSpPr bwMode="auto">
          <a:xfrm>
            <a:off x="1143000" y="4214813"/>
            <a:ext cx="3511550" cy="727075"/>
            <a:chOff x="1143000" y="4214813"/>
            <a:chExt cx="3511550" cy="727075"/>
          </a:xfrm>
        </p:grpSpPr>
        <p:sp>
          <p:nvSpPr>
            <p:cNvPr id="9241" name="TextBox 13"/>
            <p:cNvSpPr txBox="1">
              <a:spLocks noChangeArrowheads="1"/>
            </p:cNvSpPr>
            <p:nvPr/>
          </p:nvSpPr>
          <p:spPr bwMode="auto">
            <a:xfrm>
              <a:off x="1143000" y="4357688"/>
              <a:ext cx="3511550" cy="584200"/>
            </a:xfrm>
            <a:prstGeom prst="rect">
              <a:avLst/>
            </a:prstGeom>
            <a:noFill/>
            <a:ln w="9525">
              <a:noFill/>
              <a:miter lim="800000"/>
              <a:headEnd/>
              <a:tailEnd/>
            </a:ln>
          </p:spPr>
          <p:txBody>
            <a:bodyPr wrap="none">
              <a:spAutoFit/>
            </a:bodyPr>
            <a:lstStyle/>
            <a:p>
              <a:r>
                <a:rPr lang="en-GB" b="0">
                  <a:latin typeface="Comic Sans MS" pitchFamily="66" charset="0"/>
                </a:rPr>
                <a:t>Make memorable</a:t>
              </a:r>
            </a:p>
          </p:txBody>
        </p:sp>
        <p:cxnSp>
          <p:nvCxnSpPr>
            <p:cNvPr id="40" name="Straight Arrow Connector 39"/>
            <p:cNvCxnSpPr/>
            <p:nvPr/>
          </p:nvCxnSpPr>
          <p:spPr bwMode="auto">
            <a:xfrm rot="10800000" flipV="1">
              <a:off x="3286125" y="4214813"/>
              <a:ext cx="642938" cy="28575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grpSp>
        <p:nvGrpSpPr>
          <p:cNvPr id="6" name="Group 36"/>
          <p:cNvGrpSpPr>
            <a:grpSpLocks/>
          </p:cNvGrpSpPr>
          <p:nvPr/>
        </p:nvGrpSpPr>
        <p:grpSpPr bwMode="auto">
          <a:xfrm>
            <a:off x="357188" y="2286000"/>
            <a:ext cx="4686300" cy="4572000"/>
            <a:chOff x="357188" y="2286000"/>
            <a:chExt cx="4686300" cy="4572000"/>
          </a:xfrm>
        </p:grpSpPr>
        <p:sp>
          <p:nvSpPr>
            <p:cNvPr id="9233" name="TextBox 14"/>
            <p:cNvSpPr txBox="1">
              <a:spLocks noChangeArrowheads="1"/>
            </p:cNvSpPr>
            <p:nvPr/>
          </p:nvSpPr>
          <p:spPr bwMode="auto">
            <a:xfrm>
              <a:off x="357188" y="5191125"/>
              <a:ext cx="2214562" cy="523875"/>
            </a:xfrm>
            <a:prstGeom prst="rect">
              <a:avLst/>
            </a:prstGeom>
            <a:solidFill>
              <a:srgbClr val="FFFF00"/>
            </a:solidFill>
            <a:ln w="9525">
              <a:noFill/>
              <a:miter lim="800000"/>
              <a:headEnd/>
              <a:tailEnd/>
            </a:ln>
          </p:spPr>
          <p:txBody>
            <a:bodyPr>
              <a:spAutoFit/>
            </a:bodyPr>
            <a:lstStyle/>
            <a:p>
              <a:r>
                <a:rPr lang="en-GB" sz="2800" b="0">
                  <a:solidFill>
                    <a:schemeClr val="accent2"/>
                  </a:solidFill>
                  <a:latin typeface="Comic Sans MS" pitchFamily="66" charset="0"/>
                </a:rPr>
                <a:t>Highlighting</a:t>
              </a:r>
            </a:p>
          </p:txBody>
        </p:sp>
        <p:sp>
          <p:nvSpPr>
            <p:cNvPr id="9234" name="TextBox 16"/>
            <p:cNvSpPr txBox="1">
              <a:spLocks noChangeArrowheads="1"/>
            </p:cNvSpPr>
            <p:nvPr/>
          </p:nvSpPr>
          <p:spPr bwMode="auto">
            <a:xfrm>
              <a:off x="1785938" y="5762625"/>
              <a:ext cx="2714625" cy="523875"/>
            </a:xfrm>
            <a:prstGeom prst="rect">
              <a:avLst/>
            </a:prstGeom>
            <a:noFill/>
            <a:ln w="9525">
              <a:noFill/>
              <a:miter lim="800000"/>
              <a:headEnd/>
              <a:tailEnd/>
            </a:ln>
          </p:spPr>
          <p:txBody>
            <a:bodyPr>
              <a:spAutoFit/>
            </a:bodyPr>
            <a:lstStyle/>
            <a:p>
              <a:r>
                <a:rPr lang="en-GB" sz="2800">
                  <a:solidFill>
                    <a:srgbClr val="7030A0"/>
                  </a:solidFill>
                  <a:latin typeface="Comic Sans MS" pitchFamily="66" charset="0"/>
                </a:rPr>
                <a:t>Colour</a:t>
              </a:r>
            </a:p>
          </p:txBody>
        </p:sp>
        <p:pic>
          <p:nvPicPr>
            <p:cNvPr id="9235" name="Picture 5" descr="C:\Documents and Settings\ss73\Local Settings\Temporary Internet Files\Content.IE5\K98765CL\MCj04325850000[1].png"/>
            <p:cNvPicPr>
              <a:picLocks noChangeAspect="1" noChangeArrowheads="1"/>
            </p:cNvPicPr>
            <p:nvPr/>
          </p:nvPicPr>
          <p:blipFill>
            <a:blip r:embed="rId4" cstate="print"/>
            <a:srcRect/>
            <a:stretch>
              <a:fillRect/>
            </a:stretch>
          </p:blipFill>
          <p:spPr bwMode="auto">
            <a:xfrm>
              <a:off x="3214688" y="5029200"/>
              <a:ext cx="1828800" cy="1828800"/>
            </a:xfrm>
            <a:prstGeom prst="rect">
              <a:avLst/>
            </a:prstGeom>
            <a:noFill/>
            <a:ln w="9525">
              <a:noFill/>
              <a:miter lim="800000"/>
              <a:headEnd/>
              <a:tailEnd/>
            </a:ln>
          </p:spPr>
        </p:pic>
        <p:cxnSp>
          <p:nvCxnSpPr>
            <p:cNvPr id="9236" name="Curved Connector 41"/>
            <p:cNvCxnSpPr>
              <a:cxnSpLocks noChangeShapeType="1"/>
            </p:cNvCxnSpPr>
            <p:nvPr/>
          </p:nvCxnSpPr>
          <p:spPr bwMode="auto">
            <a:xfrm rot="5400000" flipH="1" flipV="1">
              <a:off x="285750" y="3286125"/>
              <a:ext cx="2071688" cy="1785938"/>
            </a:xfrm>
            <a:prstGeom prst="curvedConnector3">
              <a:avLst>
                <a:gd name="adj1" fmla="val 50000"/>
              </a:avLst>
            </a:prstGeom>
            <a:noFill/>
            <a:ln w="19050" algn="ctr">
              <a:solidFill>
                <a:schemeClr val="tx1"/>
              </a:solidFill>
              <a:round/>
              <a:headEnd/>
              <a:tailEnd type="arrow" w="med" len="med"/>
            </a:ln>
          </p:spPr>
        </p:cxnSp>
        <p:cxnSp>
          <p:nvCxnSpPr>
            <p:cNvPr id="9237" name="Curved Connector 45"/>
            <p:cNvCxnSpPr>
              <a:cxnSpLocks noChangeShapeType="1"/>
            </p:cNvCxnSpPr>
            <p:nvPr/>
          </p:nvCxnSpPr>
          <p:spPr bwMode="auto">
            <a:xfrm rot="5400000" flipH="1" flipV="1">
              <a:off x="-928687" y="3571875"/>
              <a:ext cx="2857500" cy="285750"/>
            </a:xfrm>
            <a:prstGeom prst="curvedConnector3">
              <a:avLst>
                <a:gd name="adj1" fmla="val 50000"/>
              </a:avLst>
            </a:prstGeom>
            <a:noFill/>
            <a:ln w="19050" algn="ctr">
              <a:solidFill>
                <a:schemeClr val="tx1"/>
              </a:solidFill>
              <a:round/>
              <a:headEnd/>
              <a:tailEnd type="arrow" w="med" len="med"/>
            </a:ln>
          </p:spPr>
        </p:cxnSp>
        <p:cxnSp>
          <p:nvCxnSpPr>
            <p:cNvPr id="9238" name="Straight Arrow Connector 48"/>
            <p:cNvCxnSpPr>
              <a:cxnSpLocks noChangeShapeType="1"/>
            </p:cNvCxnSpPr>
            <p:nvPr/>
          </p:nvCxnSpPr>
          <p:spPr bwMode="auto">
            <a:xfrm rot="10800000" flipV="1">
              <a:off x="1785938" y="4857750"/>
              <a:ext cx="357187" cy="285750"/>
            </a:xfrm>
            <a:prstGeom prst="straightConnector1">
              <a:avLst/>
            </a:prstGeom>
            <a:noFill/>
            <a:ln w="19050" algn="ctr">
              <a:solidFill>
                <a:schemeClr val="tx1"/>
              </a:solidFill>
              <a:round/>
              <a:headEnd/>
              <a:tailEnd type="arrow" w="med" len="med"/>
            </a:ln>
          </p:spPr>
        </p:cxnSp>
        <p:cxnSp>
          <p:nvCxnSpPr>
            <p:cNvPr id="9239" name="Straight Arrow Connector 50"/>
            <p:cNvCxnSpPr>
              <a:cxnSpLocks noChangeShapeType="1"/>
            </p:cNvCxnSpPr>
            <p:nvPr/>
          </p:nvCxnSpPr>
          <p:spPr bwMode="auto">
            <a:xfrm rot="5400000">
              <a:off x="2428875" y="5214938"/>
              <a:ext cx="857250" cy="285750"/>
            </a:xfrm>
            <a:prstGeom prst="straightConnector1">
              <a:avLst/>
            </a:prstGeom>
            <a:noFill/>
            <a:ln w="19050" algn="ctr">
              <a:solidFill>
                <a:schemeClr val="tx1"/>
              </a:solidFill>
              <a:round/>
              <a:headEnd/>
              <a:tailEnd type="arrow" w="med" len="med"/>
            </a:ln>
          </p:spPr>
        </p:cxnSp>
        <p:cxnSp>
          <p:nvCxnSpPr>
            <p:cNvPr id="9240" name="Straight Arrow Connector 52"/>
            <p:cNvCxnSpPr>
              <a:cxnSpLocks noChangeShapeType="1"/>
            </p:cNvCxnSpPr>
            <p:nvPr/>
          </p:nvCxnSpPr>
          <p:spPr bwMode="auto">
            <a:xfrm rot="5400000">
              <a:off x="3392488" y="5394325"/>
              <a:ext cx="785812" cy="1588"/>
            </a:xfrm>
            <a:prstGeom prst="straightConnector1">
              <a:avLst/>
            </a:prstGeom>
            <a:noFill/>
            <a:ln w="19050" algn="ctr">
              <a:solidFill>
                <a:schemeClr val="tx1"/>
              </a:solidFill>
              <a:round/>
              <a:headEnd/>
              <a:tailEnd type="arrow" w="med" len="med"/>
            </a:ln>
          </p:spPr>
        </p:cxnSp>
      </p:grpSp>
      <p:grpSp>
        <p:nvGrpSpPr>
          <p:cNvPr id="7" name="Group 37"/>
          <p:cNvGrpSpPr>
            <a:grpSpLocks/>
          </p:cNvGrpSpPr>
          <p:nvPr/>
        </p:nvGrpSpPr>
        <p:grpSpPr bwMode="auto">
          <a:xfrm>
            <a:off x="5643563" y="3786188"/>
            <a:ext cx="3357562" cy="1077912"/>
            <a:chOff x="5643563" y="3786188"/>
            <a:chExt cx="3357562" cy="1077912"/>
          </a:xfrm>
        </p:grpSpPr>
        <p:sp>
          <p:nvSpPr>
            <p:cNvPr id="9231" name="TextBox 11"/>
            <p:cNvSpPr txBox="1">
              <a:spLocks noChangeArrowheads="1"/>
            </p:cNvSpPr>
            <p:nvPr/>
          </p:nvSpPr>
          <p:spPr bwMode="auto">
            <a:xfrm>
              <a:off x="5643563" y="3786188"/>
              <a:ext cx="3357562" cy="1077912"/>
            </a:xfrm>
            <a:prstGeom prst="rect">
              <a:avLst/>
            </a:prstGeom>
            <a:noFill/>
            <a:ln w="9525">
              <a:noFill/>
              <a:miter lim="800000"/>
              <a:headEnd/>
              <a:tailEnd/>
            </a:ln>
          </p:spPr>
          <p:txBody>
            <a:bodyPr>
              <a:spAutoFit/>
            </a:bodyPr>
            <a:lstStyle/>
            <a:p>
              <a:pPr algn="ctr"/>
              <a:r>
                <a:rPr lang="en-GB" b="0">
                  <a:latin typeface="Comic Sans MS" pitchFamily="66" charset="0"/>
                </a:rPr>
                <a:t>Not often </a:t>
              </a:r>
              <a:br>
                <a:rPr lang="en-GB" b="0">
                  <a:latin typeface="Comic Sans MS" pitchFamily="66" charset="0"/>
                </a:rPr>
              </a:br>
              <a:r>
                <a:rPr lang="en-GB" b="0">
                  <a:latin typeface="Comic Sans MS" pitchFamily="66" charset="0"/>
                </a:rPr>
                <a:t>used in lectures</a:t>
              </a:r>
            </a:p>
          </p:txBody>
        </p:sp>
        <p:cxnSp>
          <p:nvCxnSpPr>
            <p:cNvPr id="55" name="Straight Arrow Connector 54"/>
            <p:cNvCxnSpPr/>
            <p:nvPr/>
          </p:nvCxnSpPr>
          <p:spPr bwMode="auto">
            <a:xfrm>
              <a:off x="5715000" y="3929063"/>
              <a:ext cx="571500" cy="142875"/>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grpSp>
        <p:nvGrpSpPr>
          <p:cNvPr id="8" name="Group 38"/>
          <p:cNvGrpSpPr>
            <a:grpSpLocks/>
          </p:cNvGrpSpPr>
          <p:nvPr/>
        </p:nvGrpSpPr>
        <p:grpSpPr bwMode="auto">
          <a:xfrm>
            <a:off x="4857750" y="4714875"/>
            <a:ext cx="3929063" cy="1955800"/>
            <a:chOff x="4857750" y="4714875"/>
            <a:chExt cx="3929063" cy="1955800"/>
          </a:xfrm>
        </p:grpSpPr>
        <p:sp>
          <p:nvSpPr>
            <p:cNvPr id="9227" name="TextBox 12"/>
            <p:cNvSpPr txBox="1">
              <a:spLocks noChangeArrowheads="1"/>
            </p:cNvSpPr>
            <p:nvPr/>
          </p:nvSpPr>
          <p:spPr bwMode="auto">
            <a:xfrm>
              <a:off x="6873875" y="5260975"/>
              <a:ext cx="1912938" cy="954088"/>
            </a:xfrm>
            <a:prstGeom prst="rect">
              <a:avLst/>
            </a:prstGeom>
            <a:noFill/>
            <a:ln w="9525">
              <a:noFill/>
              <a:miter lim="800000"/>
              <a:headEnd/>
              <a:tailEnd/>
            </a:ln>
          </p:spPr>
          <p:txBody>
            <a:bodyPr>
              <a:spAutoFit/>
            </a:bodyPr>
            <a:lstStyle/>
            <a:p>
              <a:pPr algn="ctr"/>
              <a:r>
                <a:rPr lang="en-GB" sz="2800" b="0">
                  <a:solidFill>
                    <a:schemeClr val="accent2"/>
                  </a:solidFill>
                  <a:latin typeface="Comic Sans MS" pitchFamily="66" charset="0"/>
                </a:rPr>
                <a:t>Reading / revision</a:t>
              </a:r>
            </a:p>
          </p:txBody>
        </p:sp>
        <p:sp>
          <p:nvSpPr>
            <p:cNvPr id="9228" name="TextBox 21"/>
            <p:cNvSpPr txBox="1">
              <a:spLocks noChangeArrowheads="1"/>
            </p:cNvSpPr>
            <p:nvPr/>
          </p:nvSpPr>
          <p:spPr bwMode="auto">
            <a:xfrm>
              <a:off x="4857750" y="5286375"/>
              <a:ext cx="2071688" cy="1384300"/>
            </a:xfrm>
            <a:prstGeom prst="rect">
              <a:avLst/>
            </a:prstGeom>
            <a:noFill/>
            <a:ln w="9525">
              <a:noFill/>
              <a:miter lim="800000"/>
              <a:headEnd/>
              <a:tailEnd/>
            </a:ln>
          </p:spPr>
          <p:txBody>
            <a:bodyPr>
              <a:spAutoFit/>
            </a:bodyPr>
            <a:lstStyle/>
            <a:p>
              <a:pPr algn="ctr"/>
              <a:r>
                <a:rPr lang="en-GB" sz="2800" b="0">
                  <a:solidFill>
                    <a:schemeClr val="accent2"/>
                  </a:solidFill>
                  <a:latin typeface="Comic Sans MS" pitchFamily="66" charset="0"/>
                </a:rPr>
                <a:t>Good for organising after</a:t>
              </a:r>
            </a:p>
          </p:txBody>
        </p:sp>
        <p:cxnSp>
          <p:nvCxnSpPr>
            <p:cNvPr id="9229" name="Straight Arrow Connector 57"/>
            <p:cNvCxnSpPr>
              <a:cxnSpLocks noChangeShapeType="1"/>
            </p:cNvCxnSpPr>
            <p:nvPr/>
          </p:nvCxnSpPr>
          <p:spPr bwMode="auto">
            <a:xfrm rot="5400000">
              <a:off x="6072188" y="4786313"/>
              <a:ext cx="571500" cy="571500"/>
            </a:xfrm>
            <a:prstGeom prst="straightConnector1">
              <a:avLst/>
            </a:prstGeom>
            <a:noFill/>
            <a:ln w="19050" algn="ctr">
              <a:solidFill>
                <a:schemeClr val="tx1"/>
              </a:solidFill>
              <a:round/>
              <a:headEnd/>
              <a:tailEnd type="arrow" w="med" len="med"/>
            </a:ln>
          </p:spPr>
        </p:cxnSp>
        <p:cxnSp>
          <p:nvCxnSpPr>
            <p:cNvPr id="9230" name="Straight Arrow Connector 59"/>
            <p:cNvCxnSpPr>
              <a:cxnSpLocks noChangeShapeType="1"/>
            </p:cNvCxnSpPr>
            <p:nvPr/>
          </p:nvCxnSpPr>
          <p:spPr bwMode="auto">
            <a:xfrm rot="16200000" flipH="1">
              <a:off x="7536656" y="4822032"/>
              <a:ext cx="428625" cy="214312"/>
            </a:xfrm>
            <a:prstGeom prst="straightConnector1">
              <a:avLst/>
            </a:prstGeom>
            <a:noFill/>
            <a:ln w="19050" algn="ctr">
              <a:solidFill>
                <a:schemeClr val="tx1"/>
              </a:solidFill>
              <a:round/>
              <a:headEnd/>
              <a:tailEnd type="arrow" w="med" len="med"/>
            </a:ln>
          </p:spPr>
        </p:cxnSp>
      </p:grpSp>
      <p:sp>
        <p:nvSpPr>
          <p:cNvPr id="2" name="Title 1"/>
          <p:cNvSpPr>
            <a:spLocks noGrp="1"/>
          </p:cNvSpPr>
          <p:nvPr>
            <p:ph type="title"/>
          </p:nvPr>
        </p:nvSpPr>
        <p:spPr>
          <a:xfrm>
            <a:off x="322263" y="475456"/>
            <a:ext cx="8642350" cy="649288"/>
          </a:xfrm>
        </p:spPr>
        <p:txBody>
          <a:bodyPr/>
          <a:lstStyle/>
          <a:p>
            <a:r>
              <a:rPr lang="en-GB" sz="4800" dirty="0" smtClean="0">
                <a:solidFill>
                  <a:srgbClr val="C00000"/>
                </a:solidFill>
                <a:latin typeface="+mn-lt"/>
              </a:rPr>
              <a:t>b) Mind Mapping</a:t>
            </a:r>
            <a:endParaRPr lang="en-GB" sz="4800" dirty="0">
              <a:solidFill>
                <a:srgbClr val="C00000"/>
              </a:solidFill>
              <a:latin typeface="+mn-lt"/>
            </a:endParaRPr>
          </a:p>
        </p:txBody>
      </p:sp>
    </p:spTree>
    <p:extLst>
      <p:ext uri="{BB962C8B-B14F-4D97-AF65-F5344CB8AC3E}">
        <p14:creationId xmlns:p14="http://schemas.microsoft.com/office/powerpoint/2010/main" val="2023878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p:txBody>
          <a:bodyPr/>
          <a:lstStyle/>
          <a:p>
            <a:r>
              <a:rPr lang="en-GB" sz="4800" dirty="0" smtClean="0">
                <a:solidFill>
                  <a:srgbClr val="C00000"/>
                </a:solidFill>
                <a:latin typeface="+mn-lt"/>
              </a:rPr>
              <a:t>Identify your Learning Style </a:t>
            </a:r>
          </a:p>
        </p:txBody>
      </p:sp>
      <p:sp>
        <p:nvSpPr>
          <p:cNvPr id="12292" name="Rectangle 4"/>
          <p:cNvSpPr>
            <a:spLocks noGrp="1" noChangeArrowheads="1"/>
          </p:cNvSpPr>
          <p:nvPr>
            <p:ph type="body" idx="1"/>
          </p:nvPr>
        </p:nvSpPr>
        <p:spPr>
          <a:xfrm>
            <a:off x="322263" y="2420888"/>
            <a:ext cx="8642350" cy="4032300"/>
          </a:xfrm>
        </p:spPr>
        <p:txBody>
          <a:bodyPr/>
          <a:lstStyle/>
          <a:p>
            <a:pPr>
              <a:buFontTx/>
              <a:buNone/>
            </a:pPr>
            <a:r>
              <a:rPr lang="en-GB" sz="2800" dirty="0" smtClean="0"/>
              <a:t>Do you absorb information best by:</a:t>
            </a:r>
          </a:p>
          <a:p>
            <a:endParaRPr lang="en-GB" dirty="0" smtClean="0"/>
          </a:p>
          <a:p>
            <a:pPr>
              <a:buFont typeface="Webdings" pitchFamily="18" charset="2"/>
              <a:buChar char=""/>
            </a:pPr>
            <a:r>
              <a:rPr lang="en-GB" sz="2800" dirty="0" smtClean="0"/>
              <a:t>Listening and then writing the information down</a:t>
            </a:r>
          </a:p>
          <a:p>
            <a:pPr>
              <a:buFont typeface="Webdings" pitchFamily="18" charset="2"/>
              <a:buChar char=""/>
            </a:pPr>
            <a:r>
              <a:rPr lang="en-GB" sz="2800" dirty="0" smtClean="0"/>
              <a:t>Describing what you have just heard to someone</a:t>
            </a:r>
          </a:p>
          <a:p>
            <a:pPr>
              <a:buFont typeface="Webdings" pitchFamily="18" charset="2"/>
              <a:buChar char=""/>
            </a:pPr>
            <a:r>
              <a:rPr lang="en-GB" sz="2800" dirty="0" smtClean="0"/>
              <a:t>Creating diagrams to illustrate key concepts </a:t>
            </a:r>
          </a:p>
          <a:p>
            <a:pPr marL="0" indent="0">
              <a:buNone/>
            </a:pPr>
            <a:endParaRPr lang="en-GB" sz="2800" dirty="0" smtClean="0"/>
          </a:p>
        </p:txBody>
      </p:sp>
      <p:pic>
        <p:nvPicPr>
          <p:cNvPr id="12293" name="Picture 11" descr="audience"/>
          <p:cNvPicPr>
            <a:picLocks noChangeAspect="1" noChangeArrowheads="1"/>
          </p:cNvPicPr>
          <p:nvPr/>
        </p:nvPicPr>
        <p:blipFill>
          <a:blip r:embed="rId3" cstate="print"/>
          <a:srcRect/>
          <a:stretch>
            <a:fillRect/>
          </a:stretch>
        </p:blipFill>
        <p:spPr bwMode="auto">
          <a:xfrm>
            <a:off x="3357563" y="4656138"/>
            <a:ext cx="5170487" cy="2020887"/>
          </a:xfrm>
          <a:prstGeom prst="rect">
            <a:avLst/>
          </a:prstGeom>
          <a:noFill/>
          <a:ln w="9525">
            <a:noFill/>
            <a:miter lim="800000"/>
            <a:headEnd/>
            <a:tailEnd/>
          </a:ln>
        </p:spPr>
      </p:pic>
    </p:spTree>
    <p:extLst>
      <p:ext uri="{BB962C8B-B14F-4D97-AF65-F5344CB8AC3E}">
        <p14:creationId xmlns:p14="http://schemas.microsoft.com/office/powerpoint/2010/main" val="138643819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9552" y="692696"/>
            <a:ext cx="6698134" cy="720080"/>
          </a:xfrm>
        </p:spPr>
        <p:txBody>
          <a:bodyPr>
            <a:noAutofit/>
          </a:bodyPr>
          <a:lstStyle/>
          <a:p>
            <a:pPr algn="l">
              <a:defRPr/>
            </a:pPr>
            <a:r>
              <a:rPr lang="en-GB" sz="4800" dirty="0" smtClean="0">
                <a:solidFill>
                  <a:srgbClr val="C00000"/>
                </a:solidFill>
                <a:latin typeface="+mn-lt"/>
              </a:rPr>
              <a:t>Top tips</a:t>
            </a:r>
          </a:p>
        </p:txBody>
      </p:sp>
      <p:sp>
        <p:nvSpPr>
          <p:cNvPr id="12291" name="Content Placeholder 2"/>
          <p:cNvSpPr>
            <a:spLocks noGrp="1"/>
          </p:cNvSpPr>
          <p:nvPr>
            <p:ph idx="1"/>
          </p:nvPr>
        </p:nvSpPr>
        <p:spPr>
          <a:xfrm>
            <a:off x="501650" y="1772816"/>
            <a:ext cx="8642350" cy="4725144"/>
          </a:xfrm>
        </p:spPr>
        <p:txBody>
          <a:bodyPr>
            <a:noAutofit/>
          </a:bodyPr>
          <a:lstStyle/>
          <a:p>
            <a:pPr>
              <a:buClr>
                <a:srgbClr val="00B050"/>
              </a:buClr>
              <a:buFont typeface="Wingdings" pitchFamily="2" charset="2"/>
              <a:buChar char="ü"/>
            </a:pPr>
            <a:r>
              <a:rPr lang="en-GB" dirty="0" smtClean="0"/>
              <a:t>Make notes in your own words</a:t>
            </a:r>
          </a:p>
          <a:p>
            <a:pPr>
              <a:buClr>
                <a:srgbClr val="00B050"/>
              </a:buClr>
              <a:buFont typeface="Wingdings" pitchFamily="2" charset="2"/>
              <a:buChar char="ü"/>
            </a:pPr>
            <a:r>
              <a:rPr lang="en-GB" dirty="0" smtClean="0"/>
              <a:t>Use different methods for different purposes</a:t>
            </a:r>
          </a:p>
          <a:p>
            <a:pPr lvl="1">
              <a:buClr>
                <a:srgbClr val="00B050"/>
              </a:buClr>
              <a:buFont typeface="Wingdings" pitchFamily="2" charset="2"/>
              <a:buChar char="Ø"/>
            </a:pPr>
            <a:r>
              <a:rPr lang="en-GB" dirty="0" smtClean="0"/>
              <a:t> e.g. flowcharts for processes</a:t>
            </a:r>
          </a:p>
          <a:p>
            <a:pPr lvl="1">
              <a:buFont typeface="Wingdings" pitchFamily="2" charset="2"/>
              <a:buChar char="Ø"/>
            </a:pPr>
            <a:r>
              <a:rPr lang="en-GB" sz="3200" dirty="0" smtClean="0"/>
              <a:t>tables for comparison</a:t>
            </a:r>
          </a:p>
          <a:p>
            <a:pPr>
              <a:buClr>
                <a:srgbClr val="00B050"/>
              </a:buClr>
              <a:buFont typeface="Wingdings" pitchFamily="2" charset="2"/>
              <a:buChar char="ü"/>
            </a:pPr>
            <a:r>
              <a:rPr lang="en-GB" dirty="0" smtClean="0"/>
              <a:t>Organise your notes </a:t>
            </a:r>
          </a:p>
          <a:p>
            <a:pPr lvl="1">
              <a:buFont typeface="Wingdings" pitchFamily="2" charset="2"/>
              <a:buChar char="Ø"/>
            </a:pPr>
            <a:r>
              <a:rPr lang="en-GB" sz="3200" dirty="0" smtClean="0"/>
              <a:t> title, date, page numbers – and file them</a:t>
            </a:r>
          </a:p>
          <a:p>
            <a:pPr lvl="1">
              <a:buFont typeface="Wingdings" pitchFamily="2" charset="2"/>
              <a:buChar char="Ø"/>
            </a:pPr>
            <a:endParaRPr lang="en-GB" sz="3200" dirty="0" smtClean="0"/>
          </a:p>
          <a:p>
            <a:pPr>
              <a:buClr>
                <a:srgbClr val="FF0000"/>
              </a:buClr>
              <a:buFont typeface="Arial" charset="0"/>
              <a:buChar char="X"/>
            </a:pPr>
            <a:r>
              <a:rPr lang="en-GB" dirty="0" smtClean="0"/>
              <a:t> Don't cram too much in – leave room to add in</a:t>
            </a:r>
          </a:p>
          <a:p>
            <a:pPr>
              <a:buClr>
                <a:srgbClr val="FF0000"/>
              </a:buClr>
              <a:buFont typeface="Arial" charset="0"/>
              <a:buChar char="X"/>
            </a:pPr>
            <a:r>
              <a:rPr lang="en-GB" dirty="0"/>
              <a:t> </a:t>
            </a:r>
            <a:r>
              <a:rPr lang="en-GB" dirty="0" smtClean="0"/>
              <a:t>Don’t leave reviewing notes until revision</a:t>
            </a:r>
          </a:p>
          <a:p>
            <a:pPr>
              <a:buFontTx/>
              <a:buNone/>
            </a:pPr>
            <a:endParaRPr lang="en-GB" dirty="0" smtClean="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196752"/>
            <a:ext cx="1738010" cy="166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2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17"/>
          <p:cNvSpPr>
            <a:spLocks noGrp="1" noChangeArrowheads="1"/>
          </p:cNvSpPr>
          <p:nvPr>
            <p:ph type="body" idx="4294967295"/>
          </p:nvPr>
        </p:nvSpPr>
        <p:spPr>
          <a:xfrm>
            <a:off x="322263" y="1773238"/>
            <a:ext cx="8642350" cy="4679950"/>
          </a:xfrm>
          <a:prstGeom prst="rect">
            <a:avLst/>
          </a:prstGeom>
        </p:spPr>
        <p:txBody>
          <a:bodyPr/>
          <a:lstStyle/>
          <a:p>
            <a:endParaRPr lang="en-GB" smtClean="0"/>
          </a:p>
          <a:p>
            <a:endParaRPr lang="en-GB"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1700212"/>
            <a:ext cx="5400600" cy="3600995"/>
          </a:xfrm>
          <a:prstGeom prst="rect">
            <a:avLst/>
          </a:prstGeom>
        </p:spPr>
      </p:pic>
    </p:spTree>
    <p:extLst>
      <p:ext uri="{BB962C8B-B14F-4D97-AF65-F5344CB8AC3E}">
        <p14:creationId xmlns:p14="http://schemas.microsoft.com/office/powerpoint/2010/main" val="193174145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322263" y="692697"/>
            <a:ext cx="8642350" cy="720082"/>
          </a:xfrm>
        </p:spPr>
        <p:txBody>
          <a:bodyPr>
            <a:normAutofit/>
          </a:bodyPr>
          <a:lstStyle/>
          <a:p>
            <a:pPr algn="l">
              <a:defRPr/>
            </a:pPr>
            <a:r>
              <a:rPr lang="en-GB" dirty="0" smtClean="0">
                <a:solidFill>
                  <a:srgbClr val="C00000"/>
                </a:solidFill>
                <a:sym typeface="Wingdings" pitchFamily="2" charset="2"/>
              </a:rPr>
              <a:t></a:t>
            </a:r>
            <a:r>
              <a:rPr lang="en-GB" dirty="0" smtClean="0">
                <a:solidFill>
                  <a:srgbClr val="C00000"/>
                </a:solidFill>
              </a:rPr>
              <a:t> </a:t>
            </a:r>
            <a:r>
              <a:rPr lang="en-GB" b="1" dirty="0" smtClean="0">
                <a:solidFill>
                  <a:srgbClr val="C00000"/>
                </a:solidFill>
              </a:rPr>
              <a:t>After</a:t>
            </a:r>
            <a:r>
              <a:rPr lang="en-GB" dirty="0" smtClean="0">
                <a:solidFill>
                  <a:srgbClr val="C00000"/>
                </a:solidFill>
              </a:rPr>
              <a:t>: </a:t>
            </a:r>
            <a:r>
              <a:rPr lang="en-GB" dirty="0" smtClean="0">
                <a:solidFill>
                  <a:srgbClr val="C00000"/>
                </a:solidFill>
                <a:latin typeface="+mn-lt"/>
              </a:rPr>
              <a:t>Add value</a:t>
            </a:r>
          </a:p>
        </p:txBody>
      </p:sp>
      <p:sp>
        <p:nvSpPr>
          <p:cNvPr id="11267" name="Rectangle 4"/>
          <p:cNvSpPr>
            <a:spLocks noGrp="1" noChangeArrowheads="1"/>
          </p:cNvSpPr>
          <p:nvPr>
            <p:ph type="body" idx="1"/>
          </p:nvPr>
        </p:nvSpPr>
        <p:spPr>
          <a:xfrm>
            <a:off x="539552" y="1484784"/>
            <a:ext cx="7113513" cy="3384377"/>
          </a:xfrm>
        </p:spPr>
        <p:txBody>
          <a:bodyPr>
            <a:normAutofit/>
          </a:bodyPr>
          <a:lstStyle/>
          <a:p>
            <a:pPr marL="0" indent="0">
              <a:buNone/>
            </a:pPr>
            <a:r>
              <a:rPr lang="en-GB" b="1" dirty="0">
                <a:solidFill>
                  <a:srgbClr val="C00000"/>
                </a:solidFill>
              </a:rPr>
              <a:t>R</a:t>
            </a:r>
            <a:r>
              <a:rPr lang="en-GB" b="1" dirty="0" smtClean="0">
                <a:solidFill>
                  <a:srgbClr val="C00000"/>
                </a:solidFill>
              </a:rPr>
              <a:t>eview your lecture notes</a:t>
            </a:r>
            <a:endParaRPr lang="en-GB" sz="2800" b="1" dirty="0" smtClean="0">
              <a:solidFill>
                <a:srgbClr val="C00000"/>
              </a:solidFill>
            </a:endParaRPr>
          </a:p>
          <a:p>
            <a:r>
              <a:rPr lang="en-GB" sz="2800" dirty="0" smtClean="0"/>
              <a:t>You might want to:</a:t>
            </a:r>
          </a:p>
          <a:p>
            <a:pPr lvl="1">
              <a:buFont typeface="Wingdings" pitchFamily="2" charset="2"/>
              <a:buChar char="Ø"/>
            </a:pPr>
            <a:r>
              <a:rPr lang="en-GB" sz="2800" dirty="0" smtClean="0"/>
              <a:t> Edit and clarify your notes</a:t>
            </a:r>
          </a:p>
          <a:p>
            <a:pPr lvl="1">
              <a:buFont typeface="Wingdings" pitchFamily="2" charset="2"/>
              <a:buChar char="Ø"/>
            </a:pPr>
            <a:r>
              <a:rPr lang="en-GB" sz="2800" dirty="0" smtClean="0"/>
              <a:t> Add further information</a:t>
            </a:r>
          </a:p>
          <a:p>
            <a:pPr lvl="1">
              <a:buFont typeface="Wingdings" pitchFamily="2" charset="2"/>
              <a:buChar char="Ø"/>
            </a:pPr>
            <a:r>
              <a:rPr lang="en-GB" dirty="0"/>
              <a:t> </a:t>
            </a:r>
            <a:r>
              <a:rPr lang="en-GB" sz="2800" dirty="0"/>
              <a:t>Question some of what you </a:t>
            </a:r>
            <a:r>
              <a:rPr lang="en-GB" sz="2800" dirty="0" smtClean="0"/>
              <a:t>have</a:t>
            </a:r>
          </a:p>
          <a:p>
            <a:pPr lvl="1">
              <a:buFont typeface="Wingdings" pitchFamily="2" charset="2"/>
              <a:buChar char="Ø"/>
            </a:pPr>
            <a:r>
              <a:rPr lang="en-GB" sz="2800" dirty="0" smtClean="0"/>
              <a:t> Add your own thoughts</a:t>
            </a:r>
          </a:p>
          <a:p>
            <a:pPr lvl="1">
              <a:buFont typeface="Wingdings" pitchFamily="2" charset="2"/>
              <a:buChar char="Ø"/>
            </a:pPr>
            <a:endParaRPr lang="en-GB" sz="2800" dirty="0" smtClean="0"/>
          </a:p>
          <a:p>
            <a:endParaRPr lang="en-GB" sz="2800" dirty="0" smtClean="0"/>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994412" y="1484784"/>
            <a:ext cx="2569288" cy="205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3568" y="5085184"/>
            <a:ext cx="6768752" cy="1077218"/>
          </a:xfrm>
          <a:prstGeom prst="rect">
            <a:avLst/>
          </a:prstGeom>
        </p:spPr>
        <p:txBody>
          <a:bodyPr wrap="square">
            <a:spAutoFit/>
          </a:bodyPr>
          <a:lstStyle/>
          <a:p>
            <a:pPr>
              <a:buFontTx/>
              <a:buNone/>
            </a:pPr>
            <a:r>
              <a:rPr lang="en-GB" sz="2800" dirty="0"/>
              <a:t>It's not enough just to re-read notes... </a:t>
            </a:r>
            <a:br>
              <a:rPr lang="en-GB" sz="2800" dirty="0"/>
            </a:br>
            <a:r>
              <a:rPr lang="en-GB" sz="3600" dirty="0">
                <a:solidFill>
                  <a:srgbClr val="C00000"/>
                </a:solidFill>
              </a:rPr>
              <a:t>you have to </a:t>
            </a:r>
            <a:r>
              <a:rPr lang="en-GB" sz="3600" b="1" dirty="0">
                <a:solidFill>
                  <a:srgbClr val="C00000"/>
                </a:solidFill>
              </a:rPr>
              <a:t>use</a:t>
            </a:r>
            <a:r>
              <a:rPr lang="en-GB" sz="3600" dirty="0">
                <a:solidFill>
                  <a:srgbClr val="C00000"/>
                </a:solidFill>
              </a:rPr>
              <a:t> them!</a:t>
            </a:r>
          </a:p>
        </p:txBody>
      </p:sp>
    </p:spTree>
    <p:extLst>
      <p:ext uri="{BB962C8B-B14F-4D97-AF65-F5344CB8AC3E}">
        <p14:creationId xmlns:p14="http://schemas.microsoft.com/office/powerpoint/2010/main" val="1059873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smtClean="0">
                <a:solidFill>
                  <a:srgbClr val="C00000"/>
                </a:solidFill>
              </a:rPr>
              <a:t>Get Ready</a:t>
            </a:r>
            <a:endParaRPr lang="en-GB" sz="4800" dirty="0">
              <a:solidFill>
                <a:srgbClr val="C00000"/>
              </a:solidFill>
            </a:endParaRPr>
          </a:p>
        </p:txBody>
      </p:sp>
      <p:pic>
        <p:nvPicPr>
          <p:cNvPr id="6" name="Picture 2" descr="C:\Users\sa18\AppData\Local\Microsoft\Windows\Temporary Internet Files\Content.Outlook\17F3WWE0\Triangle logo.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0869" y="0"/>
            <a:ext cx="2733131" cy="7491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71600" y="5589240"/>
            <a:ext cx="6984776" cy="646331"/>
          </a:xfrm>
          <a:prstGeom prst="rect">
            <a:avLst/>
          </a:prstGeom>
        </p:spPr>
        <p:txBody>
          <a:bodyPr wrap="square">
            <a:spAutoFit/>
          </a:bodyPr>
          <a:lstStyle/>
          <a:p>
            <a:pPr algn="ctr"/>
            <a:r>
              <a:rPr lang="en-GB" b="1" dirty="0" smtClean="0">
                <a:hlinkClick r:id="rId3"/>
              </a:rPr>
              <a:t>http://www2.napier.ac.uk/getready/managing_studies/index.html</a:t>
            </a:r>
            <a:endParaRPr lang="en-GB" b="1" dirty="0" smtClean="0"/>
          </a:p>
          <a:p>
            <a:endParaRPr lang="en-GB" b="1"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55776" y="2492896"/>
            <a:ext cx="4464496" cy="2544242"/>
          </a:xfrm>
        </p:spPr>
      </p:pic>
    </p:spTree>
    <p:extLst>
      <p:ext uri="{BB962C8B-B14F-4D97-AF65-F5344CB8AC3E}">
        <p14:creationId xmlns:p14="http://schemas.microsoft.com/office/powerpoint/2010/main" val="3970960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663" y="1052736"/>
            <a:ext cx="8448674" cy="5263195"/>
          </a:xfrm>
        </p:spPr>
        <p:txBody>
          <a:bodyPr/>
          <a:lstStyle/>
          <a:p>
            <a:pPr marL="0" indent="0">
              <a:buNone/>
            </a:pPr>
            <a:r>
              <a:rPr lang="en-GB" dirty="0" smtClean="0"/>
              <a:t>The Open University (2013). Effective note taking. Available from: </a:t>
            </a:r>
            <a:r>
              <a:rPr lang="en-GB" dirty="0" smtClean="0">
                <a:hlinkClick r:id="rId2"/>
              </a:rPr>
              <a:t>http</a:t>
            </a:r>
            <a:r>
              <a:rPr lang="en-GB" dirty="0">
                <a:hlinkClick r:id="rId2"/>
              </a:rPr>
              <a:t>://</a:t>
            </a:r>
            <a:r>
              <a:rPr lang="en-GB" dirty="0" smtClean="0">
                <a:hlinkClick r:id="rId2"/>
              </a:rPr>
              <a:t>www.open.ac.uk/choose/unison/develop/my-skills/effective-note-taking</a:t>
            </a:r>
            <a:r>
              <a:rPr lang="en-GB" dirty="0" smtClean="0"/>
              <a:t> [accessed 22.11.16]</a:t>
            </a:r>
            <a:endParaRPr lang="en-GB" dirty="0"/>
          </a:p>
        </p:txBody>
      </p:sp>
    </p:spTree>
    <p:extLst>
      <p:ext uri="{BB962C8B-B14F-4D97-AF65-F5344CB8AC3E}">
        <p14:creationId xmlns:p14="http://schemas.microsoft.com/office/powerpoint/2010/main" val="3927019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Autofit/>
          </a:bodyPr>
          <a:lstStyle/>
          <a:p>
            <a:pPr algn="l">
              <a:defRPr/>
            </a:pPr>
            <a:r>
              <a:rPr lang="en-US" sz="4400" dirty="0" smtClean="0">
                <a:solidFill>
                  <a:srgbClr val="C00000"/>
                </a:solidFill>
                <a:latin typeface="+mn-lt"/>
                <a:cs typeface="Arial" pitchFamily="34" charset="0"/>
              </a:rPr>
              <a:t>Note makin</a:t>
            </a:r>
            <a:r>
              <a:rPr lang="en-US" sz="4400" dirty="0" smtClean="0">
                <a:solidFill>
                  <a:srgbClr val="C00000"/>
                </a:solidFill>
                <a:cs typeface="Arial" pitchFamily="34" charset="0"/>
              </a:rPr>
              <a:t>g </a:t>
            </a:r>
          </a:p>
        </p:txBody>
      </p:sp>
      <p:sp>
        <p:nvSpPr>
          <p:cNvPr id="4100" name="Content Placeholder 2"/>
          <p:cNvSpPr>
            <a:spLocks noGrp="1"/>
          </p:cNvSpPr>
          <p:nvPr>
            <p:ph idx="1"/>
          </p:nvPr>
        </p:nvSpPr>
        <p:spPr/>
        <p:txBody>
          <a:bodyPr>
            <a:normAutofit/>
          </a:bodyPr>
          <a:lstStyle/>
          <a:p>
            <a:pPr marL="892175" indent="-446088">
              <a:lnSpc>
                <a:spcPct val="150000"/>
              </a:lnSpc>
              <a:defRPr/>
            </a:pPr>
            <a:r>
              <a:rPr lang="en-GB" sz="3600" dirty="0" smtClean="0"/>
              <a:t>What should you do in a lecture?</a:t>
            </a:r>
          </a:p>
          <a:p>
            <a:pPr marL="892175" indent="-446088">
              <a:lnSpc>
                <a:spcPct val="150000"/>
              </a:lnSpc>
              <a:defRPr/>
            </a:pPr>
            <a:r>
              <a:rPr lang="en-GB" sz="3600" dirty="0" smtClean="0"/>
              <a:t>What kind of notes do you need?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7249" y="3847426"/>
            <a:ext cx="3709501" cy="2468505"/>
          </a:xfrm>
          <a:prstGeom prst="rect">
            <a:avLst/>
          </a:prstGeom>
        </p:spPr>
      </p:pic>
    </p:spTree>
    <p:extLst>
      <p:ext uri="{BB962C8B-B14F-4D97-AF65-F5344CB8AC3E}">
        <p14:creationId xmlns:p14="http://schemas.microsoft.com/office/powerpoint/2010/main" val="240688535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5400600"/>
          </a:xfrm>
        </p:spPr>
        <p:txBody>
          <a:bodyPr/>
          <a:lstStyle/>
          <a:p>
            <a:r>
              <a:rPr lang="en-GB" sz="4000" dirty="0" smtClean="0">
                <a:solidFill>
                  <a:srgbClr val="C00000"/>
                </a:solidFill>
              </a:rPr>
              <a:t>What is different at University?</a:t>
            </a:r>
          </a:p>
          <a:p>
            <a:pPr lvl="1"/>
            <a:r>
              <a:rPr lang="en-GB" sz="2400" dirty="0" smtClean="0"/>
              <a:t>Lectures</a:t>
            </a:r>
          </a:p>
          <a:p>
            <a:pPr lvl="1"/>
            <a:r>
              <a:rPr lang="en-GB" sz="2400" dirty="0" smtClean="0"/>
              <a:t>Tutorials/Seminars</a:t>
            </a:r>
          </a:p>
          <a:p>
            <a:pPr lvl="1"/>
            <a:r>
              <a:rPr lang="en-GB" sz="2400" dirty="0" smtClean="0"/>
              <a:t>Independent learning</a:t>
            </a:r>
          </a:p>
          <a:p>
            <a:pPr marL="457200" lvl="1" indent="0">
              <a:buNone/>
            </a:pPr>
            <a:endParaRPr lang="en-GB" dirty="0" smtClean="0"/>
          </a:p>
          <a:p>
            <a:pPr lvl="1"/>
            <a:endParaRPr lang="en-GB" sz="1600" dirty="0" smtClean="0"/>
          </a:p>
          <a:p>
            <a:r>
              <a:rPr lang="en-GB" sz="4000" dirty="0" smtClean="0">
                <a:solidFill>
                  <a:srgbClr val="C00000"/>
                </a:solidFill>
              </a:rPr>
              <a:t>Why do we need to take notes?</a:t>
            </a:r>
          </a:p>
          <a:p>
            <a:pPr lvl="1"/>
            <a:r>
              <a:rPr lang="en-GB" sz="2400" dirty="0" smtClean="0"/>
              <a:t>To help us remember what was covered</a:t>
            </a:r>
          </a:p>
          <a:p>
            <a:pPr lvl="1"/>
            <a:r>
              <a:rPr lang="en-GB" sz="2400" dirty="0" smtClean="0"/>
              <a:t>Not everything is in textbooks</a:t>
            </a:r>
          </a:p>
          <a:p>
            <a:pPr lvl="1"/>
            <a:r>
              <a:rPr lang="en-GB" sz="2400" dirty="0" smtClean="0"/>
              <a:t>To help us revise later</a:t>
            </a:r>
          </a:p>
        </p:txBody>
      </p:sp>
      <p:sp>
        <p:nvSpPr>
          <p:cNvPr id="6" name="TextBox 5"/>
          <p:cNvSpPr txBox="1"/>
          <p:nvPr/>
        </p:nvSpPr>
        <p:spPr>
          <a:xfrm>
            <a:off x="6489811" y="2776282"/>
            <a:ext cx="2018209" cy="1107996"/>
          </a:xfrm>
          <a:prstGeom prst="rect">
            <a:avLst/>
          </a:prstGeom>
          <a:noFill/>
        </p:spPr>
        <p:txBody>
          <a:bodyPr wrap="square" rtlCol="0">
            <a:spAutoFit/>
          </a:bodyPr>
          <a:lstStyle/>
          <a:p>
            <a:r>
              <a:rPr lang="en-GB" sz="2400" b="1" u="sng" dirty="0" smtClean="0">
                <a:solidFill>
                  <a:srgbClr val="FF0000"/>
                </a:solidFill>
              </a:rPr>
              <a:t>It’s all on you!!</a:t>
            </a:r>
          </a:p>
          <a:p>
            <a:endParaRPr lang="en-GB" b="1" u="sng" dirty="0">
              <a:solidFill>
                <a:srgbClr val="FF0000"/>
              </a:solidFill>
            </a:endParaRPr>
          </a:p>
        </p:txBody>
      </p:sp>
      <p:sp>
        <p:nvSpPr>
          <p:cNvPr id="7" name="Right Brace 6"/>
          <p:cNvSpPr/>
          <p:nvPr/>
        </p:nvSpPr>
        <p:spPr>
          <a:xfrm>
            <a:off x="6156176" y="2276872"/>
            <a:ext cx="288032" cy="1368152"/>
          </a:xfrm>
          <a:prstGeom prst="rightBrace">
            <a:avLst/>
          </a:prstGeom>
          <a:noFill/>
          <a:ln>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424102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2263" y="764704"/>
            <a:ext cx="8642350" cy="704473"/>
          </a:xfrm>
        </p:spPr>
        <p:txBody>
          <a:bodyPr>
            <a:noAutofit/>
          </a:bodyPr>
          <a:lstStyle/>
          <a:p>
            <a:pPr algn="l">
              <a:defRPr/>
            </a:pPr>
            <a:r>
              <a:rPr lang="en-US" sz="4400" dirty="0" smtClean="0">
                <a:solidFill>
                  <a:srgbClr val="C00000"/>
                </a:solidFill>
                <a:latin typeface="+mn-lt"/>
              </a:rPr>
              <a:t>Why make notes?</a:t>
            </a:r>
          </a:p>
        </p:txBody>
      </p:sp>
      <p:grpSp>
        <p:nvGrpSpPr>
          <p:cNvPr id="10" name="Group 9"/>
          <p:cNvGrpSpPr/>
          <p:nvPr/>
        </p:nvGrpSpPr>
        <p:grpSpPr>
          <a:xfrm>
            <a:off x="492506" y="3284984"/>
            <a:ext cx="7895917" cy="3262418"/>
            <a:chOff x="110582" y="3089348"/>
            <a:chExt cx="8585632" cy="3710126"/>
          </a:xfrm>
        </p:grpSpPr>
        <p:grpSp>
          <p:nvGrpSpPr>
            <p:cNvPr id="2" name="Group 1"/>
            <p:cNvGrpSpPr/>
            <p:nvPr/>
          </p:nvGrpSpPr>
          <p:grpSpPr>
            <a:xfrm rot="20436651">
              <a:off x="1125263" y="3089348"/>
              <a:ext cx="2069079" cy="2580623"/>
              <a:chOff x="755576" y="3510555"/>
              <a:chExt cx="1728192" cy="2247792"/>
            </a:xfrm>
          </p:grpSpPr>
          <p:sp>
            <p:nvSpPr>
              <p:cNvPr id="5" name="Rectangle 4"/>
              <p:cNvSpPr/>
              <p:nvPr/>
            </p:nvSpPr>
            <p:spPr>
              <a:xfrm>
                <a:off x="755576" y="3510555"/>
                <a:ext cx="1728192" cy="22477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6"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1442401" y="3597009"/>
                <a:ext cx="1017617" cy="175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 name="Picture 5"/>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0582" y="4653136"/>
              <a:ext cx="2514263" cy="214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rot="865551">
              <a:off x="6674820" y="3687130"/>
              <a:ext cx="2021394" cy="2685267"/>
              <a:chOff x="6056366" y="3272358"/>
              <a:chExt cx="2520280" cy="3384376"/>
            </a:xfrm>
          </p:grpSpPr>
          <p:sp>
            <p:nvSpPr>
              <p:cNvPr id="3" name="Rectangle 2"/>
              <p:cNvSpPr/>
              <p:nvPr/>
            </p:nvSpPr>
            <p:spPr>
              <a:xfrm>
                <a:off x="6056366" y="3272358"/>
                <a:ext cx="2520280" cy="3384376"/>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3145" y="3487235"/>
                <a:ext cx="2090153" cy="199177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39753" y="3706081"/>
              <a:ext cx="4511304" cy="287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00" name="Content Placeholder 2"/>
          <p:cNvSpPr>
            <a:spLocks noGrp="1"/>
          </p:cNvSpPr>
          <p:nvPr>
            <p:ph idx="1"/>
          </p:nvPr>
        </p:nvSpPr>
        <p:spPr>
          <a:xfrm>
            <a:off x="492507" y="1556792"/>
            <a:ext cx="8229600" cy="5301208"/>
          </a:xfrm>
        </p:spPr>
        <p:txBody>
          <a:bodyPr>
            <a:normAutofit/>
          </a:bodyPr>
          <a:lstStyle/>
          <a:p>
            <a:pPr>
              <a:buClr>
                <a:schemeClr val="tx2">
                  <a:lumMod val="60000"/>
                  <a:lumOff val="40000"/>
                </a:schemeClr>
              </a:buClr>
              <a:buFont typeface="Wingdings" pitchFamily="2" charset="2"/>
              <a:buChar char="ü"/>
              <a:defRPr/>
            </a:pPr>
            <a:r>
              <a:rPr lang="en-GB" dirty="0" smtClean="0"/>
              <a:t> </a:t>
            </a:r>
            <a:r>
              <a:rPr lang="en-GB" sz="3600" dirty="0" smtClean="0"/>
              <a:t>Notes act as memory aid</a:t>
            </a:r>
          </a:p>
          <a:p>
            <a:pPr marL="365125" lvl="1" indent="0">
              <a:buClr>
                <a:schemeClr val="tx2">
                  <a:lumMod val="60000"/>
                  <a:lumOff val="40000"/>
                </a:schemeClr>
              </a:buClr>
              <a:buNone/>
              <a:defRPr/>
            </a:pPr>
            <a:endParaRPr lang="en-GB" dirty="0" smtClean="0"/>
          </a:p>
          <a:p>
            <a:pPr>
              <a:buClr>
                <a:schemeClr val="tx2">
                  <a:lumMod val="60000"/>
                  <a:lumOff val="40000"/>
                </a:schemeClr>
              </a:buClr>
              <a:buFont typeface="Wingdings" pitchFamily="2" charset="2"/>
              <a:buChar char="ü"/>
              <a:defRPr/>
            </a:pPr>
            <a:endParaRPr lang="en-GB" dirty="0" smtClean="0"/>
          </a:p>
        </p:txBody>
      </p:sp>
    </p:spTree>
    <p:extLst>
      <p:ext uri="{BB962C8B-B14F-4D97-AF65-F5344CB8AC3E}">
        <p14:creationId xmlns:p14="http://schemas.microsoft.com/office/powerpoint/2010/main" val="351217778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552" y="692696"/>
            <a:ext cx="7831137" cy="576064"/>
          </a:xfrm>
        </p:spPr>
        <p:txBody>
          <a:bodyPr>
            <a:noAutofit/>
          </a:bodyPr>
          <a:lstStyle/>
          <a:p>
            <a:pPr algn="l">
              <a:defRPr/>
            </a:pPr>
            <a:r>
              <a:rPr lang="en-US" sz="4400" dirty="0" smtClean="0">
                <a:solidFill>
                  <a:srgbClr val="C00000"/>
                </a:solidFill>
                <a:latin typeface="+mn-lt"/>
              </a:rPr>
              <a:t>Why make notes?</a:t>
            </a:r>
          </a:p>
        </p:txBody>
      </p:sp>
      <p:sp>
        <p:nvSpPr>
          <p:cNvPr id="4100" name="Content Placeholder 2"/>
          <p:cNvSpPr>
            <a:spLocks noGrp="1"/>
          </p:cNvSpPr>
          <p:nvPr>
            <p:ph idx="1"/>
          </p:nvPr>
        </p:nvSpPr>
        <p:spPr>
          <a:xfrm>
            <a:off x="251520" y="1556792"/>
            <a:ext cx="8642350" cy="4968552"/>
          </a:xfrm>
        </p:spPr>
        <p:txBody>
          <a:bodyPr>
            <a:normAutofit/>
          </a:bodyPr>
          <a:lstStyle/>
          <a:p>
            <a:pPr>
              <a:buClr>
                <a:schemeClr val="tx2">
                  <a:lumMod val="60000"/>
                  <a:lumOff val="40000"/>
                </a:schemeClr>
              </a:buClr>
              <a:buFont typeface="Wingdings" pitchFamily="2" charset="2"/>
              <a:buChar char="ü"/>
              <a:defRPr/>
            </a:pPr>
            <a:r>
              <a:rPr lang="en-GB" dirty="0" smtClean="0"/>
              <a:t> </a:t>
            </a:r>
            <a:r>
              <a:rPr lang="en-GB" sz="3600" dirty="0" smtClean="0"/>
              <a:t>Notes act as memory aid</a:t>
            </a:r>
          </a:p>
          <a:p>
            <a:pPr marL="822325" lvl="1" indent="-457200">
              <a:buClr>
                <a:schemeClr val="tx2">
                  <a:lumMod val="60000"/>
                  <a:lumOff val="40000"/>
                </a:schemeClr>
              </a:buClr>
              <a:buFont typeface="Wingdings" pitchFamily="2" charset="2"/>
              <a:buChar char="Ø"/>
              <a:defRPr/>
            </a:pPr>
            <a:r>
              <a:rPr lang="en-GB" sz="2400" dirty="0" err="1" smtClean="0"/>
              <a:t>Buzan</a:t>
            </a:r>
            <a:r>
              <a:rPr lang="en-GB" sz="2400" dirty="0" smtClean="0"/>
              <a:t> (1999): Without active learning, we forget 98% of information in just three weeks</a:t>
            </a:r>
          </a:p>
          <a:p>
            <a:pPr marL="365125" lvl="1" indent="0">
              <a:buClr>
                <a:schemeClr val="tx2">
                  <a:lumMod val="60000"/>
                  <a:lumOff val="40000"/>
                </a:schemeClr>
              </a:buClr>
              <a:buNone/>
              <a:defRPr/>
            </a:pPr>
            <a:endParaRPr lang="en-GB" dirty="0" smtClean="0"/>
          </a:p>
          <a:p>
            <a:pPr>
              <a:lnSpc>
                <a:spcPct val="160000"/>
              </a:lnSpc>
              <a:buClr>
                <a:schemeClr val="tx2">
                  <a:lumMod val="60000"/>
                  <a:lumOff val="40000"/>
                </a:schemeClr>
              </a:buClr>
              <a:buFont typeface="Wingdings" pitchFamily="2" charset="2"/>
              <a:buChar char="ü"/>
              <a:defRPr/>
            </a:pPr>
            <a:r>
              <a:rPr lang="en-GB" dirty="0" smtClean="0"/>
              <a:t>  It actively involves you in the learning process</a:t>
            </a:r>
          </a:p>
          <a:p>
            <a:pPr>
              <a:buClr>
                <a:schemeClr val="tx2">
                  <a:lumMod val="60000"/>
                  <a:lumOff val="40000"/>
                </a:schemeClr>
              </a:buClr>
              <a:buFont typeface="Wingdings" pitchFamily="2" charset="2"/>
              <a:buChar char="ü"/>
              <a:defRPr/>
            </a:pPr>
            <a:r>
              <a:rPr lang="en-GB" dirty="0" smtClean="0"/>
              <a:t>  It helps to develop your understanding</a:t>
            </a:r>
          </a:p>
          <a:p>
            <a:pPr>
              <a:buClr>
                <a:schemeClr val="tx2">
                  <a:lumMod val="60000"/>
                  <a:lumOff val="40000"/>
                </a:schemeClr>
              </a:buClr>
              <a:buFont typeface="Wingdings" pitchFamily="2" charset="2"/>
              <a:buChar char="ü"/>
              <a:defRPr/>
            </a:pPr>
            <a:r>
              <a:rPr lang="en-GB" dirty="0" smtClean="0"/>
              <a:t>  It allows you to reduce information to a </a:t>
            </a:r>
            <a:br>
              <a:rPr lang="en-GB" dirty="0" smtClean="0"/>
            </a:br>
            <a:r>
              <a:rPr lang="en-GB" dirty="0" smtClean="0"/>
              <a:t>manageable size</a:t>
            </a:r>
          </a:p>
          <a:p>
            <a:pPr>
              <a:buClr>
                <a:schemeClr val="tx2">
                  <a:lumMod val="60000"/>
                  <a:lumOff val="40000"/>
                </a:schemeClr>
              </a:buClr>
              <a:buFont typeface="Wingdings" pitchFamily="2" charset="2"/>
              <a:buChar char="ü"/>
              <a:defRPr/>
            </a:pPr>
            <a:r>
              <a:rPr lang="en-GB" dirty="0" smtClean="0"/>
              <a:t>  Notes are helpful when preparing assignments or for exams</a:t>
            </a:r>
          </a:p>
          <a:p>
            <a:pPr>
              <a:buClr>
                <a:schemeClr val="tx2">
                  <a:lumMod val="60000"/>
                  <a:lumOff val="40000"/>
                </a:schemeClr>
              </a:buClr>
              <a:buFont typeface="Wingdings" pitchFamily="2" charset="2"/>
              <a:buChar char="ü"/>
              <a:defRPr/>
            </a:pPr>
            <a:endParaRPr lang="en-GB" dirty="0" smtClean="0"/>
          </a:p>
        </p:txBody>
      </p:sp>
    </p:spTree>
    <p:extLst>
      <p:ext uri="{BB962C8B-B14F-4D97-AF65-F5344CB8AC3E}">
        <p14:creationId xmlns:p14="http://schemas.microsoft.com/office/powerpoint/2010/main" val="350938382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63" y="620688"/>
            <a:ext cx="8642350" cy="936105"/>
          </a:xfrm>
        </p:spPr>
        <p:txBody>
          <a:bodyPr/>
          <a:lstStyle/>
          <a:p>
            <a:r>
              <a:rPr lang="en-GB" sz="4400" dirty="0" smtClean="0">
                <a:solidFill>
                  <a:srgbClr val="C00000"/>
                </a:solidFill>
                <a:latin typeface="+mn-lt"/>
              </a:rPr>
              <a:t>Note Making Process</a:t>
            </a:r>
            <a:endParaRPr lang="en-GB" sz="4400" dirty="0">
              <a:solidFill>
                <a:srgbClr val="C00000"/>
              </a:solidFill>
              <a:latin typeface="+mn-lt"/>
            </a:endParaRPr>
          </a:p>
        </p:txBody>
      </p:sp>
      <p:graphicFrame>
        <p:nvGraphicFramePr>
          <p:cNvPr id="4" name="Diagram 3"/>
          <p:cNvGraphicFramePr/>
          <p:nvPr>
            <p:extLst/>
          </p:nvPr>
        </p:nvGraphicFramePr>
        <p:xfrm>
          <a:off x="755576" y="1397000"/>
          <a:ext cx="6864424"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411760" y="3140968"/>
            <a:ext cx="3600400" cy="1168539"/>
          </a:xfrm>
          <a:prstGeom prst="ellipse">
            <a:avLst/>
          </a:prstGeom>
          <a:solidFill>
            <a:schemeClr val="accent1">
              <a:lumMod val="90000"/>
            </a:schemeClr>
          </a:solidFill>
          <a:ln>
            <a:solidFill>
              <a:schemeClr val="accent1">
                <a:lumMod val="75000"/>
              </a:schemeClr>
            </a:solidFill>
          </a:ln>
        </p:spPr>
        <p:txBody>
          <a:bodyPr wrap="square" rtlCol="0">
            <a:spAutoFit/>
          </a:bodyPr>
          <a:lstStyle/>
          <a:p>
            <a:pPr algn="ctr"/>
            <a:r>
              <a:rPr lang="en-GB" sz="2400" b="0" dirty="0" smtClean="0">
                <a:solidFill>
                  <a:srgbClr val="FF0000"/>
                </a:solidFill>
              </a:rPr>
              <a:t>Useful lecture notes</a:t>
            </a:r>
            <a:endParaRPr lang="en-GB" sz="2400" b="0" dirty="0">
              <a:solidFill>
                <a:srgbClr val="FF0000"/>
              </a:solidFill>
            </a:endParaRPr>
          </a:p>
        </p:txBody>
      </p:sp>
    </p:spTree>
    <p:extLst>
      <p:ext uri="{BB962C8B-B14F-4D97-AF65-F5344CB8AC3E}">
        <p14:creationId xmlns:p14="http://schemas.microsoft.com/office/powerpoint/2010/main" val="18130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528" y="980728"/>
            <a:ext cx="8712968" cy="864096"/>
          </a:xfrm>
        </p:spPr>
        <p:txBody>
          <a:bodyPr>
            <a:noAutofit/>
          </a:bodyPr>
          <a:lstStyle/>
          <a:p>
            <a:pPr algn="l">
              <a:defRPr/>
            </a:pPr>
            <a:r>
              <a:rPr lang="en-GB" dirty="0" smtClean="0">
                <a:solidFill>
                  <a:schemeClr val="accent1">
                    <a:lumMod val="75000"/>
                  </a:schemeClr>
                </a:solidFill>
              </a:rPr>
              <a:t> </a:t>
            </a:r>
            <a:r>
              <a:rPr lang="en-GB" dirty="0" smtClean="0">
                <a:solidFill>
                  <a:srgbClr val="C00000"/>
                </a:solidFill>
                <a:latin typeface="+mn-lt"/>
                <a:sym typeface="Wingdings" pitchFamily="2" charset="2"/>
              </a:rPr>
              <a:t> </a:t>
            </a:r>
            <a:r>
              <a:rPr lang="en-GB" sz="4000" b="1" dirty="0" smtClean="0">
                <a:solidFill>
                  <a:srgbClr val="C00000"/>
                </a:solidFill>
                <a:latin typeface="+mn-lt"/>
              </a:rPr>
              <a:t>Before</a:t>
            </a:r>
            <a:r>
              <a:rPr lang="en-GB" sz="4000" dirty="0" smtClean="0">
                <a:solidFill>
                  <a:srgbClr val="C00000"/>
                </a:solidFill>
                <a:latin typeface="+mn-lt"/>
              </a:rPr>
              <a:t>: Prepare and tune in</a:t>
            </a:r>
            <a:endParaRPr lang="en-US" sz="4000" dirty="0" smtClean="0">
              <a:solidFill>
                <a:srgbClr val="C00000"/>
              </a:solidFill>
              <a:latin typeface="+mn-lt"/>
            </a:endParaRPr>
          </a:p>
        </p:txBody>
      </p:sp>
      <p:sp>
        <p:nvSpPr>
          <p:cNvPr id="6148" name="Content Placeholder 2"/>
          <p:cNvSpPr>
            <a:spLocks noGrp="1"/>
          </p:cNvSpPr>
          <p:nvPr>
            <p:ph idx="1"/>
          </p:nvPr>
        </p:nvSpPr>
        <p:spPr>
          <a:xfrm>
            <a:off x="364027" y="1916832"/>
            <a:ext cx="8174112" cy="3744416"/>
          </a:xfrm>
        </p:spPr>
        <p:txBody>
          <a:bodyPr>
            <a:normAutofit/>
          </a:bodyPr>
          <a:lstStyle/>
          <a:p>
            <a:pPr marL="0" indent="0">
              <a:buNone/>
            </a:pPr>
            <a:r>
              <a:rPr lang="en-GB" sz="2800" b="1" dirty="0">
                <a:solidFill>
                  <a:srgbClr val="C00000"/>
                </a:solidFill>
              </a:rPr>
              <a:t>P</a:t>
            </a:r>
            <a:r>
              <a:rPr lang="en-GB" sz="2800" b="1" dirty="0" smtClean="0">
                <a:solidFill>
                  <a:srgbClr val="C00000"/>
                </a:solidFill>
              </a:rPr>
              <a:t>repare:</a:t>
            </a:r>
          </a:p>
          <a:p>
            <a:pPr lvl="1">
              <a:buClr>
                <a:srgbClr val="00B050"/>
              </a:buClr>
              <a:buFont typeface="Wingdings" pitchFamily="2" charset="2"/>
              <a:buChar char="ü"/>
            </a:pPr>
            <a:r>
              <a:rPr lang="en-GB" dirty="0" smtClean="0"/>
              <a:t> </a:t>
            </a:r>
            <a:r>
              <a:rPr lang="en-GB" sz="2400" dirty="0" smtClean="0">
                <a:solidFill>
                  <a:schemeClr val="tx2">
                    <a:lumMod val="75000"/>
                  </a:schemeClr>
                </a:solidFill>
              </a:rPr>
              <a:t>Advance reading</a:t>
            </a:r>
          </a:p>
          <a:p>
            <a:pPr lvl="1">
              <a:buClr>
                <a:srgbClr val="00B050"/>
              </a:buClr>
              <a:buFont typeface="Wingdings" pitchFamily="2" charset="2"/>
              <a:buChar char="ü"/>
            </a:pPr>
            <a:r>
              <a:rPr lang="en-GB" sz="2400" dirty="0" smtClean="0">
                <a:solidFill>
                  <a:schemeClr val="tx2">
                    <a:lumMod val="75000"/>
                  </a:schemeClr>
                </a:solidFill>
              </a:rPr>
              <a:t> Print off and read the lecture outline (slides or notes)</a:t>
            </a:r>
          </a:p>
          <a:p>
            <a:pPr lvl="1">
              <a:buClr>
                <a:srgbClr val="00B050"/>
              </a:buClr>
              <a:buFont typeface="Wingdings" pitchFamily="2" charset="2"/>
              <a:buChar char="ü"/>
            </a:pPr>
            <a:r>
              <a:rPr lang="en-GB" sz="2400" dirty="0" smtClean="0">
                <a:solidFill>
                  <a:schemeClr val="tx2">
                    <a:lumMod val="75000"/>
                  </a:schemeClr>
                </a:solidFill>
              </a:rPr>
              <a:t> If relevant, read your notes from the previous lecture</a:t>
            </a:r>
          </a:p>
          <a:p>
            <a:pPr lvl="1">
              <a:buClr>
                <a:srgbClr val="00B050"/>
              </a:buClr>
              <a:buFont typeface="Wingdings" pitchFamily="2" charset="2"/>
              <a:buChar char="ü"/>
            </a:pPr>
            <a:r>
              <a:rPr lang="en-GB" sz="2400" dirty="0" smtClean="0">
                <a:solidFill>
                  <a:schemeClr val="tx2">
                    <a:lumMod val="75000"/>
                  </a:schemeClr>
                </a:solidFill>
              </a:rPr>
              <a:t> </a:t>
            </a:r>
            <a:r>
              <a:rPr lang="en-GB" sz="2400" dirty="0"/>
              <a:t>Look up scientific / technical terms and subject-specific jargon</a:t>
            </a:r>
            <a:r>
              <a:rPr lang="en-GB" sz="2400" dirty="0" smtClean="0"/>
              <a:t>.</a:t>
            </a:r>
          </a:p>
          <a:p>
            <a:pPr lvl="1">
              <a:buClr>
                <a:srgbClr val="00B050"/>
              </a:buClr>
              <a:buFont typeface="Wingdings" pitchFamily="2" charset="2"/>
              <a:buChar char="ü"/>
            </a:pPr>
            <a:r>
              <a:rPr lang="en-GB" sz="2400" dirty="0" smtClean="0"/>
              <a:t> Tune </a:t>
            </a:r>
            <a:r>
              <a:rPr lang="en-GB" sz="2400" dirty="0"/>
              <a:t>yourself into the topic by thinking of questions. </a:t>
            </a:r>
          </a:p>
          <a:p>
            <a:pPr marL="457200" lvl="1" indent="0">
              <a:buClr>
                <a:srgbClr val="00B050"/>
              </a:buClr>
              <a:buNone/>
            </a:pPr>
            <a:endParaRPr lang="en-GB" dirty="0"/>
          </a:p>
          <a:p>
            <a:pPr lvl="1">
              <a:buClr>
                <a:srgbClr val="00B050"/>
              </a:buClr>
              <a:buFont typeface="Wingdings" pitchFamily="2" charset="2"/>
              <a:buChar char="ü"/>
            </a:pPr>
            <a:endParaRPr lang="en-GB" dirty="0" smtClean="0">
              <a:solidFill>
                <a:schemeClr val="tx2">
                  <a:lumMod val="75000"/>
                </a:schemeClr>
              </a:solidFill>
            </a:endParaRPr>
          </a:p>
          <a:p>
            <a:pPr lvl="1">
              <a:buClr>
                <a:srgbClr val="00B050"/>
              </a:buClr>
              <a:buFont typeface="Wingdings" pitchFamily="2" charset="2"/>
              <a:buChar char="ü"/>
            </a:pPr>
            <a:endParaRPr lang="en-GB" dirty="0" smtClean="0"/>
          </a:p>
          <a:p>
            <a:pPr marL="0" indent="0">
              <a:buNone/>
            </a:pPr>
            <a:endParaRPr lang="en-GB" sz="2800" dirty="0" smtClean="0"/>
          </a:p>
        </p:txBody>
      </p:sp>
      <p:pic>
        <p:nvPicPr>
          <p:cNvPr id="6" name="Picture 3" descr="C:\Users\Kay\AppData\Local\Microsoft\Windows\Temporary Internet Files\Content.IE5\50NQ0VNA\MC90044193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869160"/>
            <a:ext cx="1981449" cy="180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74540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7544" y="980728"/>
            <a:ext cx="7776864" cy="648072"/>
          </a:xfrm>
        </p:spPr>
        <p:txBody>
          <a:bodyPr>
            <a:noAutofit/>
          </a:bodyPr>
          <a:lstStyle/>
          <a:p>
            <a:pPr algn="l">
              <a:defRPr/>
            </a:pPr>
            <a:r>
              <a:rPr lang="en-GB" sz="4000" dirty="0" smtClean="0">
                <a:solidFill>
                  <a:srgbClr val="C00000"/>
                </a:solidFill>
                <a:sym typeface="Wingdings" pitchFamily="2" charset="2"/>
              </a:rPr>
              <a:t></a:t>
            </a:r>
            <a:r>
              <a:rPr lang="en-GB" sz="4000" dirty="0" smtClean="0">
                <a:solidFill>
                  <a:srgbClr val="C00000"/>
                </a:solidFill>
              </a:rPr>
              <a:t> </a:t>
            </a:r>
            <a:r>
              <a:rPr lang="en-GB" sz="4000" b="1" dirty="0" smtClean="0">
                <a:solidFill>
                  <a:srgbClr val="C00000"/>
                </a:solidFill>
              </a:rPr>
              <a:t>During</a:t>
            </a:r>
            <a:r>
              <a:rPr lang="en-GB" sz="4000" dirty="0" smtClean="0">
                <a:solidFill>
                  <a:srgbClr val="C00000"/>
                </a:solidFill>
              </a:rPr>
              <a:t>: </a:t>
            </a:r>
            <a:r>
              <a:rPr lang="en-GB" sz="4000" dirty="0" smtClean="0">
                <a:solidFill>
                  <a:srgbClr val="C00000"/>
                </a:solidFill>
                <a:latin typeface="+mn-lt"/>
              </a:rPr>
              <a:t>Make notes</a:t>
            </a:r>
          </a:p>
        </p:txBody>
      </p:sp>
      <p:sp>
        <p:nvSpPr>
          <p:cNvPr id="7171" name="Content Placeholder 2"/>
          <p:cNvSpPr>
            <a:spLocks noGrp="1"/>
          </p:cNvSpPr>
          <p:nvPr>
            <p:ph idx="1"/>
          </p:nvPr>
        </p:nvSpPr>
        <p:spPr>
          <a:xfrm>
            <a:off x="251520" y="1916832"/>
            <a:ext cx="8642350" cy="1728192"/>
          </a:xfrm>
        </p:spPr>
        <p:txBody>
          <a:bodyPr>
            <a:normAutofit lnSpcReduction="10000"/>
          </a:bodyPr>
          <a:lstStyle/>
          <a:p>
            <a:pPr marL="342900" lvl="1" indent="-342900">
              <a:buFont typeface="Arial" pitchFamily="34" charset="0"/>
              <a:buChar char="•"/>
            </a:pPr>
            <a:r>
              <a:rPr lang="en-GB" sz="2400" b="1" dirty="0" smtClean="0">
                <a:solidFill>
                  <a:srgbClr val="C00000"/>
                </a:solidFill>
              </a:rPr>
              <a:t>Listen and watch </a:t>
            </a:r>
            <a:r>
              <a:rPr lang="en-GB" sz="2600" dirty="0" smtClean="0">
                <a:solidFill>
                  <a:schemeClr val="tx2">
                    <a:lumMod val="75000"/>
                  </a:schemeClr>
                </a:solidFill>
              </a:rPr>
              <a:t>– cues, clues </a:t>
            </a:r>
            <a:r>
              <a:rPr lang="en-GB" sz="2600" dirty="0">
                <a:solidFill>
                  <a:schemeClr val="tx2">
                    <a:lumMod val="75000"/>
                  </a:schemeClr>
                </a:solidFill>
              </a:rPr>
              <a:t>and </a:t>
            </a:r>
            <a:r>
              <a:rPr lang="en-GB" sz="2600" dirty="0" smtClean="0">
                <a:solidFill>
                  <a:schemeClr val="tx2">
                    <a:lumMod val="75000"/>
                  </a:schemeClr>
                </a:solidFill>
              </a:rPr>
              <a:t>signposts</a:t>
            </a:r>
          </a:p>
          <a:p>
            <a:pPr marL="742950" lvl="2" indent="-342900">
              <a:buFont typeface="Wingdings" pitchFamily="2" charset="2"/>
              <a:buChar char="Ø"/>
            </a:pPr>
            <a:r>
              <a:rPr lang="en-GB" dirty="0" smtClean="0"/>
              <a:t> </a:t>
            </a:r>
            <a:r>
              <a:rPr lang="en-GB" sz="2400" dirty="0" smtClean="0"/>
              <a:t>e.g</a:t>
            </a:r>
            <a:r>
              <a:rPr lang="en-GB" sz="2400" dirty="0"/>
              <a:t>. 'there are four key points here’</a:t>
            </a:r>
          </a:p>
          <a:p>
            <a:r>
              <a:rPr lang="en-GB" b="1" dirty="0">
                <a:solidFill>
                  <a:srgbClr val="C00000"/>
                </a:solidFill>
              </a:rPr>
              <a:t>D</a:t>
            </a:r>
            <a:r>
              <a:rPr lang="en-GB" b="1" dirty="0" smtClean="0">
                <a:solidFill>
                  <a:srgbClr val="C00000"/>
                </a:solidFill>
              </a:rPr>
              <a:t>on't write everything down</a:t>
            </a:r>
          </a:p>
          <a:p>
            <a:pPr lvl="1">
              <a:buFont typeface="Wingdings" pitchFamily="2" charset="2"/>
              <a:buChar char="Ø"/>
            </a:pPr>
            <a:r>
              <a:rPr lang="en-GB" dirty="0" smtClean="0"/>
              <a:t> </a:t>
            </a:r>
            <a:r>
              <a:rPr lang="en-GB" sz="2400" dirty="0" smtClean="0"/>
              <a:t>Key words, phrases, short sentences, abbreviations</a:t>
            </a:r>
          </a:p>
          <a:p>
            <a:endParaRPr lang="en-GB" dirty="0" smtClean="0"/>
          </a:p>
          <a:p>
            <a:pPr>
              <a:buFontTx/>
              <a:buNone/>
            </a:pPr>
            <a:endParaRPr lang="en-GB" dirty="0" smtClean="0"/>
          </a:p>
          <a:p>
            <a:endParaRPr lang="en-GB" dirty="0" smtClean="0"/>
          </a:p>
        </p:txBody>
      </p:sp>
      <p:pic>
        <p:nvPicPr>
          <p:cNvPr id="5" name="Picture 2" descr="C:\Users\Kay\AppData\Local\Microsoft\Windows\Temporary Internet Files\Content.IE5\1YJR8V8C\MC9004419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369267"/>
            <a:ext cx="1520825" cy="1797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49579" y="4104214"/>
            <a:ext cx="6616079" cy="2062103"/>
          </a:xfrm>
          <a:prstGeom prst="rect">
            <a:avLst/>
          </a:prstGeom>
        </p:spPr>
        <p:txBody>
          <a:bodyPr wrap="square">
            <a:spAutoFit/>
          </a:bodyPr>
          <a:lstStyle/>
          <a:p>
            <a:pPr marL="285750" indent="-285750">
              <a:buFont typeface="Arial" pitchFamily="34" charset="0"/>
              <a:buChar char="•"/>
            </a:pPr>
            <a:r>
              <a:rPr lang="en-GB" sz="3200" b="0" dirty="0"/>
              <a:t>Annotate handouts</a:t>
            </a:r>
          </a:p>
          <a:p>
            <a:pPr marL="285750" indent="-285750">
              <a:buFont typeface="Arial" pitchFamily="34" charset="0"/>
              <a:buChar char="•"/>
            </a:pPr>
            <a:r>
              <a:rPr lang="en-GB" sz="3200" b="0" dirty="0"/>
              <a:t>Note questions you </a:t>
            </a:r>
            <a:r>
              <a:rPr lang="en-GB" sz="3200" b="0" dirty="0" smtClean="0"/>
              <a:t>have</a:t>
            </a:r>
            <a:endParaRPr lang="en-GB" sz="3200" b="0" dirty="0"/>
          </a:p>
          <a:p>
            <a:pPr marL="285750" indent="-285750">
              <a:buFont typeface="Arial" pitchFamily="34" charset="0"/>
              <a:buChar char="•"/>
            </a:pPr>
            <a:r>
              <a:rPr lang="en-GB" sz="3200" b="0" dirty="0"/>
              <a:t>Note making </a:t>
            </a:r>
            <a:r>
              <a:rPr lang="en-GB" sz="3200" b="0" dirty="0" smtClean="0"/>
              <a:t>improves </a:t>
            </a:r>
            <a:r>
              <a:rPr lang="en-GB" sz="3200" b="0" dirty="0"/>
              <a:t>with practice</a:t>
            </a:r>
          </a:p>
        </p:txBody>
      </p:sp>
    </p:spTree>
    <p:extLst>
      <p:ext uri="{BB962C8B-B14F-4D97-AF65-F5344CB8AC3E}">
        <p14:creationId xmlns:p14="http://schemas.microsoft.com/office/powerpoint/2010/main" val="2180619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tudy_Skills_PPT_V1">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9999"/>
      </a:folHlink>
    </a:clrScheme>
    <a:fontScheme name="Study_Skills_PPT_V1">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tudy_Skills_PPT_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udy_Skills_PPT_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udy_Skills_PPT_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udy_Skills_PPT_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udy_Skills_PPT_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udy_Skills_PPT_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udy_Skills_PPT_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udy_Skills_PPT_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udy_Skills_PPT_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udy_Skills_PPT_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udy_Skills_PPT_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udy_Skills_PPT_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WwbEx tutorialfor CareersAugust 2015CC">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wbEx tutorialfor CareersAugust 2015CC">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_WwbEx tutorialfor CareersAugust 2015CC">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856</TotalTime>
  <Words>2103</Words>
  <Application>Microsoft Office PowerPoint</Application>
  <PresentationFormat>On-screen Show (4:3)</PresentationFormat>
  <Paragraphs>292</Paragraphs>
  <Slides>22</Slides>
  <Notes>19</Notes>
  <HiddenSlides>0</HiddenSlides>
  <MMClips>0</MMClips>
  <ScaleCrop>false</ScaleCrop>
  <HeadingPairs>
    <vt:vector size="6" baseType="variant">
      <vt:variant>
        <vt:lpstr>Fonts Used</vt:lpstr>
      </vt:variant>
      <vt:variant>
        <vt:i4>11</vt:i4>
      </vt:variant>
      <vt:variant>
        <vt:lpstr>Theme</vt:lpstr>
      </vt:variant>
      <vt:variant>
        <vt:i4>37</vt:i4>
      </vt:variant>
      <vt:variant>
        <vt:lpstr>Slide Titles</vt:lpstr>
      </vt:variant>
      <vt:variant>
        <vt:i4>22</vt:i4>
      </vt:variant>
    </vt:vector>
  </HeadingPairs>
  <TitlesOfParts>
    <vt:vector size="70" baseType="lpstr">
      <vt:lpstr>ＭＳ Ｐゴシック</vt:lpstr>
      <vt:lpstr>ＭＳ Ｐゴシック</vt:lpstr>
      <vt:lpstr>Arial</vt:lpstr>
      <vt:lpstr>Arial Bold</vt:lpstr>
      <vt:lpstr>Calibri</vt:lpstr>
      <vt:lpstr>Comic Sans MS</vt:lpstr>
      <vt:lpstr>Symbol</vt:lpstr>
      <vt:lpstr>Times New Roman</vt:lpstr>
      <vt:lpstr>Verdana</vt:lpstr>
      <vt:lpstr>Webdings</vt:lpstr>
      <vt:lpstr>Wingdings</vt:lpstr>
      <vt:lpstr>1_Study_Skills_PPT_V1</vt:lpstr>
      <vt:lpstr>WwbEx tutorialfor CareersAugust 2015CC</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1_WwbEx tutorialfor CareersAugust 2015CC</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2_WwbEx tutorialfor CareersAugust 2015CC</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32_Default Design</vt:lpstr>
      <vt:lpstr>33_Default Design</vt:lpstr>
      <vt:lpstr>PowerPoint Presentation</vt:lpstr>
      <vt:lpstr>PowerPoint Presentation</vt:lpstr>
      <vt:lpstr>Note making </vt:lpstr>
      <vt:lpstr>PowerPoint Presentation</vt:lpstr>
      <vt:lpstr>Why make notes?</vt:lpstr>
      <vt:lpstr>Why make notes?</vt:lpstr>
      <vt:lpstr>Note Making Process</vt:lpstr>
      <vt:lpstr>  Before: Prepare and tune in</vt:lpstr>
      <vt:lpstr> During: Make notes</vt:lpstr>
      <vt:lpstr>Lecturer signposting…</vt:lpstr>
      <vt:lpstr>Lecturer signposting…</vt:lpstr>
      <vt:lpstr>Lecturer signposting…</vt:lpstr>
      <vt:lpstr>PowerPoint Presentation</vt:lpstr>
      <vt:lpstr>PowerPoint Presentation</vt:lpstr>
      <vt:lpstr>Get organised</vt:lpstr>
      <vt:lpstr>Note Making Styles: a) Linear notes</vt:lpstr>
      <vt:lpstr>b) Mind Mapping</vt:lpstr>
      <vt:lpstr>Identify your Learning Style </vt:lpstr>
      <vt:lpstr>Top tips</vt:lpstr>
      <vt:lpstr> After: Add value</vt:lpstr>
      <vt:lpstr>Get Ready</vt:lpstr>
      <vt:lpstr>PowerPoint Presentation</vt:lpstr>
    </vt:vector>
  </TitlesOfParts>
  <Company>Edinburgh Napier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Castle, Katrina</dc:creator>
  <cp:lastModifiedBy>DUNBAR Lesley</cp:lastModifiedBy>
  <cp:revision>118</cp:revision>
  <cp:lastPrinted>2016-01-07T10:05:42Z</cp:lastPrinted>
  <dcterms:created xsi:type="dcterms:W3CDTF">2013-09-25T13:22:29Z</dcterms:created>
  <dcterms:modified xsi:type="dcterms:W3CDTF">2016-11-30T09:46:59Z</dcterms:modified>
</cp:coreProperties>
</file>