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0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2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3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5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6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7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8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29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30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2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3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4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5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6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1" r:id="rId3"/>
    <p:sldMasterId id="2147483704" r:id="rId4"/>
    <p:sldMasterId id="2147483716" r:id="rId5"/>
    <p:sldMasterId id="2147483728" r:id="rId6"/>
    <p:sldMasterId id="2147483740" r:id="rId7"/>
    <p:sldMasterId id="2147483752" r:id="rId8"/>
    <p:sldMasterId id="2147483764" r:id="rId9"/>
    <p:sldMasterId id="2147483776" r:id="rId10"/>
    <p:sldMasterId id="2147483788" r:id="rId11"/>
    <p:sldMasterId id="2147483800" r:id="rId12"/>
    <p:sldMasterId id="2147483812" r:id="rId13"/>
    <p:sldMasterId id="2147483824" r:id="rId14"/>
    <p:sldMasterId id="2147483839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5" r:id="rId26"/>
    <p:sldMasterId id="2147483990" r:id="rId27"/>
    <p:sldMasterId id="2147484003" r:id="rId28"/>
    <p:sldMasterId id="2147484015" r:id="rId29"/>
    <p:sldMasterId id="2147484027" r:id="rId30"/>
    <p:sldMasterId id="2147484039" r:id="rId31"/>
    <p:sldMasterId id="2147484051" r:id="rId32"/>
    <p:sldMasterId id="2147484063" r:id="rId33"/>
    <p:sldMasterId id="2147484075" r:id="rId34"/>
    <p:sldMasterId id="2147484087" r:id="rId35"/>
    <p:sldMasterId id="2147484099" r:id="rId36"/>
    <p:sldMasterId id="2147484111" r:id="rId37"/>
  </p:sldMasterIdLst>
  <p:notesMasterIdLst>
    <p:notesMasterId r:id="rId60"/>
  </p:notesMasterIdLst>
  <p:handoutMasterIdLst>
    <p:handoutMasterId r:id="rId61"/>
  </p:handoutMasterIdLst>
  <p:sldIdLst>
    <p:sldId id="281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303" r:id="rId47"/>
    <p:sldId id="304" r:id="rId48"/>
    <p:sldId id="305" r:id="rId49"/>
    <p:sldId id="300" r:id="rId50"/>
    <p:sldId id="301" r:id="rId51"/>
    <p:sldId id="292" r:id="rId52"/>
    <p:sldId id="293" r:id="rId53"/>
    <p:sldId id="294" r:id="rId54"/>
    <p:sldId id="295" r:id="rId55"/>
    <p:sldId id="296" r:id="rId56"/>
    <p:sldId id="297" r:id="rId57"/>
    <p:sldId id="299" r:id="rId58"/>
    <p:sldId id="302" r:id="rId5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C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02" autoAdjust="0"/>
  </p:normalViewPr>
  <p:slideViewPr>
    <p:cSldViewPr>
      <p:cViewPr varScale="1">
        <p:scale>
          <a:sx n="76" d="100"/>
          <a:sy n="76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6CAD3-3845-4B9E-AC3B-402BD516E40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68C6466-5B74-4635-B24B-C73C55B91524}">
      <dgm:prSet phldrT="[Text]" custT="1"/>
      <dgm:spPr/>
      <dgm:t>
        <a:bodyPr/>
        <a:lstStyle/>
        <a:p>
          <a:r>
            <a:rPr lang="en-GB" sz="3200" dirty="0" smtClean="0">
              <a:solidFill>
                <a:srgbClr val="FF0000"/>
              </a:solidFill>
            </a:rPr>
            <a:t>Before lecture</a:t>
          </a:r>
          <a:endParaRPr lang="en-GB" sz="3200" dirty="0">
            <a:solidFill>
              <a:srgbClr val="FF0000"/>
            </a:solidFill>
          </a:endParaRPr>
        </a:p>
      </dgm:t>
    </dgm:pt>
    <dgm:pt modelId="{0AA24C1A-3267-4081-B34B-1AA7A62A410C}" type="parTrans" cxnId="{E1FD0B5B-061B-4CF0-9A9A-79F29F96A0BA}">
      <dgm:prSet/>
      <dgm:spPr/>
      <dgm:t>
        <a:bodyPr/>
        <a:lstStyle/>
        <a:p>
          <a:endParaRPr lang="en-GB"/>
        </a:p>
      </dgm:t>
    </dgm:pt>
    <dgm:pt modelId="{C44D835A-C05B-4D56-91FC-44218C6188F7}" type="sibTrans" cxnId="{E1FD0B5B-061B-4CF0-9A9A-79F29F96A0BA}">
      <dgm:prSet/>
      <dgm:spPr/>
      <dgm:t>
        <a:bodyPr/>
        <a:lstStyle/>
        <a:p>
          <a:endParaRPr lang="en-GB"/>
        </a:p>
      </dgm:t>
    </dgm:pt>
    <dgm:pt modelId="{00CAED40-C620-445D-AB3C-DF9750E02C19}">
      <dgm:prSet phldrT="[Text]" custT="1"/>
      <dgm:spPr/>
      <dgm:t>
        <a:bodyPr/>
        <a:lstStyle/>
        <a:p>
          <a:r>
            <a:rPr lang="en-GB" sz="3200" dirty="0" smtClean="0">
              <a:solidFill>
                <a:srgbClr val="FF0000"/>
              </a:solidFill>
            </a:rPr>
            <a:t>After lecture</a:t>
          </a:r>
          <a:endParaRPr lang="en-GB" sz="3200" dirty="0">
            <a:solidFill>
              <a:srgbClr val="FF0000"/>
            </a:solidFill>
          </a:endParaRPr>
        </a:p>
      </dgm:t>
    </dgm:pt>
    <dgm:pt modelId="{095CD003-0EE9-4D70-AD2F-E326FBE20B5D}" type="parTrans" cxnId="{484ECA7A-0EA8-4C18-86C9-CEC9039BE5E4}">
      <dgm:prSet/>
      <dgm:spPr/>
      <dgm:t>
        <a:bodyPr/>
        <a:lstStyle/>
        <a:p>
          <a:endParaRPr lang="en-GB"/>
        </a:p>
      </dgm:t>
    </dgm:pt>
    <dgm:pt modelId="{4ACC5AC7-9964-406C-AD6C-36982129297C}" type="sibTrans" cxnId="{484ECA7A-0EA8-4C18-86C9-CEC9039BE5E4}">
      <dgm:prSet/>
      <dgm:spPr/>
      <dgm:t>
        <a:bodyPr/>
        <a:lstStyle/>
        <a:p>
          <a:endParaRPr lang="en-GB"/>
        </a:p>
      </dgm:t>
    </dgm:pt>
    <dgm:pt modelId="{41962DB3-0CF2-4A22-815C-3EE761479228}">
      <dgm:prSet phldrT="[Text]" custT="1"/>
      <dgm:spPr/>
      <dgm:t>
        <a:bodyPr/>
        <a:lstStyle/>
        <a:p>
          <a:r>
            <a:rPr lang="en-GB" sz="3200" dirty="0" smtClean="0">
              <a:solidFill>
                <a:srgbClr val="FF0000"/>
              </a:solidFill>
            </a:rPr>
            <a:t>During lecture</a:t>
          </a:r>
          <a:endParaRPr lang="en-GB" sz="3200" dirty="0">
            <a:solidFill>
              <a:srgbClr val="FF0000"/>
            </a:solidFill>
          </a:endParaRPr>
        </a:p>
      </dgm:t>
    </dgm:pt>
    <dgm:pt modelId="{751895AE-72D8-4E56-87ED-F54F3010E91E}" type="parTrans" cxnId="{AA40095E-95EE-43DB-88C1-246252160F9E}">
      <dgm:prSet/>
      <dgm:spPr/>
      <dgm:t>
        <a:bodyPr/>
        <a:lstStyle/>
        <a:p>
          <a:endParaRPr lang="en-GB"/>
        </a:p>
      </dgm:t>
    </dgm:pt>
    <dgm:pt modelId="{1A3356CA-A844-41C5-B728-38D289126C24}" type="sibTrans" cxnId="{AA40095E-95EE-43DB-88C1-246252160F9E}">
      <dgm:prSet/>
      <dgm:spPr/>
      <dgm:t>
        <a:bodyPr/>
        <a:lstStyle/>
        <a:p>
          <a:endParaRPr lang="en-GB"/>
        </a:p>
      </dgm:t>
    </dgm:pt>
    <dgm:pt modelId="{64EF47F6-9CA2-4CA1-885C-77C78B4F2528}" type="pres">
      <dgm:prSet presAssocID="{D006CAD3-3845-4B9E-AC3B-402BD516E40F}" presName="compositeShape" presStyleCnt="0">
        <dgm:presLayoutVars>
          <dgm:chMax val="7"/>
          <dgm:dir/>
          <dgm:resizeHandles val="exact"/>
        </dgm:presLayoutVars>
      </dgm:prSet>
      <dgm:spPr/>
    </dgm:pt>
    <dgm:pt modelId="{77F0AEB8-CB54-4151-B877-2D573FEC0926}" type="pres">
      <dgm:prSet presAssocID="{768C6466-5B74-4635-B24B-C73C55B91524}" presName="circ1" presStyleLbl="vennNode1" presStyleIdx="0" presStyleCnt="3"/>
      <dgm:spPr/>
      <dgm:t>
        <a:bodyPr/>
        <a:lstStyle/>
        <a:p>
          <a:endParaRPr lang="en-GB"/>
        </a:p>
      </dgm:t>
    </dgm:pt>
    <dgm:pt modelId="{AE7909E3-8E39-4A25-BA9B-4772F153FBB8}" type="pres">
      <dgm:prSet presAssocID="{768C6466-5B74-4635-B24B-C73C55B915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457382-8835-485F-9C2F-91325A4EAF5B}" type="pres">
      <dgm:prSet presAssocID="{00CAED40-C620-445D-AB3C-DF9750E02C19}" presName="circ2" presStyleLbl="vennNode1" presStyleIdx="1" presStyleCnt="3"/>
      <dgm:spPr/>
      <dgm:t>
        <a:bodyPr/>
        <a:lstStyle/>
        <a:p>
          <a:endParaRPr lang="en-GB"/>
        </a:p>
      </dgm:t>
    </dgm:pt>
    <dgm:pt modelId="{4DE167AA-DEE6-493E-931C-5EA96EE54EC0}" type="pres">
      <dgm:prSet presAssocID="{00CAED40-C620-445D-AB3C-DF9750E02C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1523C9-F846-4FAB-BC21-DC37DDAA2288}" type="pres">
      <dgm:prSet presAssocID="{41962DB3-0CF2-4A22-815C-3EE761479228}" presName="circ3" presStyleLbl="vennNode1" presStyleIdx="2" presStyleCnt="3"/>
      <dgm:spPr/>
      <dgm:t>
        <a:bodyPr/>
        <a:lstStyle/>
        <a:p>
          <a:endParaRPr lang="en-GB"/>
        </a:p>
      </dgm:t>
    </dgm:pt>
    <dgm:pt modelId="{A611F6CC-0C6A-4931-94A7-ACD4C91B01E0}" type="pres">
      <dgm:prSet presAssocID="{41962DB3-0CF2-4A22-815C-3EE7614792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40095E-95EE-43DB-88C1-246252160F9E}" srcId="{D006CAD3-3845-4B9E-AC3B-402BD516E40F}" destId="{41962DB3-0CF2-4A22-815C-3EE761479228}" srcOrd="2" destOrd="0" parTransId="{751895AE-72D8-4E56-87ED-F54F3010E91E}" sibTransId="{1A3356CA-A844-41C5-B728-38D289126C24}"/>
    <dgm:cxn modelId="{9A0AD1C4-F038-48A0-9142-AE1BD3C48097}" type="presOf" srcId="{41962DB3-0CF2-4A22-815C-3EE761479228}" destId="{A611F6CC-0C6A-4931-94A7-ACD4C91B01E0}" srcOrd="1" destOrd="0" presId="urn:microsoft.com/office/officeart/2005/8/layout/venn1"/>
    <dgm:cxn modelId="{C67CDA73-66B1-4FDE-812A-754CFC685F96}" type="presOf" srcId="{D006CAD3-3845-4B9E-AC3B-402BD516E40F}" destId="{64EF47F6-9CA2-4CA1-885C-77C78B4F2528}" srcOrd="0" destOrd="0" presId="urn:microsoft.com/office/officeart/2005/8/layout/venn1"/>
    <dgm:cxn modelId="{E1FD0B5B-061B-4CF0-9A9A-79F29F96A0BA}" srcId="{D006CAD3-3845-4B9E-AC3B-402BD516E40F}" destId="{768C6466-5B74-4635-B24B-C73C55B91524}" srcOrd="0" destOrd="0" parTransId="{0AA24C1A-3267-4081-B34B-1AA7A62A410C}" sibTransId="{C44D835A-C05B-4D56-91FC-44218C6188F7}"/>
    <dgm:cxn modelId="{484ECA7A-0EA8-4C18-86C9-CEC9039BE5E4}" srcId="{D006CAD3-3845-4B9E-AC3B-402BD516E40F}" destId="{00CAED40-C620-445D-AB3C-DF9750E02C19}" srcOrd="1" destOrd="0" parTransId="{095CD003-0EE9-4D70-AD2F-E326FBE20B5D}" sibTransId="{4ACC5AC7-9964-406C-AD6C-36982129297C}"/>
    <dgm:cxn modelId="{733149F0-9AF2-499D-A36E-A6D0F58008DA}" type="presOf" srcId="{00CAED40-C620-445D-AB3C-DF9750E02C19}" destId="{E7457382-8835-485F-9C2F-91325A4EAF5B}" srcOrd="0" destOrd="0" presId="urn:microsoft.com/office/officeart/2005/8/layout/venn1"/>
    <dgm:cxn modelId="{D3483A46-7315-4C38-8E2A-3BAEE67D8783}" type="presOf" srcId="{768C6466-5B74-4635-B24B-C73C55B91524}" destId="{77F0AEB8-CB54-4151-B877-2D573FEC0926}" srcOrd="0" destOrd="0" presId="urn:microsoft.com/office/officeart/2005/8/layout/venn1"/>
    <dgm:cxn modelId="{7D7E17D7-D6E3-4E8A-B41C-4C1F8320B4C9}" type="presOf" srcId="{41962DB3-0CF2-4A22-815C-3EE761479228}" destId="{551523C9-F846-4FAB-BC21-DC37DDAA2288}" srcOrd="0" destOrd="0" presId="urn:microsoft.com/office/officeart/2005/8/layout/venn1"/>
    <dgm:cxn modelId="{EAEBC29C-ACAE-49D6-88AF-86C3521BBDF5}" type="presOf" srcId="{768C6466-5B74-4635-B24B-C73C55B91524}" destId="{AE7909E3-8E39-4A25-BA9B-4772F153FBB8}" srcOrd="1" destOrd="0" presId="urn:microsoft.com/office/officeart/2005/8/layout/venn1"/>
    <dgm:cxn modelId="{D04F9057-0F6F-4591-B5AC-3BB6E6003500}" type="presOf" srcId="{00CAED40-C620-445D-AB3C-DF9750E02C19}" destId="{4DE167AA-DEE6-493E-931C-5EA96EE54EC0}" srcOrd="1" destOrd="0" presId="urn:microsoft.com/office/officeart/2005/8/layout/venn1"/>
    <dgm:cxn modelId="{EF6E9183-7D66-4BE0-B502-49A860AE96C4}" type="presParOf" srcId="{64EF47F6-9CA2-4CA1-885C-77C78B4F2528}" destId="{77F0AEB8-CB54-4151-B877-2D573FEC0926}" srcOrd="0" destOrd="0" presId="urn:microsoft.com/office/officeart/2005/8/layout/venn1"/>
    <dgm:cxn modelId="{3C02F2C8-0EEA-4D63-A463-F28736EB5A5D}" type="presParOf" srcId="{64EF47F6-9CA2-4CA1-885C-77C78B4F2528}" destId="{AE7909E3-8E39-4A25-BA9B-4772F153FBB8}" srcOrd="1" destOrd="0" presId="urn:microsoft.com/office/officeart/2005/8/layout/venn1"/>
    <dgm:cxn modelId="{346DDDCB-D65D-4F5D-831E-1FFACAD4858D}" type="presParOf" srcId="{64EF47F6-9CA2-4CA1-885C-77C78B4F2528}" destId="{E7457382-8835-485F-9C2F-91325A4EAF5B}" srcOrd="2" destOrd="0" presId="urn:microsoft.com/office/officeart/2005/8/layout/venn1"/>
    <dgm:cxn modelId="{52F6CBD4-B437-449A-AF2D-1D2C32B4CE7A}" type="presParOf" srcId="{64EF47F6-9CA2-4CA1-885C-77C78B4F2528}" destId="{4DE167AA-DEE6-493E-931C-5EA96EE54EC0}" srcOrd="3" destOrd="0" presId="urn:microsoft.com/office/officeart/2005/8/layout/venn1"/>
    <dgm:cxn modelId="{DE3A2CF5-2EFD-462C-90B1-18CBA282C8E9}" type="presParOf" srcId="{64EF47F6-9CA2-4CA1-885C-77C78B4F2528}" destId="{551523C9-F846-4FAB-BC21-DC37DDAA2288}" srcOrd="4" destOrd="0" presId="urn:microsoft.com/office/officeart/2005/8/layout/venn1"/>
    <dgm:cxn modelId="{EBD62518-0994-4EE3-85C9-04418EC2C1B1}" type="presParOf" srcId="{64EF47F6-9CA2-4CA1-885C-77C78B4F2528}" destId="{A611F6CC-0C6A-4931-94A7-ACD4C91B01E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0AEB8-CB54-4151-B877-2D573FEC0926}">
      <dsp:nvSpPr>
        <dsp:cNvPr id="0" name=""/>
        <dsp:cNvSpPr/>
      </dsp:nvSpPr>
      <dsp:spPr>
        <a:xfrm>
          <a:off x="1893708" y="64104"/>
          <a:ext cx="3077006" cy="30770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FF0000"/>
              </a:solidFill>
            </a:rPr>
            <a:t>Before lecture</a:t>
          </a:r>
          <a:endParaRPr lang="en-GB" sz="3200" kern="1200" dirty="0">
            <a:solidFill>
              <a:srgbClr val="FF0000"/>
            </a:solidFill>
          </a:endParaRPr>
        </a:p>
      </dsp:txBody>
      <dsp:txXfrm>
        <a:off x="2303976" y="602580"/>
        <a:ext cx="2256471" cy="1384652"/>
      </dsp:txXfrm>
    </dsp:sp>
    <dsp:sp modelId="{E7457382-8835-485F-9C2F-91325A4EAF5B}">
      <dsp:nvSpPr>
        <dsp:cNvPr id="0" name=""/>
        <dsp:cNvSpPr/>
      </dsp:nvSpPr>
      <dsp:spPr>
        <a:xfrm>
          <a:off x="3003995" y="1987233"/>
          <a:ext cx="3077006" cy="30770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FF0000"/>
              </a:solidFill>
            </a:rPr>
            <a:t>After lecture</a:t>
          </a:r>
          <a:endParaRPr lang="en-GB" sz="3200" kern="1200" dirty="0">
            <a:solidFill>
              <a:srgbClr val="FF0000"/>
            </a:solidFill>
          </a:endParaRPr>
        </a:p>
      </dsp:txBody>
      <dsp:txXfrm>
        <a:off x="3945046" y="2782126"/>
        <a:ext cx="1846203" cy="1692353"/>
      </dsp:txXfrm>
    </dsp:sp>
    <dsp:sp modelId="{551523C9-F846-4FAB-BC21-DC37DDAA2288}">
      <dsp:nvSpPr>
        <dsp:cNvPr id="0" name=""/>
        <dsp:cNvSpPr/>
      </dsp:nvSpPr>
      <dsp:spPr>
        <a:xfrm>
          <a:off x="783422" y="1987233"/>
          <a:ext cx="3077006" cy="30770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solidFill>
                <a:srgbClr val="FF0000"/>
              </a:solidFill>
            </a:rPr>
            <a:t>During lecture</a:t>
          </a:r>
          <a:endParaRPr lang="en-GB" sz="3200" kern="1200" dirty="0">
            <a:solidFill>
              <a:srgbClr val="FF0000"/>
            </a:solidFill>
          </a:endParaRPr>
        </a:p>
      </dsp:txBody>
      <dsp:txXfrm>
        <a:off x="1073173" y="2782126"/>
        <a:ext cx="1846203" cy="1692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6346BA3F-C7E2-4F7F-BD4D-A11510ADCBD4}" type="datetimeFigureOut">
              <a:rPr lang="en-GB" smtClean="0"/>
              <a:t>08/12/2016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2F1201FD-937D-4D65-8E07-F702D12E1C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530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C1659FC-07E3-4E48-A521-7893288A65C3}" type="datetimeFigureOut">
              <a:rPr lang="en-GB" smtClean="0"/>
              <a:t>08/12/2016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D2263ABA-F011-484C-A791-C2C1C4D5E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30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236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93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63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386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363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0F16-2D80-4B5C-9BBD-0AD967195D3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70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5D7DB-2595-4F72-9FF5-D1997D6164CC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42950"/>
            <a:ext cx="4943475" cy="37084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6882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FontTx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18002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2D3C4-FAED-4274-A7D5-244DA85609E4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29814" y="9394828"/>
            <a:ext cx="3002239" cy="49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7" tIns="46218" rIns="92437" bIns="46218" anchor="b"/>
          <a:lstStyle/>
          <a:p>
            <a:pPr algn="r"/>
            <a:fld id="{D3C0C451-F03A-42AF-BFFD-83745E11C1EF}" type="slidenum">
              <a:rPr lang="en-GB" sz="1200" b="0"/>
              <a:pPr algn="r"/>
              <a:t>18</a:t>
            </a:fld>
            <a:endParaRPr lang="en-GB" sz="1200" b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42950"/>
            <a:ext cx="4943475" cy="37084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200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6F17E-6ED9-453A-B841-1479FECDF5FF}" type="slidenum">
              <a:rPr lang="en-GB" smtClean="0"/>
              <a:pPr/>
              <a:t>19</a:t>
            </a:fld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Kickstart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Edinburgh; Queen Margaret  University;</a:t>
            </a:r>
          </a:p>
          <a:p>
            <a:r>
              <a:rPr lang="en-GB" smtClean="0"/>
              <a:t>Edinburgh Napier University.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36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AC474-AEB4-4470-884C-D42AF7061BA4}" type="slidenum">
              <a:rPr lang="en-GB" smtClean="0"/>
              <a:pPr/>
              <a:t>20</a:t>
            </a:fld>
            <a:endParaRPr lang="en-GB" dirty="0" smtClean="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59017" y="9441733"/>
            <a:ext cx="2948150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02" tIns="47851" rIns="95702" bIns="47851" anchor="b"/>
          <a:lstStyle/>
          <a:p>
            <a:pPr algn="r"/>
            <a:fld id="{405D94DA-122D-4CCF-A143-A0BBAC46C6E2}" type="slidenum">
              <a:rPr lang="en-GB" sz="1200"/>
              <a:pPr algn="r"/>
              <a:t>20</a:t>
            </a:fld>
            <a:endParaRPr lang="en-GB" sz="1200" dirty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0463" cy="3727450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Kickstart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Edinburgh; Queen Margaret  University;</a:t>
            </a:r>
          </a:p>
          <a:p>
            <a:r>
              <a:rPr lang="en-GB" smtClean="0"/>
              <a:t>Edinburgh Napier University.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77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E8E70-FF18-479A-85F3-C1C77B9CDE3D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42950"/>
            <a:ext cx="4943475" cy="37084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1926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43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7397" y="9443322"/>
            <a:ext cx="2951393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02" tIns="47851" rIns="95702" bIns="47851" anchor="b"/>
          <a:lstStyle/>
          <a:p>
            <a:pPr algn="r"/>
            <a:fld id="{02114A2B-E3CB-4090-9EF2-0D0DB4D01045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/>
              <a:t>3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Kickstart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Edinburgh; Queen Margaret  University;</a:t>
            </a:r>
          </a:p>
          <a:p>
            <a:r>
              <a:rPr lang="en-GB" smtClean="0"/>
              <a:t>Edinburgh Napier University.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47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19" indent="-17331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0F16-2D80-4B5C-9BBD-0AD967195D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4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7397" y="9443322"/>
            <a:ext cx="2951393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02" tIns="47851" rIns="95702" bIns="47851" anchor="b"/>
          <a:lstStyle/>
          <a:p>
            <a:pPr algn="r"/>
            <a:fld id="{02114A2B-E3CB-4090-9EF2-0D0DB4D01045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/>
              <a:t>5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3319" indent="-173319">
              <a:buFont typeface="Arial" panose="020B0604020202020204" pitchFamily="34" charset="0"/>
              <a:buChar char="•"/>
            </a:pPr>
            <a:endParaRPr lang="en-GB" b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Kickstart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Edinburgh; Queen Margaret  University;</a:t>
            </a:r>
          </a:p>
          <a:p>
            <a:r>
              <a:rPr lang="en-GB" smtClean="0"/>
              <a:t>Edinburgh Napier University.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29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7397" y="9443322"/>
            <a:ext cx="2951393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02" tIns="47851" rIns="95702" bIns="47851" anchor="b"/>
          <a:lstStyle/>
          <a:p>
            <a:pPr algn="r"/>
            <a:fld id="{02114A2B-E3CB-4090-9EF2-0D0DB4D01045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Kickstart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Edinburgh; Queen Margaret  University;</a:t>
            </a:r>
          </a:p>
          <a:p>
            <a:r>
              <a:rPr lang="en-GB" smtClean="0"/>
              <a:t>Edinburgh Napier University.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84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AF801-9DCD-4ADA-B336-DFE897DC52F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49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7397" y="9443322"/>
            <a:ext cx="2951393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02" tIns="47851" rIns="95702" bIns="47851" anchor="b"/>
          <a:lstStyle/>
          <a:p>
            <a:pPr algn="r"/>
            <a:fld id="{F03108C8-38E5-4ED0-866B-F3333E286BE8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Kickstart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Edinburgh; Queen Margaret  University;</a:t>
            </a:r>
          </a:p>
          <a:p>
            <a:r>
              <a:rPr lang="en-GB" smtClean="0"/>
              <a:t>Edinburgh Napier University.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91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effectLst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AF89C-F924-4046-888A-F59409B963AC}" type="slidenum">
              <a:rPr lang="en-GB" smtClean="0"/>
              <a:pPr/>
              <a:t>9</a:t>
            </a:fld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Kickstart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Edinburgh; Queen Margaret  University;</a:t>
            </a:r>
          </a:p>
          <a:p>
            <a:r>
              <a:rPr lang="en-GB" smtClean="0"/>
              <a:t>Edinburgh Napier University.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40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1050925"/>
            <a:ext cx="8642350" cy="649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1773238"/>
            <a:ext cx="8642350" cy="4679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3213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71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250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195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6323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2174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41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263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053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380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050925"/>
            <a:ext cx="2160588" cy="54022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1050925"/>
            <a:ext cx="6329362" cy="5402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4836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7722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772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26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20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648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3145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3136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724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478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33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1050925"/>
            <a:ext cx="8642350" cy="649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2263" y="1773238"/>
            <a:ext cx="4244975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244975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550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156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000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362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110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994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7301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5381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461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413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4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31138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4488" y="1295400"/>
            <a:ext cx="4132262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295400"/>
            <a:ext cx="4133850" cy="48006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79078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281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2347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6493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028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756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06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0466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5248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8264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0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89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880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0871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7560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559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271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39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562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5434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253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549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806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44817"/>
      </p:ext>
    </p:extLst>
  </p:cSld>
  <p:clrMapOvr>
    <a:masterClrMapping/>
  </p:clrMapOvr>
  <p:hf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673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4076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138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074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93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579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847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44817"/>
      </p:ext>
    </p:extLst>
  </p:cSld>
  <p:clrMapOvr>
    <a:masterClrMapping/>
  </p:clrMapOvr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407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428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759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2653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4341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397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9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673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946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062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353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5031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7345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643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9889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27505"/>
      </p:ext>
    </p:extLst>
  </p:cSld>
  <p:clrMapOvr>
    <a:masterClrMapping/>
  </p:clrMapOvr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10984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7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4076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75856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367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836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066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8191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159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38202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04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3322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55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1382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4370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3673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673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941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153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503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8411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8152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2881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1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1050925"/>
            <a:ext cx="8642350" cy="649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773238"/>
            <a:ext cx="8642350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3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074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2643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6247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7786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0309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2445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310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69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9344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15451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61646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9871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301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73659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6801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5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5791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2681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3629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024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493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9232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054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1210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7324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542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641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84753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5083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67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2323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3897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7076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28895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24888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043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2564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40782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6191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3542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7407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71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2500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195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63237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217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4289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41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2630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0530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3808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250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77228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7723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267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2069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64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7597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31451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31360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724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478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3398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1564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000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3622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110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99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73014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53819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4610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41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4262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2813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23475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64934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0284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75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06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04667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52484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82645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0157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891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88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08715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75607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5597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2717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390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5628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54343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25358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5497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8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006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2653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3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4" name="Isosceles Triangle 13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448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6736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40767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1382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0740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9344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57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4341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84753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40782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4289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7597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26536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43419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3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3976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9078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9461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0621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3532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50311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73452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6439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9889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27505"/>
      </p:ext>
    </p:extLst>
  </p:cSld>
  <p:clrMapOvr>
    <a:masterClrMapping/>
  </p:clrMapOvr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109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9078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7009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75856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3675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8360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0666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81911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1599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38202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043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33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9461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5568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43701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36732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6734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9412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1530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5033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84111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8152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28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0621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1567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26431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62473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77868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0309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2445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3108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6913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15451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616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3532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987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3010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73659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6801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5295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2681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3629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0240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4931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923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50311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05421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1210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7324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5427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64147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5083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674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2323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3897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70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73452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28895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24888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0436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2564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6191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3542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7407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719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2500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19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64393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63237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21742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414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2630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0530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3808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250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77228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7723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1050925"/>
            <a:ext cx="8642350" cy="649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773238"/>
            <a:ext cx="4244975" cy="4679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244975" cy="4679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69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9889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2069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6487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31451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31360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7244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4783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339887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1564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0006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36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27505"/>
      </p:ext>
    </p:extLst>
  </p:cSld>
  <p:clrMapOvr>
    <a:masterClrMapping/>
  </p:clrMapOvr>
  <p:hf hdr="0" ftr="0" dt="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11038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9941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73014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53819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4610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4135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4262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2813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23475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649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109846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0284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7568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061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04667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52484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82645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0157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891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8803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087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7009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75607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5597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2717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390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5628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54343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25358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5497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80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758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36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83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06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819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1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4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382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0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33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556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437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367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67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94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15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5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1050925"/>
            <a:ext cx="8642350" cy="649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535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841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81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28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15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264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624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7786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030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24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3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237288"/>
            <a:ext cx="76200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67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69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1545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616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98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301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7365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680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529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268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3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237288"/>
            <a:ext cx="76200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1858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024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49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9232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0542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121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732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542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6414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508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237288"/>
            <a:ext cx="76200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6751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232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389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707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288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2488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043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256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61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354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7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0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slideLayout" Target="../slideLayouts/slideLayout31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0.xml"/><Relationship Id="rId7" Type="http://schemas.openxmlformats.org/officeDocument/2006/relationships/slideLayout" Target="../slideLayouts/slideLayout43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29.xml"/><Relationship Id="rId1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33.xml"/><Relationship Id="rId11" Type="http://schemas.openxmlformats.org/officeDocument/2006/relationships/slideLayout" Target="../slideLayouts/slideLayout438.xml"/><Relationship Id="rId5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 userDrawn="1"/>
        </p:nvSpPr>
        <p:spPr bwMode="auto">
          <a:xfrm>
            <a:off x="179388" y="188913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b="0" dirty="0"/>
              <a:t>Student &amp; Academic Services</a:t>
            </a:r>
          </a:p>
        </p:txBody>
      </p:sp>
      <p:pic>
        <p:nvPicPr>
          <p:cNvPr id="1027" name="Picture 7" descr="ENU Logo.t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Triangle 8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EF613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7471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9460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466" name="Group 3"/>
          <p:cNvGrpSpPr>
            <a:grpSpLocks/>
          </p:cNvGrpSpPr>
          <p:nvPr/>
        </p:nvGrpSpPr>
        <p:grpSpPr bwMode="auto">
          <a:xfrm>
            <a:off x="8228013" y="6569075"/>
            <a:ext cx="915987" cy="288925"/>
            <a:chOff x="7897355" y="6464300"/>
            <a:chExt cx="1250156" cy="393700"/>
          </a:xfrm>
        </p:grpSpPr>
        <p:sp>
          <p:nvSpPr>
            <p:cNvPr id="36" name="Isosceles Triangle 35"/>
            <p:cNvSpPr/>
            <p:nvPr userDrawn="1"/>
          </p:nvSpPr>
          <p:spPr>
            <a:xfrm>
              <a:off x="7897355" y="6464300"/>
              <a:ext cx="415997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  <p:sp>
          <p:nvSpPr>
            <p:cNvPr id="37" name="Isosceles Triangle 36"/>
            <p:cNvSpPr/>
            <p:nvPr userDrawn="1"/>
          </p:nvSpPr>
          <p:spPr>
            <a:xfrm>
              <a:off x="8317685" y="6464300"/>
              <a:ext cx="411663" cy="393700"/>
            </a:xfrm>
            <a:prstGeom prst="triangle">
              <a:avLst/>
            </a:prstGeom>
            <a:solidFill>
              <a:srgbClr val="063A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>
              <a:off x="8733682" y="6464300"/>
              <a:ext cx="413829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1508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A7C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3556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3B88A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36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79388" y="188913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b="0" dirty="0"/>
              <a:t>Student &amp; Academic Services</a:t>
            </a:r>
          </a:p>
        </p:txBody>
      </p:sp>
      <p:pic>
        <p:nvPicPr>
          <p:cNvPr id="14" name="Picture 7" descr="ENU Logo.t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Triangle 14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A7CD28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A7CD28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4A812C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3084" name="Picture 17" descr="ENU_Logo_be0f3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6A2100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5132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7173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4126" r:id="rId12"/>
    <p:sldLayoutId id="2147484127" r:id="rId13"/>
    <p:sldLayoutId id="2147484128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9221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4123" r:id="rId12"/>
    <p:sldLayoutId id="2147484124" r:id="rId13"/>
    <p:sldLayoutId id="214748412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11269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3B88A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36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79388" y="188913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b="0" dirty="0"/>
              <a:t>Student &amp; Academic Services</a:t>
            </a:r>
          </a:p>
        </p:txBody>
      </p:sp>
      <p:pic>
        <p:nvPicPr>
          <p:cNvPr id="14" name="Picture 7" descr="ENU Logo.t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Triangle 14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18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3988" y="6249988"/>
            <a:ext cx="311151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375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4129" r:id="rId12"/>
    <p:sldLayoutId id="2147484130" r:id="rId13"/>
    <p:sldLayoutId id="2147484131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A7CD28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A7CD28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5423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EF613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7471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9460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466" name="Group 3"/>
          <p:cNvGrpSpPr>
            <a:grpSpLocks/>
          </p:cNvGrpSpPr>
          <p:nvPr/>
        </p:nvGrpSpPr>
        <p:grpSpPr bwMode="auto">
          <a:xfrm>
            <a:off x="8228013" y="6569075"/>
            <a:ext cx="915987" cy="288925"/>
            <a:chOff x="7897355" y="6464300"/>
            <a:chExt cx="1250156" cy="393700"/>
          </a:xfrm>
        </p:grpSpPr>
        <p:sp>
          <p:nvSpPr>
            <p:cNvPr id="36" name="Isosceles Triangle 35"/>
            <p:cNvSpPr/>
            <p:nvPr userDrawn="1"/>
          </p:nvSpPr>
          <p:spPr>
            <a:xfrm>
              <a:off x="7897355" y="6464300"/>
              <a:ext cx="415997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  <p:sp>
          <p:nvSpPr>
            <p:cNvPr id="37" name="Isosceles Triangle 36"/>
            <p:cNvSpPr/>
            <p:nvPr userDrawn="1"/>
          </p:nvSpPr>
          <p:spPr>
            <a:xfrm>
              <a:off x="8317685" y="6464300"/>
              <a:ext cx="411663" cy="393700"/>
            </a:xfrm>
            <a:prstGeom prst="triangle">
              <a:avLst/>
            </a:prstGeom>
            <a:solidFill>
              <a:srgbClr val="063A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>
              <a:off x="8733682" y="6464300"/>
              <a:ext cx="413829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1508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A7C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4135" r:id="rId12"/>
    <p:sldLayoutId id="2147484136" r:id="rId13"/>
    <p:sldLayoutId id="214748413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3556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3B88A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36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A7CD28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A7CD28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4A812C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3084" name="Picture 17" descr="ENU_Logo_be0f3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6A2100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5132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7173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A7CD28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A7CD28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4A812C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3084" name="Picture 17" descr="ENU_Logo_be0f3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9221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11269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18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3988" y="6249988"/>
            <a:ext cx="311151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375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A7CD28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A7CD28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5423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EF613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7471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9460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466" name="Group 3"/>
          <p:cNvGrpSpPr>
            <a:grpSpLocks/>
          </p:cNvGrpSpPr>
          <p:nvPr/>
        </p:nvGrpSpPr>
        <p:grpSpPr bwMode="auto">
          <a:xfrm>
            <a:off x="8228013" y="6569075"/>
            <a:ext cx="915987" cy="288925"/>
            <a:chOff x="7897355" y="6464300"/>
            <a:chExt cx="1250156" cy="393700"/>
          </a:xfrm>
        </p:grpSpPr>
        <p:sp>
          <p:nvSpPr>
            <p:cNvPr id="36" name="Isosceles Triangle 35"/>
            <p:cNvSpPr/>
            <p:nvPr userDrawn="1"/>
          </p:nvSpPr>
          <p:spPr>
            <a:xfrm>
              <a:off x="7897355" y="6464300"/>
              <a:ext cx="415997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  <p:sp>
          <p:nvSpPr>
            <p:cNvPr id="37" name="Isosceles Triangle 36"/>
            <p:cNvSpPr/>
            <p:nvPr userDrawn="1"/>
          </p:nvSpPr>
          <p:spPr>
            <a:xfrm>
              <a:off x="8317685" y="6464300"/>
              <a:ext cx="411663" cy="393700"/>
            </a:xfrm>
            <a:prstGeom prst="triangle">
              <a:avLst/>
            </a:prstGeom>
            <a:solidFill>
              <a:srgbClr val="063A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>
              <a:off x="8733682" y="6464300"/>
              <a:ext cx="413829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1508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A7C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3556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6A2100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5132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7173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9221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11269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18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3988" y="6249988"/>
            <a:ext cx="311151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375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A7CD28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A7CD28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5423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ideningaccess@napier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5.xml"/><Relationship Id="rId5" Type="http://schemas.openxmlformats.org/officeDocument/2006/relationships/image" Target="../media/image22.png"/><Relationship Id="rId4" Type="http://schemas.openxmlformats.org/officeDocument/2006/relationships/hyperlink" Target="http://www2.napier.ac.uk/getready/managing_studies/index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.ac.uk/choose/unison/develop/my-skills/effective-note-taking" TargetMode="External"/><Relationship Id="rId1" Type="http://schemas.openxmlformats.org/officeDocument/2006/relationships/slideLayout" Target="../slideLayouts/slideLayout2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368752" cy="3240360"/>
          </a:xfrm>
        </p:spPr>
        <p:txBody>
          <a:bodyPr/>
          <a:lstStyle/>
          <a:p>
            <a:r>
              <a:rPr lang="en-US" sz="2400" dirty="0" smtClean="0"/>
              <a:t>Peter Tormey</a:t>
            </a:r>
          </a:p>
          <a:p>
            <a:r>
              <a:rPr lang="en-US" sz="2400" dirty="0" smtClean="0"/>
              <a:t>Articulation Support Adviser </a:t>
            </a:r>
          </a:p>
          <a:p>
            <a:r>
              <a:rPr lang="en-US" sz="2400" dirty="0" smtClean="0"/>
              <a:t>(Widening Participation)</a:t>
            </a:r>
          </a:p>
          <a:p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wideningaccess@napier.ac.uk</a:t>
            </a:r>
            <a:endParaRPr lang="en-US" sz="2400" dirty="0" smtClean="0"/>
          </a:p>
          <a:p>
            <a:r>
              <a:rPr lang="en-US" sz="24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420888"/>
            <a:ext cx="7740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Getting the most out of your lectures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5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476672"/>
            <a:ext cx="8448675" cy="1387239"/>
          </a:xfrm>
        </p:spPr>
        <p:txBody>
          <a:bodyPr/>
          <a:lstStyle/>
          <a:p>
            <a:r>
              <a:rPr lang="en-GB" sz="4000" dirty="0" smtClean="0">
                <a:solidFill>
                  <a:srgbClr val="C00000"/>
                </a:solidFill>
              </a:rPr>
              <a:t>Lecturer signposting…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628800"/>
            <a:ext cx="8448674" cy="4687131"/>
          </a:xfrm>
        </p:spPr>
        <p:txBody>
          <a:bodyPr/>
          <a:lstStyle/>
          <a:p>
            <a:r>
              <a:rPr lang="en-GB" sz="2800" b="1" dirty="0">
                <a:solidFill>
                  <a:srgbClr val="C00000"/>
                </a:solidFill>
              </a:rPr>
              <a:t>Framework: </a:t>
            </a:r>
            <a:r>
              <a:rPr lang="en-GB" dirty="0"/>
              <a:t>Lecturers often say at the beginning of a lecture how they have structured their lecture and what they are going to cover. </a:t>
            </a:r>
            <a:endParaRPr lang="en-GB" dirty="0" smtClean="0"/>
          </a:p>
          <a:p>
            <a:r>
              <a:rPr lang="en-GB" dirty="0" smtClean="0"/>
              <a:t>Don’t try to </a:t>
            </a:r>
            <a:r>
              <a:rPr lang="en-GB" dirty="0"/>
              <a:t>write everything down! Your goal isn’t to transcribe your </a:t>
            </a:r>
            <a:r>
              <a:rPr lang="en-GB" dirty="0" smtClean="0"/>
              <a:t>lecturer </a:t>
            </a:r>
            <a:r>
              <a:rPr lang="en-GB" dirty="0"/>
              <a:t>word for </a:t>
            </a:r>
            <a:r>
              <a:rPr lang="en-GB" dirty="0" smtClean="0"/>
              <a:t>word.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4392488" cy="2571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6504486"/>
            <a:ext cx="2736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kizombaharmony.com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583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836713"/>
            <a:ext cx="8448675" cy="864095"/>
          </a:xfrm>
        </p:spPr>
        <p:txBody>
          <a:bodyPr/>
          <a:lstStyle/>
          <a:p>
            <a:r>
              <a:rPr lang="en-GB" sz="4000" dirty="0">
                <a:solidFill>
                  <a:srgbClr val="C00000"/>
                </a:solidFill>
              </a:rPr>
              <a:t>Lecturer signposting…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863910"/>
            <a:ext cx="8448674" cy="4452021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Pay </a:t>
            </a:r>
            <a:r>
              <a:rPr lang="en-GB" b="1" dirty="0">
                <a:solidFill>
                  <a:srgbClr val="C00000"/>
                </a:solidFill>
              </a:rPr>
              <a:t>attention to cues </a:t>
            </a:r>
            <a:r>
              <a:rPr lang="en-GB" b="1" dirty="0" smtClean="0">
                <a:solidFill>
                  <a:srgbClr val="C00000"/>
                </a:solidFill>
              </a:rPr>
              <a:t>– conscious </a:t>
            </a:r>
            <a:r>
              <a:rPr lang="en-GB" b="1" dirty="0">
                <a:solidFill>
                  <a:srgbClr val="C00000"/>
                </a:solidFill>
              </a:rPr>
              <a:t>or </a:t>
            </a:r>
            <a:r>
              <a:rPr lang="en-GB" b="1" dirty="0" smtClean="0">
                <a:solidFill>
                  <a:srgbClr val="C00000"/>
                </a:solidFill>
              </a:rPr>
              <a:t>subconscious.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“</a:t>
            </a:r>
            <a:r>
              <a:rPr lang="en-GB" dirty="0"/>
              <a:t>You need to know this,” or “This will </a:t>
            </a:r>
            <a:r>
              <a:rPr lang="en-GB" dirty="0" smtClean="0"/>
              <a:t>come up in your…”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Repetition is often used to reinforce key points.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Anything said </a:t>
            </a:r>
            <a:r>
              <a:rPr lang="en-GB" dirty="0"/>
              <a:t>very </a:t>
            </a:r>
            <a:r>
              <a:rPr lang="en-GB" dirty="0" smtClean="0"/>
              <a:t>slowly, </a:t>
            </a:r>
            <a:r>
              <a:rPr lang="en-GB" dirty="0"/>
              <a:t>so that it can be taken down word for </a:t>
            </a:r>
            <a:r>
              <a:rPr lang="en-GB" dirty="0" smtClean="0"/>
              <a:t>word.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If </a:t>
            </a:r>
            <a:r>
              <a:rPr lang="en-GB" dirty="0"/>
              <a:t>your </a:t>
            </a:r>
            <a:r>
              <a:rPr lang="en-GB" dirty="0" smtClean="0"/>
              <a:t>lecturer </a:t>
            </a:r>
            <a:r>
              <a:rPr lang="en-GB" dirty="0"/>
              <a:t>starts talking more quickly, </a:t>
            </a:r>
            <a:r>
              <a:rPr lang="en-GB" dirty="0" smtClean="0"/>
              <a:t>loudly </a:t>
            </a:r>
            <a:r>
              <a:rPr lang="en-GB" dirty="0"/>
              <a:t>or with more emphasis.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0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836713"/>
            <a:ext cx="8448675" cy="1027198"/>
          </a:xfrm>
        </p:spPr>
        <p:txBody>
          <a:bodyPr/>
          <a:lstStyle/>
          <a:p>
            <a:r>
              <a:rPr lang="en-GB" sz="4000" dirty="0">
                <a:solidFill>
                  <a:srgbClr val="C00000"/>
                </a:solidFill>
              </a:rPr>
              <a:t>Lecturer signposting…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700808"/>
            <a:ext cx="8448674" cy="4615123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Look out </a:t>
            </a:r>
            <a:r>
              <a:rPr lang="en-GB" b="1" dirty="0">
                <a:solidFill>
                  <a:srgbClr val="C00000"/>
                </a:solidFill>
              </a:rPr>
              <a:t>for language that shows relationships between </a:t>
            </a:r>
            <a:r>
              <a:rPr lang="en-GB" b="1" dirty="0" smtClean="0">
                <a:solidFill>
                  <a:srgbClr val="C00000"/>
                </a:solidFill>
              </a:rPr>
              <a:t>ideas… </a:t>
            </a:r>
            <a:endParaRPr lang="en-GB" b="1" dirty="0">
              <a:solidFill>
                <a:srgbClr val="C00000"/>
              </a:solidFill>
            </a:endParaRPr>
          </a:p>
          <a:p>
            <a:pPr lvl="1"/>
            <a:r>
              <a:rPr lang="en-GB" sz="2000" dirty="0"/>
              <a:t>first, second, third</a:t>
            </a:r>
          </a:p>
          <a:p>
            <a:pPr lvl="1"/>
            <a:r>
              <a:rPr lang="en-GB" sz="2000" dirty="0"/>
              <a:t>especially, most significant, most </a:t>
            </a:r>
            <a:r>
              <a:rPr lang="en-GB" sz="2000" dirty="0" smtClean="0"/>
              <a:t>important, however</a:t>
            </a:r>
            <a:r>
              <a:rPr lang="en-GB" sz="2000" dirty="0"/>
              <a:t>, on the other hand</a:t>
            </a:r>
          </a:p>
          <a:p>
            <a:pPr lvl="1"/>
            <a:r>
              <a:rPr lang="en-GB" sz="2000" dirty="0"/>
              <a:t>because, so, therefore, </a:t>
            </a:r>
            <a:r>
              <a:rPr lang="en-GB" sz="2000" dirty="0" smtClean="0"/>
              <a:t>consequently</a:t>
            </a:r>
          </a:p>
          <a:p>
            <a:pPr lvl="1"/>
            <a:r>
              <a:rPr lang="en-GB" sz="2000" dirty="0" smtClean="0"/>
              <a:t>a possible explanation of this…</a:t>
            </a:r>
          </a:p>
          <a:p>
            <a:pPr lvl="1"/>
            <a:r>
              <a:rPr lang="en-GB" sz="2000" dirty="0" smtClean="0"/>
              <a:t>it might be that…</a:t>
            </a:r>
          </a:p>
          <a:p>
            <a:pPr lvl="1"/>
            <a:r>
              <a:rPr lang="en-GB" sz="2000" dirty="0" smtClean="0"/>
              <a:t>to clarify…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C00000"/>
                </a:solidFill>
              </a:rPr>
              <a:t>Look out </a:t>
            </a:r>
            <a:r>
              <a:rPr lang="en-GB" sz="2400" b="1" dirty="0">
                <a:solidFill>
                  <a:srgbClr val="C00000"/>
                </a:solidFill>
              </a:rPr>
              <a:t>for language that </a:t>
            </a:r>
            <a:r>
              <a:rPr lang="en-GB" sz="2400" b="1" dirty="0" smtClean="0">
                <a:solidFill>
                  <a:srgbClr val="C00000"/>
                </a:solidFill>
              </a:rPr>
              <a:t>signposts direction…</a:t>
            </a:r>
          </a:p>
          <a:p>
            <a:pPr lvl="1">
              <a:buFontTx/>
              <a:buChar char="-"/>
            </a:pPr>
            <a:r>
              <a:rPr lang="en-GB" sz="2000" dirty="0" smtClean="0"/>
              <a:t>later on I’m going to talk about…</a:t>
            </a:r>
          </a:p>
          <a:p>
            <a:pPr lvl="1">
              <a:buFontTx/>
              <a:buChar char="-"/>
            </a:pPr>
            <a:r>
              <a:rPr lang="en-GB" sz="2000" dirty="0" smtClean="0"/>
              <a:t>and now I’m going to…  </a:t>
            </a:r>
          </a:p>
          <a:p>
            <a:pPr lvl="1">
              <a:buFontTx/>
              <a:buChar char="-"/>
            </a:pPr>
            <a:endParaRPr lang="en-GB" sz="24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1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663" y="1196753"/>
            <a:ext cx="8448674" cy="4104456"/>
          </a:xfrm>
        </p:spPr>
        <p:txBody>
          <a:bodyPr/>
          <a:lstStyle/>
          <a:p>
            <a:r>
              <a:rPr lang="en-GB" sz="3200" dirty="0" smtClean="0"/>
              <a:t>Most students adopt their own abbreviations for note taking</a:t>
            </a:r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50380"/>
              </p:ext>
            </p:extLst>
          </p:nvPr>
        </p:nvGraphicFramePr>
        <p:xfrm>
          <a:off x="1331640" y="2420888"/>
          <a:ext cx="6552728" cy="38177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629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9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3200" dirty="0">
                          <a:effectLst/>
                        </a:rPr>
                        <a:t>&amp;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0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question mark - a good way to remind yourself to ask about something or look this point up later 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9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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therefore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9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smaller or equal to</a:t>
                      </a:r>
                      <a:r>
                        <a:rPr lang="en-GB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en-GB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3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898263"/>
              </p:ext>
            </p:extLst>
          </p:nvPr>
        </p:nvGraphicFramePr>
        <p:xfrm>
          <a:off x="827584" y="332657"/>
          <a:ext cx="7920880" cy="609573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35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5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9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approximately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1967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3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  <a:p>
                      <a:pPr algn="ctr"/>
                      <a:r>
                        <a:rPr lang="en-GB" sz="4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↑↑</a:t>
                      </a:r>
                      <a:r>
                        <a:rPr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GB" sz="4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r>
                        <a:rPr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↓↓</a:t>
                      </a:r>
                      <a:endParaRPr lang="en-GB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increase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rapid decrease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7735">
                <a:tc>
                  <a:txBody>
                    <a:bodyPr/>
                    <a:lstStyle/>
                    <a:p>
                      <a:endParaRPr lang="en-GB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lang="en-GB" sz="3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7735">
                <a:tc>
                  <a:txBody>
                    <a:bodyPr/>
                    <a:lstStyle/>
                    <a:p>
                      <a:endParaRPr lang="en-GB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GB" sz="3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cf</a:t>
                      </a:r>
                      <a:r>
                        <a:rPr lang="en-GB" sz="3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contrast with/cross reference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6381328"/>
            <a:ext cx="449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Adapted from The Open University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7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764704"/>
            <a:ext cx="8642350" cy="768667"/>
          </a:xfrm>
        </p:spPr>
        <p:txBody>
          <a:bodyPr/>
          <a:lstStyle/>
          <a:p>
            <a:r>
              <a:rPr lang="en-GB" sz="4400" dirty="0" smtClean="0">
                <a:solidFill>
                  <a:srgbClr val="C00000"/>
                </a:solidFill>
                <a:latin typeface="+mn-lt"/>
              </a:rPr>
              <a:t>Get </a:t>
            </a:r>
            <a:r>
              <a:rPr lang="en-GB" sz="4400" dirty="0">
                <a:solidFill>
                  <a:srgbClr val="C00000"/>
                </a:solidFill>
                <a:latin typeface="+mn-lt"/>
              </a:rPr>
              <a:t>o</a:t>
            </a:r>
            <a:r>
              <a:rPr lang="en-GB" sz="4400" dirty="0" smtClean="0">
                <a:solidFill>
                  <a:srgbClr val="C00000"/>
                </a:solidFill>
                <a:latin typeface="+mn-lt"/>
              </a:rPr>
              <a:t>rganised</a:t>
            </a:r>
            <a:endParaRPr lang="en-GB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533371"/>
            <a:ext cx="8642350" cy="4919817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How do you work best?</a:t>
            </a:r>
          </a:p>
          <a:p>
            <a:pPr lvl="1"/>
            <a:r>
              <a:rPr lang="en-GB" dirty="0" smtClean="0"/>
              <a:t>What note-taking style works for you?</a:t>
            </a:r>
          </a:p>
          <a:p>
            <a:pPr marL="457200" lvl="1" indent="0">
              <a:buNone/>
            </a:pPr>
            <a:r>
              <a:rPr lang="en-GB" sz="2000" dirty="0" smtClean="0"/>
              <a:t>Laptop?</a:t>
            </a:r>
            <a:r>
              <a:rPr lang="en-GB" sz="3600" dirty="0" smtClean="0"/>
              <a:t>              	  </a:t>
            </a:r>
            <a:r>
              <a:rPr lang="en-GB" sz="2000" dirty="0" smtClean="0"/>
              <a:t>Planned?</a:t>
            </a:r>
            <a:r>
              <a:rPr lang="en-GB" sz="3600" dirty="0" smtClean="0"/>
              <a:t>                 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Mind maps?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3076" name="Picture 4" descr="http://www.tt-group.net/text/mape_uma/Mind-Map-Present-Si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16841"/>
            <a:ext cx="2666980" cy="18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leask\AppData\Local\Microsoft\Windows\Temporary Internet Files\Content.IE5\YZ57H8IS\MC91021634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6" y="2636912"/>
            <a:ext cx="2559250" cy="21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1.gstatic.com/images?q=tbn:ANd9GcSJzzCIpJ6w8rbz4-6NYhqITE9FbrKD1O1YIRZBDi5dCeBdcyej3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2088232" cy="26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note_bl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844824"/>
            <a:ext cx="748665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501650" y="1335608"/>
            <a:ext cx="8642350" cy="216288"/>
          </a:xfrm>
        </p:spPr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+mn-lt"/>
              </a:rPr>
              <a:t>Note making </a:t>
            </a:r>
            <a:r>
              <a:rPr lang="en-US" sz="4400" dirty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4400" dirty="0" smtClean="0">
                <a:solidFill>
                  <a:srgbClr val="C00000"/>
                </a:solidFill>
                <a:latin typeface="+mn-lt"/>
              </a:rPr>
              <a:t>tyles: a) linear notes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00188" y="3571875"/>
            <a:ext cx="2071687" cy="428625"/>
          </a:xfrm>
          <a:prstGeom prst="rect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331913" y="2492896"/>
            <a:ext cx="6264275" cy="26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0" dirty="0">
                <a:solidFill>
                  <a:srgbClr val="000066"/>
                </a:solidFill>
                <a:latin typeface="Comic Sans MS" pitchFamily="66" charset="0"/>
              </a:rPr>
              <a:t> line by line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0" dirty="0">
                <a:solidFill>
                  <a:srgbClr val="000066"/>
                </a:solidFill>
                <a:latin typeface="Comic Sans MS" pitchFamily="66" charset="0"/>
              </a:rPr>
              <a:t> short and structured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0" dirty="0">
                <a:solidFill>
                  <a:srgbClr val="000066"/>
                </a:solidFill>
                <a:latin typeface="Comic Sans MS" pitchFamily="66" charset="0"/>
              </a:rPr>
              <a:t> headings and subheadings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0" dirty="0">
                <a:solidFill>
                  <a:srgbClr val="000066"/>
                </a:solidFill>
                <a:latin typeface="Comic Sans MS" pitchFamily="66" charset="0"/>
              </a:rPr>
              <a:t> abbreviations and </a:t>
            </a:r>
            <a:r>
              <a:rPr lang="en-GB" sz="2400" b="0" dirty="0">
                <a:solidFill>
                  <a:srgbClr val="C00000"/>
                </a:solidFill>
                <a:latin typeface="Comic Sans MS" pitchFamily="66" charset="0"/>
              </a:rPr>
              <a:t>key words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b="0" dirty="0">
                <a:solidFill>
                  <a:srgbClr val="000066"/>
                </a:solidFill>
                <a:latin typeface="Comic Sans MS" pitchFamily="66" charset="0"/>
              </a:rPr>
              <a:t> bullet points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b="0" dirty="0">
                <a:solidFill>
                  <a:srgbClr val="000066"/>
                </a:solidFill>
                <a:latin typeface="Comic Sans MS" pitchFamily="66" charset="0"/>
              </a:rPr>
              <a:t>highlight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b="0" dirty="0">
                <a:solidFill>
                  <a:srgbClr val="000066"/>
                </a:solidFill>
                <a:latin typeface="Comic Sans MS" pitchFamily="66" charset="0"/>
              </a:rPr>
              <a:t>key 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GB" sz="2400" b="0" dirty="0">
                <a:solidFill>
                  <a:srgbClr val="000066"/>
                </a:solidFill>
                <a:latin typeface="Comic Sans MS" pitchFamily="66" charset="0"/>
              </a:rPr>
              <a:t>points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0" dirty="0">
              <a:solidFill>
                <a:srgbClr val="000066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b="0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00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torn_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3351"/>
            <a:ext cx="9501188" cy="802223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pSp>
        <p:nvGrpSpPr>
          <p:cNvPr id="9220" name="Group 41"/>
          <p:cNvGrpSpPr>
            <a:grpSpLocks/>
          </p:cNvGrpSpPr>
          <p:nvPr/>
        </p:nvGrpSpPr>
        <p:grpSpPr bwMode="auto">
          <a:xfrm>
            <a:off x="3500438" y="3141663"/>
            <a:ext cx="2214562" cy="1143000"/>
            <a:chOff x="3500449" y="3141625"/>
            <a:chExt cx="2214570" cy="1143008"/>
          </a:xfrm>
        </p:grpSpPr>
        <p:sp>
          <p:nvSpPr>
            <p:cNvPr id="9249" name="Oval 9"/>
            <p:cNvSpPr>
              <a:spLocks noChangeArrowheads="1"/>
            </p:cNvSpPr>
            <p:nvPr/>
          </p:nvSpPr>
          <p:spPr bwMode="auto">
            <a:xfrm>
              <a:off x="3500449" y="3141625"/>
              <a:ext cx="2214570" cy="1143008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TextBox 10"/>
            <p:cNvSpPr txBox="1">
              <a:spLocks noChangeArrowheads="1"/>
            </p:cNvSpPr>
            <p:nvPr/>
          </p:nvSpPr>
          <p:spPr bwMode="auto">
            <a:xfrm>
              <a:off x="3857638" y="3427377"/>
              <a:ext cx="1714506" cy="5847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Visual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003800" y="2428875"/>
            <a:ext cx="2497138" cy="879475"/>
            <a:chOff x="5003800" y="2428875"/>
            <a:chExt cx="2497138" cy="879475"/>
          </a:xfrm>
        </p:grpSpPr>
        <p:sp>
          <p:nvSpPr>
            <p:cNvPr id="9247" name="TextBox 25"/>
            <p:cNvSpPr txBox="1">
              <a:spLocks noChangeArrowheads="1"/>
            </p:cNvSpPr>
            <p:nvPr/>
          </p:nvSpPr>
          <p:spPr bwMode="auto">
            <a:xfrm>
              <a:off x="5003800" y="2428875"/>
              <a:ext cx="249713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0">
                  <a:latin typeface="Comic Sans MS" pitchFamily="66" charset="0"/>
                </a:rPr>
                <a:t>Central idea</a:t>
              </a:r>
            </a:p>
          </p:txBody>
        </p:sp>
        <p:cxnSp>
          <p:nvCxnSpPr>
            <p:cNvPr id="32" name="Straight Arrow Connector 31"/>
            <p:cNvCxnSpPr>
              <a:stCxn id="9249" idx="7"/>
            </p:cNvCxnSpPr>
            <p:nvPr/>
          </p:nvCxnSpPr>
          <p:spPr bwMode="auto">
            <a:xfrm rot="5400000" flipH="1" flipV="1">
              <a:off x="5469732" y="2848768"/>
              <a:ext cx="381000" cy="53816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00063" y="1714500"/>
            <a:ext cx="4572000" cy="1214438"/>
            <a:chOff x="500063" y="1714500"/>
            <a:chExt cx="4572000" cy="1214438"/>
          </a:xfrm>
        </p:grpSpPr>
        <p:sp>
          <p:nvSpPr>
            <p:cNvPr id="9243" name="TextBox 26"/>
            <p:cNvSpPr txBox="1">
              <a:spLocks noChangeArrowheads="1"/>
            </p:cNvSpPr>
            <p:nvPr/>
          </p:nvSpPr>
          <p:spPr bwMode="auto">
            <a:xfrm>
              <a:off x="500063" y="1714500"/>
              <a:ext cx="3000375" cy="523875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 b="0">
                  <a:solidFill>
                    <a:schemeClr val="accent2"/>
                  </a:solidFill>
                  <a:latin typeface="Comic Sans MS" pitchFamily="66" charset="0"/>
                </a:rPr>
                <a:t>Related theme 1</a:t>
              </a:r>
            </a:p>
          </p:txBody>
        </p:sp>
        <p:sp>
          <p:nvSpPr>
            <p:cNvPr id="9244" name="TextBox 27"/>
            <p:cNvSpPr txBox="1">
              <a:spLocks noChangeArrowheads="1"/>
            </p:cNvSpPr>
            <p:nvPr/>
          </p:nvSpPr>
          <p:spPr bwMode="auto">
            <a:xfrm>
              <a:off x="857250" y="2405063"/>
              <a:ext cx="3000375" cy="5238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 b="0">
                  <a:solidFill>
                    <a:schemeClr val="accent2"/>
                  </a:solidFill>
                  <a:latin typeface="Comic Sans MS" pitchFamily="66" charset="0"/>
                </a:rPr>
                <a:t>Related theme 2</a:t>
              </a:r>
            </a:p>
          </p:txBody>
        </p:sp>
        <p:cxnSp>
          <p:nvCxnSpPr>
            <p:cNvPr id="9245" name="Straight Arrow Connector 33"/>
            <p:cNvCxnSpPr>
              <a:cxnSpLocks noChangeShapeType="1"/>
            </p:cNvCxnSpPr>
            <p:nvPr/>
          </p:nvCxnSpPr>
          <p:spPr bwMode="auto">
            <a:xfrm rot="10800000">
              <a:off x="3714750" y="2000250"/>
              <a:ext cx="1357313" cy="5715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46" name="Straight Arrow Connector 35"/>
            <p:cNvCxnSpPr>
              <a:cxnSpLocks noChangeShapeType="1"/>
              <a:stCxn id="9247" idx="1"/>
              <a:endCxn id="9244" idx="3"/>
            </p:cNvCxnSpPr>
            <p:nvPr/>
          </p:nvCxnSpPr>
          <p:spPr bwMode="auto">
            <a:xfrm rot="10800000">
              <a:off x="3857625" y="2667000"/>
              <a:ext cx="1146175" cy="539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143000" y="4214813"/>
            <a:ext cx="3511550" cy="727075"/>
            <a:chOff x="1143000" y="4214813"/>
            <a:chExt cx="3511550" cy="727075"/>
          </a:xfrm>
        </p:grpSpPr>
        <p:sp>
          <p:nvSpPr>
            <p:cNvPr id="9241" name="TextBox 13"/>
            <p:cNvSpPr txBox="1">
              <a:spLocks noChangeArrowheads="1"/>
            </p:cNvSpPr>
            <p:nvPr/>
          </p:nvSpPr>
          <p:spPr bwMode="auto">
            <a:xfrm>
              <a:off x="1143000" y="4357688"/>
              <a:ext cx="351155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0">
                  <a:latin typeface="Comic Sans MS" pitchFamily="66" charset="0"/>
                </a:rPr>
                <a:t>Make memorable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rot="10800000" flipV="1">
              <a:off x="3286125" y="4214813"/>
              <a:ext cx="642938" cy="28575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57188" y="2286000"/>
            <a:ext cx="4686300" cy="4572000"/>
            <a:chOff x="357188" y="2286000"/>
            <a:chExt cx="4686300" cy="4572000"/>
          </a:xfrm>
        </p:grpSpPr>
        <p:sp>
          <p:nvSpPr>
            <p:cNvPr id="9233" name="TextBox 14"/>
            <p:cNvSpPr txBox="1">
              <a:spLocks noChangeArrowheads="1"/>
            </p:cNvSpPr>
            <p:nvPr/>
          </p:nvSpPr>
          <p:spPr bwMode="auto">
            <a:xfrm>
              <a:off x="357188" y="5191125"/>
              <a:ext cx="2214562" cy="5238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 b="0">
                  <a:solidFill>
                    <a:schemeClr val="accent2"/>
                  </a:solidFill>
                  <a:latin typeface="Comic Sans MS" pitchFamily="66" charset="0"/>
                </a:rPr>
                <a:t>Highlighting</a:t>
              </a:r>
            </a:p>
          </p:txBody>
        </p:sp>
        <p:sp>
          <p:nvSpPr>
            <p:cNvPr id="9234" name="TextBox 16"/>
            <p:cNvSpPr txBox="1">
              <a:spLocks noChangeArrowheads="1"/>
            </p:cNvSpPr>
            <p:nvPr/>
          </p:nvSpPr>
          <p:spPr bwMode="auto">
            <a:xfrm>
              <a:off x="1785938" y="5762625"/>
              <a:ext cx="27146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>
                  <a:solidFill>
                    <a:srgbClr val="7030A0"/>
                  </a:solidFill>
                  <a:latin typeface="Comic Sans MS" pitchFamily="66" charset="0"/>
                </a:rPr>
                <a:t>Colour</a:t>
              </a:r>
            </a:p>
          </p:txBody>
        </p:sp>
        <p:pic>
          <p:nvPicPr>
            <p:cNvPr id="9235" name="Picture 5" descr="C:\Documents and Settings\ss73\Local Settings\Temporary Internet Files\Content.IE5\K98765CL\MCj0432585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4688" y="5029200"/>
              <a:ext cx="18288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36" name="Curved Connector 41"/>
            <p:cNvCxnSpPr>
              <a:cxnSpLocks noChangeShapeType="1"/>
            </p:cNvCxnSpPr>
            <p:nvPr/>
          </p:nvCxnSpPr>
          <p:spPr bwMode="auto">
            <a:xfrm rot="5400000" flipH="1" flipV="1">
              <a:off x="285750" y="3286125"/>
              <a:ext cx="2071688" cy="1785938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37" name="Curved Connector 45"/>
            <p:cNvCxnSpPr>
              <a:cxnSpLocks noChangeShapeType="1"/>
            </p:cNvCxnSpPr>
            <p:nvPr/>
          </p:nvCxnSpPr>
          <p:spPr bwMode="auto">
            <a:xfrm rot="5400000" flipH="1" flipV="1">
              <a:off x="-928687" y="3571875"/>
              <a:ext cx="2857500" cy="285750"/>
            </a:xfrm>
            <a:prstGeom prst="curved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38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1785938" y="4857750"/>
              <a:ext cx="357187" cy="2857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39" name="Straight Arrow Connector 50"/>
            <p:cNvCxnSpPr>
              <a:cxnSpLocks noChangeShapeType="1"/>
            </p:cNvCxnSpPr>
            <p:nvPr/>
          </p:nvCxnSpPr>
          <p:spPr bwMode="auto">
            <a:xfrm rot="5400000">
              <a:off x="2428875" y="5214938"/>
              <a:ext cx="857250" cy="2857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40" name="Straight Arrow Connector 52"/>
            <p:cNvCxnSpPr>
              <a:cxnSpLocks noChangeShapeType="1"/>
            </p:cNvCxnSpPr>
            <p:nvPr/>
          </p:nvCxnSpPr>
          <p:spPr bwMode="auto">
            <a:xfrm rot="5400000">
              <a:off x="3392488" y="5394325"/>
              <a:ext cx="785812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643563" y="3786188"/>
            <a:ext cx="3357562" cy="1077912"/>
            <a:chOff x="5643563" y="3786188"/>
            <a:chExt cx="3357562" cy="1077912"/>
          </a:xfrm>
        </p:grpSpPr>
        <p:sp>
          <p:nvSpPr>
            <p:cNvPr id="9231" name="TextBox 11"/>
            <p:cNvSpPr txBox="1">
              <a:spLocks noChangeArrowheads="1"/>
            </p:cNvSpPr>
            <p:nvPr/>
          </p:nvSpPr>
          <p:spPr bwMode="auto">
            <a:xfrm>
              <a:off x="5643563" y="3786188"/>
              <a:ext cx="3357562" cy="107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b="0">
                  <a:latin typeface="Comic Sans MS" pitchFamily="66" charset="0"/>
                </a:rPr>
                <a:t>Not often </a:t>
              </a:r>
              <a:br>
                <a:rPr lang="en-GB" b="0">
                  <a:latin typeface="Comic Sans MS" pitchFamily="66" charset="0"/>
                </a:rPr>
              </a:br>
              <a:r>
                <a:rPr lang="en-GB" b="0">
                  <a:latin typeface="Comic Sans MS" pitchFamily="66" charset="0"/>
                </a:rPr>
                <a:t>used in lectures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5715000" y="3929063"/>
              <a:ext cx="571500" cy="1428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4857750" y="4714875"/>
            <a:ext cx="3929063" cy="1955800"/>
            <a:chOff x="4857750" y="4714875"/>
            <a:chExt cx="3929063" cy="1955800"/>
          </a:xfrm>
        </p:grpSpPr>
        <p:sp>
          <p:nvSpPr>
            <p:cNvPr id="9227" name="TextBox 12"/>
            <p:cNvSpPr txBox="1">
              <a:spLocks noChangeArrowheads="1"/>
            </p:cNvSpPr>
            <p:nvPr/>
          </p:nvSpPr>
          <p:spPr bwMode="auto">
            <a:xfrm>
              <a:off x="6873875" y="5260975"/>
              <a:ext cx="1912938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800" b="0">
                  <a:solidFill>
                    <a:schemeClr val="accent2"/>
                  </a:solidFill>
                  <a:latin typeface="Comic Sans MS" pitchFamily="66" charset="0"/>
                </a:rPr>
                <a:t>Reading / revision</a:t>
              </a:r>
            </a:p>
          </p:txBody>
        </p:sp>
        <p:sp>
          <p:nvSpPr>
            <p:cNvPr id="9228" name="TextBox 21"/>
            <p:cNvSpPr txBox="1">
              <a:spLocks noChangeArrowheads="1"/>
            </p:cNvSpPr>
            <p:nvPr/>
          </p:nvSpPr>
          <p:spPr bwMode="auto">
            <a:xfrm>
              <a:off x="4857750" y="5286375"/>
              <a:ext cx="2071688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800" b="0">
                  <a:solidFill>
                    <a:schemeClr val="accent2"/>
                  </a:solidFill>
                  <a:latin typeface="Comic Sans MS" pitchFamily="66" charset="0"/>
                </a:rPr>
                <a:t>Good for organising after</a:t>
              </a:r>
            </a:p>
          </p:txBody>
        </p:sp>
        <p:cxnSp>
          <p:nvCxnSpPr>
            <p:cNvPr id="9229" name="Straight Arrow Connector 57"/>
            <p:cNvCxnSpPr>
              <a:cxnSpLocks noChangeShapeType="1"/>
            </p:cNvCxnSpPr>
            <p:nvPr/>
          </p:nvCxnSpPr>
          <p:spPr bwMode="auto">
            <a:xfrm rot="5400000">
              <a:off x="6072188" y="4786313"/>
              <a:ext cx="571500" cy="5715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30" name="Straight Arrow Connector 59"/>
            <p:cNvCxnSpPr>
              <a:cxnSpLocks noChangeShapeType="1"/>
            </p:cNvCxnSpPr>
            <p:nvPr/>
          </p:nvCxnSpPr>
          <p:spPr bwMode="auto">
            <a:xfrm rot="16200000" flipH="1">
              <a:off x="7536656" y="4822032"/>
              <a:ext cx="428625" cy="21431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475456"/>
            <a:ext cx="8642350" cy="649288"/>
          </a:xfrm>
        </p:spPr>
        <p:txBody>
          <a:bodyPr/>
          <a:lstStyle/>
          <a:p>
            <a:r>
              <a:rPr lang="en-GB" sz="4800" dirty="0" smtClean="0">
                <a:solidFill>
                  <a:srgbClr val="C00000"/>
                </a:solidFill>
                <a:latin typeface="+mn-lt"/>
              </a:rPr>
              <a:t>b) Mind mapping</a:t>
            </a:r>
            <a:endParaRPr lang="en-GB" sz="4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3878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solidFill>
                  <a:srgbClr val="C00000"/>
                </a:solidFill>
                <a:latin typeface="+mn-lt"/>
              </a:rPr>
              <a:t>Identify </a:t>
            </a:r>
            <a:r>
              <a:rPr lang="en-GB" sz="4800" dirty="0">
                <a:solidFill>
                  <a:srgbClr val="C00000"/>
                </a:solidFill>
                <a:latin typeface="+mn-lt"/>
              </a:rPr>
              <a:t>y</a:t>
            </a:r>
            <a:r>
              <a:rPr lang="en-GB" sz="4800" dirty="0" smtClean="0">
                <a:solidFill>
                  <a:srgbClr val="C00000"/>
                </a:solidFill>
                <a:latin typeface="+mn-lt"/>
              </a:rPr>
              <a:t>our </a:t>
            </a:r>
            <a:r>
              <a:rPr lang="en-GB" sz="4800" dirty="0">
                <a:solidFill>
                  <a:srgbClr val="C00000"/>
                </a:solidFill>
                <a:latin typeface="+mn-lt"/>
              </a:rPr>
              <a:t>l</a:t>
            </a:r>
            <a:r>
              <a:rPr lang="en-GB" sz="4800" dirty="0" smtClean="0">
                <a:solidFill>
                  <a:srgbClr val="C00000"/>
                </a:solidFill>
                <a:latin typeface="+mn-lt"/>
              </a:rPr>
              <a:t>earning </a:t>
            </a:r>
            <a:r>
              <a:rPr lang="en-GB" sz="4800" dirty="0">
                <a:solidFill>
                  <a:srgbClr val="C00000"/>
                </a:solidFill>
                <a:latin typeface="+mn-lt"/>
              </a:rPr>
              <a:t>s</a:t>
            </a:r>
            <a:r>
              <a:rPr lang="en-GB" sz="4800" dirty="0" smtClean="0">
                <a:solidFill>
                  <a:srgbClr val="C00000"/>
                </a:solidFill>
                <a:latin typeface="+mn-lt"/>
              </a:rPr>
              <a:t>tyle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2263" y="2420888"/>
            <a:ext cx="8642350" cy="40323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 smtClean="0"/>
              <a:t>Do you absorb information best by:</a:t>
            </a:r>
          </a:p>
          <a:p>
            <a:endParaRPr lang="en-GB" dirty="0" smtClean="0"/>
          </a:p>
          <a:p>
            <a:pPr>
              <a:buFont typeface="Webdings" pitchFamily="18" charset="2"/>
              <a:buChar char=""/>
            </a:pPr>
            <a:r>
              <a:rPr lang="en-GB" sz="2800" dirty="0" smtClean="0"/>
              <a:t>Listening and then writing the information down</a:t>
            </a:r>
          </a:p>
          <a:p>
            <a:pPr>
              <a:buFont typeface="Webdings" pitchFamily="18" charset="2"/>
              <a:buChar char=""/>
            </a:pPr>
            <a:r>
              <a:rPr lang="en-GB" sz="2800" dirty="0" smtClean="0"/>
              <a:t>Describing what you have just heard to someone</a:t>
            </a:r>
          </a:p>
          <a:p>
            <a:pPr>
              <a:buFont typeface="Webdings" pitchFamily="18" charset="2"/>
              <a:buChar char=""/>
            </a:pPr>
            <a:r>
              <a:rPr lang="en-GB" sz="2800" dirty="0" smtClean="0"/>
              <a:t>Creating diagrams to illustrate key concepts 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12293" name="Picture 11" descr="aud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4656138"/>
            <a:ext cx="5170487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438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6698134" cy="72008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800" dirty="0" smtClean="0">
                <a:solidFill>
                  <a:srgbClr val="C00000"/>
                </a:solidFill>
                <a:latin typeface="+mn-lt"/>
              </a:rPr>
              <a:t>Top </a:t>
            </a:r>
            <a:r>
              <a:rPr lang="en-GB" sz="4800" dirty="0">
                <a:solidFill>
                  <a:srgbClr val="C00000"/>
                </a:solidFill>
                <a:latin typeface="+mn-lt"/>
              </a:rPr>
              <a:t>t</a:t>
            </a:r>
            <a:r>
              <a:rPr lang="en-GB" sz="4800" dirty="0" smtClean="0">
                <a:solidFill>
                  <a:srgbClr val="C00000"/>
                </a:solidFill>
                <a:latin typeface="+mn-lt"/>
              </a:rPr>
              <a:t>ips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1650" y="1772816"/>
            <a:ext cx="8642350" cy="4725144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GB" dirty="0" smtClean="0"/>
              <a:t>Make notes in your own words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GB" dirty="0" smtClean="0"/>
              <a:t>Use different methods for different purposes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Ø"/>
            </a:pPr>
            <a:r>
              <a:rPr lang="en-GB" dirty="0" smtClean="0"/>
              <a:t> e.g. flowcharts for processes</a:t>
            </a:r>
          </a:p>
          <a:p>
            <a:pPr lvl="1">
              <a:buFont typeface="Wingdings" pitchFamily="2" charset="2"/>
              <a:buChar char="Ø"/>
            </a:pPr>
            <a:r>
              <a:rPr lang="en-GB" sz="3200" dirty="0" smtClean="0"/>
              <a:t>tables for comparison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GB" dirty="0" smtClean="0"/>
              <a:t>Organise your notes </a:t>
            </a:r>
          </a:p>
          <a:p>
            <a:pPr lvl="1">
              <a:buFont typeface="Wingdings" pitchFamily="2" charset="2"/>
              <a:buChar char="Ø"/>
            </a:pPr>
            <a:r>
              <a:rPr lang="en-GB" sz="3200" dirty="0" smtClean="0"/>
              <a:t> title, date, page numbers – and file them</a:t>
            </a:r>
          </a:p>
          <a:p>
            <a:pPr lvl="1">
              <a:buFont typeface="Wingdings" pitchFamily="2" charset="2"/>
              <a:buChar char="Ø"/>
            </a:pPr>
            <a:endParaRPr lang="en-GB" sz="3200" dirty="0" smtClean="0"/>
          </a:p>
          <a:p>
            <a:pPr>
              <a:buClr>
                <a:srgbClr val="FF0000"/>
              </a:buClr>
              <a:buFont typeface="Arial" charset="0"/>
              <a:buChar char="X"/>
            </a:pPr>
            <a:r>
              <a:rPr lang="en-GB" dirty="0" smtClean="0"/>
              <a:t> Don't cram too much in – leave room to add in</a:t>
            </a:r>
          </a:p>
          <a:p>
            <a:pPr>
              <a:buClr>
                <a:srgbClr val="FF0000"/>
              </a:buClr>
              <a:buFont typeface="Arial" charset="0"/>
              <a:buChar char="X"/>
            </a:pPr>
            <a:r>
              <a:rPr lang="en-GB" dirty="0"/>
              <a:t> </a:t>
            </a:r>
            <a:r>
              <a:rPr lang="en-GB" dirty="0" smtClean="0"/>
              <a:t>Don’t leave reviewing notes until revision</a:t>
            </a:r>
          </a:p>
          <a:p>
            <a:pPr>
              <a:buFontTx/>
              <a:buNone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738010" cy="166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322263" y="1773238"/>
            <a:ext cx="8642350" cy="4679950"/>
          </a:xfrm>
          <a:prstGeom prst="rect">
            <a:avLst/>
          </a:prstGeom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212"/>
            <a:ext cx="5400600" cy="36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322263" y="692697"/>
            <a:ext cx="8642350" cy="72008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dirty="0" smtClean="0">
                <a:solidFill>
                  <a:srgbClr val="C00000"/>
                </a:solidFill>
                <a:sym typeface="Wingdings" pitchFamily="2" charset="2"/>
              </a:rPr>
              <a:t>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b="1" dirty="0" smtClean="0">
                <a:solidFill>
                  <a:srgbClr val="C00000"/>
                </a:solidFill>
              </a:rPr>
              <a:t>After</a:t>
            </a:r>
            <a:r>
              <a:rPr lang="en-GB" dirty="0" smtClean="0">
                <a:solidFill>
                  <a:srgbClr val="C00000"/>
                </a:solidFill>
              </a:rPr>
              <a:t>: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Add </a:t>
            </a:r>
            <a:r>
              <a:rPr lang="en-GB" dirty="0">
                <a:solidFill>
                  <a:srgbClr val="C00000"/>
                </a:solidFill>
                <a:latin typeface="+mn-lt"/>
              </a:rPr>
              <a:t>v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alue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7113513" cy="3384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</a:rPr>
              <a:t>R</a:t>
            </a:r>
            <a:r>
              <a:rPr lang="en-GB" b="1" dirty="0" smtClean="0">
                <a:solidFill>
                  <a:srgbClr val="C00000"/>
                </a:solidFill>
              </a:rPr>
              <a:t>eview your lecture notes</a:t>
            </a:r>
            <a:endParaRPr lang="en-GB" sz="2800" b="1" dirty="0" smtClean="0">
              <a:solidFill>
                <a:srgbClr val="C00000"/>
              </a:solidFill>
            </a:endParaRPr>
          </a:p>
          <a:p>
            <a:r>
              <a:rPr lang="en-GB" sz="2800" dirty="0" smtClean="0"/>
              <a:t>You might want to: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dirty="0" smtClean="0"/>
              <a:t> Edit and clarify your notes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dirty="0" smtClean="0"/>
              <a:t> Add further information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/>
              <a:t> </a:t>
            </a:r>
            <a:r>
              <a:rPr lang="en-GB" sz="2800" dirty="0"/>
              <a:t>Question some of what you </a:t>
            </a:r>
            <a:r>
              <a:rPr lang="en-GB" sz="2800" dirty="0" smtClean="0"/>
              <a:t>have</a:t>
            </a:r>
          </a:p>
          <a:p>
            <a:pPr lvl="1">
              <a:buFont typeface="Wingdings" pitchFamily="2" charset="2"/>
              <a:buChar char="Ø"/>
            </a:pPr>
            <a:r>
              <a:rPr lang="en-GB" sz="2800" dirty="0" smtClean="0"/>
              <a:t> Add your own thoughts</a:t>
            </a:r>
          </a:p>
          <a:p>
            <a:pPr lvl="1">
              <a:buFont typeface="Wingdings" pitchFamily="2" charset="2"/>
              <a:buChar char="Ø"/>
            </a:pPr>
            <a:endParaRPr lang="en-GB" sz="2800" dirty="0" smtClean="0"/>
          </a:p>
          <a:p>
            <a:endParaRPr lang="en-GB" sz="2800" dirty="0" smtClean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4412" y="1484784"/>
            <a:ext cx="2569288" cy="205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085184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sz="2800" dirty="0"/>
              <a:t>It's not enough just to re-read notes... </a:t>
            </a:r>
            <a:br>
              <a:rPr lang="en-GB" sz="2800" dirty="0"/>
            </a:br>
            <a:r>
              <a:rPr lang="en-GB" sz="3600" dirty="0">
                <a:solidFill>
                  <a:srgbClr val="C00000"/>
                </a:solidFill>
              </a:rPr>
              <a:t>you have to </a:t>
            </a:r>
            <a:r>
              <a:rPr lang="en-GB" sz="3600" b="1" dirty="0">
                <a:solidFill>
                  <a:srgbClr val="C00000"/>
                </a:solidFill>
              </a:rPr>
              <a:t>use</a:t>
            </a:r>
            <a:r>
              <a:rPr lang="en-GB" sz="3600" dirty="0">
                <a:solidFill>
                  <a:srgbClr val="C00000"/>
                </a:solidFill>
              </a:rPr>
              <a:t> them!</a:t>
            </a:r>
          </a:p>
        </p:txBody>
      </p:sp>
    </p:spTree>
    <p:extLst>
      <p:ext uri="{BB962C8B-B14F-4D97-AF65-F5344CB8AC3E}">
        <p14:creationId xmlns:p14="http://schemas.microsoft.com/office/powerpoint/2010/main" val="10598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solidFill>
                  <a:srgbClr val="C00000"/>
                </a:solidFill>
              </a:rPr>
              <a:t>Get Ready</a:t>
            </a:r>
            <a:endParaRPr lang="en-GB" sz="48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sa18\AppData\Local\Microsoft\Windows\Temporary Internet Files\Content.Outlook\17F3WWE0\Triangle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2660"/>
            <a:ext cx="3514656" cy="96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55892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hlinkClick r:id="rId4"/>
              </a:rPr>
              <a:t>http://www2.napier.ac.uk/getready/managing_studies/index.html</a:t>
            </a:r>
            <a:endParaRPr lang="en-GB" b="1" dirty="0" smtClean="0"/>
          </a:p>
          <a:p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28" y="2420888"/>
            <a:ext cx="8167134" cy="264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052736"/>
            <a:ext cx="8448674" cy="526319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Open University (2013). Effective note taking. Available from: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www.open.ac.uk/choose/unison/develop/my-skills/effective-note-taking</a:t>
            </a:r>
            <a:r>
              <a:rPr lang="en-GB" dirty="0" smtClean="0"/>
              <a:t> [accessed 22.11.16]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0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sz="44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Note Makin</a:t>
            </a:r>
            <a:r>
              <a:rPr lang="en-US" sz="4400" dirty="0" smtClean="0">
                <a:solidFill>
                  <a:srgbClr val="C00000"/>
                </a:solidFill>
                <a:cs typeface="Arial" pitchFamily="34" charset="0"/>
              </a:rPr>
              <a:t>g 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2175" indent="-446088">
              <a:lnSpc>
                <a:spcPct val="150000"/>
              </a:lnSpc>
              <a:defRPr/>
            </a:pPr>
            <a:r>
              <a:rPr lang="en-GB" sz="3600" dirty="0" smtClean="0"/>
              <a:t>What should you do in a lecture?</a:t>
            </a:r>
          </a:p>
          <a:p>
            <a:pPr marL="892175" indent="-446088">
              <a:lnSpc>
                <a:spcPct val="150000"/>
              </a:lnSpc>
              <a:defRPr/>
            </a:pPr>
            <a:r>
              <a:rPr lang="en-GB" sz="3600" dirty="0" smtClean="0"/>
              <a:t>What kind of notes do you need?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249" y="3847426"/>
            <a:ext cx="3709501" cy="24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en-GB" sz="4000" dirty="0" smtClean="0">
                <a:solidFill>
                  <a:srgbClr val="C00000"/>
                </a:solidFill>
              </a:rPr>
              <a:t>What is different at University?</a:t>
            </a:r>
          </a:p>
          <a:p>
            <a:pPr lvl="1"/>
            <a:r>
              <a:rPr lang="en-GB" sz="2400" dirty="0" smtClean="0"/>
              <a:t>Lectures</a:t>
            </a:r>
          </a:p>
          <a:p>
            <a:pPr lvl="1"/>
            <a:r>
              <a:rPr lang="en-GB" sz="2400" dirty="0" smtClean="0"/>
              <a:t>Tutorials/Seminars</a:t>
            </a:r>
          </a:p>
          <a:p>
            <a:pPr lvl="1"/>
            <a:r>
              <a:rPr lang="en-GB" sz="2400" dirty="0" smtClean="0"/>
              <a:t>Independent learning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sz="1600" dirty="0" smtClean="0"/>
          </a:p>
          <a:p>
            <a:r>
              <a:rPr lang="en-GB" sz="4000" dirty="0" smtClean="0">
                <a:solidFill>
                  <a:srgbClr val="C00000"/>
                </a:solidFill>
              </a:rPr>
              <a:t>Why do we need to take notes?</a:t>
            </a:r>
          </a:p>
          <a:p>
            <a:pPr lvl="1"/>
            <a:r>
              <a:rPr lang="en-GB" sz="2400" dirty="0" smtClean="0"/>
              <a:t>To help us remember what was covered</a:t>
            </a:r>
          </a:p>
          <a:p>
            <a:pPr lvl="1"/>
            <a:r>
              <a:rPr lang="en-GB" sz="2400" dirty="0" smtClean="0"/>
              <a:t>Not everything is in textbooks</a:t>
            </a:r>
          </a:p>
          <a:p>
            <a:pPr lvl="1"/>
            <a:r>
              <a:rPr lang="en-GB" sz="2400" dirty="0" smtClean="0"/>
              <a:t>To help us revise later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9811" y="2776282"/>
            <a:ext cx="2018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</a:rPr>
              <a:t>It’s all on you!!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156176" y="2276872"/>
            <a:ext cx="288032" cy="1368152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764704"/>
            <a:ext cx="8642350" cy="70447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4400" dirty="0" smtClean="0">
                <a:solidFill>
                  <a:srgbClr val="C00000"/>
                </a:solidFill>
                <a:latin typeface="+mn-lt"/>
              </a:rPr>
              <a:t>Why make notes?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506" y="3284984"/>
            <a:ext cx="7895917" cy="3262418"/>
            <a:chOff x="110582" y="3089348"/>
            <a:chExt cx="8585632" cy="3710126"/>
          </a:xfrm>
        </p:grpSpPr>
        <p:grpSp>
          <p:nvGrpSpPr>
            <p:cNvPr id="2" name="Group 1"/>
            <p:cNvGrpSpPr/>
            <p:nvPr/>
          </p:nvGrpSpPr>
          <p:grpSpPr>
            <a:xfrm rot="20436651">
              <a:off x="1125263" y="3089348"/>
              <a:ext cx="2069079" cy="2580623"/>
              <a:chOff x="755576" y="3510555"/>
              <a:chExt cx="1728192" cy="2247792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55576" y="3510555"/>
                <a:ext cx="1728192" cy="22477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Mark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2401" y="3597009"/>
                <a:ext cx="1017617" cy="17533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82" y="4653136"/>
              <a:ext cx="2514263" cy="2146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 rot="865551">
              <a:off x="6674820" y="3687130"/>
              <a:ext cx="2021394" cy="2685267"/>
              <a:chOff x="6056366" y="3272358"/>
              <a:chExt cx="2520280" cy="338437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056366" y="3272358"/>
                <a:ext cx="2520280" cy="3384376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3145" y="3487235"/>
                <a:ext cx="2090153" cy="1991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3" y="3706081"/>
              <a:ext cx="4511304" cy="287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92507" y="1556792"/>
            <a:ext cx="8229600" cy="5301208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 </a:t>
            </a:r>
            <a:r>
              <a:rPr lang="en-GB" sz="3600" dirty="0" smtClean="0"/>
              <a:t>Notes act as memory aid</a:t>
            </a:r>
          </a:p>
          <a:p>
            <a:pPr marL="365125" lvl="1" indent="0"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en-GB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12177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92696"/>
            <a:ext cx="7831137" cy="57606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4400" dirty="0" smtClean="0">
                <a:solidFill>
                  <a:srgbClr val="C00000"/>
                </a:solidFill>
                <a:latin typeface="+mn-lt"/>
              </a:rPr>
              <a:t>Why make notes?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2350" cy="4968552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 </a:t>
            </a:r>
            <a:r>
              <a:rPr lang="en-GB" sz="3600" dirty="0" smtClean="0"/>
              <a:t>Notes act as memory aid</a:t>
            </a:r>
          </a:p>
          <a:p>
            <a:pPr marL="822325" lvl="1" indent="-4572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en-GB" sz="2400" dirty="0" err="1" smtClean="0"/>
              <a:t>Buzan</a:t>
            </a:r>
            <a:r>
              <a:rPr lang="en-GB" sz="2400" dirty="0" smtClean="0"/>
              <a:t> (1999): Without active learning, we forget 98% of information in just three weeks</a:t>
            </a:r>
          </a:p>
          <a:p>
            <a:pPr marL="365125" lvl="1" indent="0">
              <a:buClr>
                <a:schemeClr val="tx2">
                  <a:lumMod val="60000"/>
                  <a:lumOff val="40000"/>
                </a:schemeClr>
              </a:buClr>
              <a:buNone/>
              <a:defRPr/>
            </a:pPr>
            <a:endParaRPr lang="en-GB" dirty="0" smtClean="0"/>
          </a:p>
          <a:p>
            <a:pPr>
              <a:lnSpc>
                <a:spcPct val="16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  It actively involves you in the learning process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  It helps to develop your understanding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  It allows you to reduce information to a </a:t>
            </a:r>
            <a:br>
              <a:rPr lang="en-GB" dirty="0" smtClean="0"/>
            </a:br>
            <a:r>
              <a:rPr lang="en-GB" dirty="0" smtClean="0"/>
              <a:t>manageable size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  Notes are helpful when preparing assignments or for exams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09383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620688"/>
            <a:ext cx="8642350" cy="936105"/>
          </a:xfrm>
        </p:spPr>
        <p:txBody>
          <a:bodyPr/>
          <a:lstStyle/>
          <a:p>
            <a:r>
              <a:rPr lang="en-GB" sz="4400" dirty="0" smtClean="0">
                <a:solidFill>
                  <a:srgbClr val="C00000"/>
                </a:solidFill>
                <a:latin typeface="+mn-lt"/>
              </a:rPr>
              <a:t>Note Making Process</a:t>
            </a:r>
            <a:endParaRPr lang="en-GB" sz="44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55576" y="1397000"/>
          <a:ext cx="686442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11760" y="3140968"/>
            <a:ext cx="3600400" cy="1168539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0" dirty="0" smtClean="0">
                <a:solidFill>
                  <a:srgbClr val="FF0000"/>
                </a:solidFill>
              </a:rPr>
              <a:t>Useful lecture notes</a:t>
            </a:r>
            <a:endParaRPr lang="en-GB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712968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 </a:t>
            </a:r>
            <a:r>
              <a:rPr lang="en-GB" sz="4000" b="1" dirty="0" smtClean="0">
                <a:solidFill>
                  <a:srgbClr val="C00000"/>
                </a:solidFill>
                <a:latin typeface="+mn-lt"/>
              </a:rPr>
              <a:t>Before</a:t>
            </a:r>
            <a:r>
              <a:rPr lang="en-GB" sz="4000" dirty="0" smtClean="0">
                <a:solidFill>
                  <a:srgbClr val="C00000"/>
                </a:solidFill>
                <a:latin typeface="+mn-lt"/>
              </a:rPr>
              <a:t>: Prepare and tune in</a:t>
            </a:r>
            <a:endParaRPr lang="en-US" sz="4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64027" y="1916832"/>
            <a:ext cx="817411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C00000"/>
                </a:solidFill>
              </a:rPr>
              <a:t>P</a:t>
            </a:r>
            <a:r>
              <a:rPr lang="en-GB" sz="2800" b="1" dirty="0" smtClean="0">
                <a:solidFill>
                  <a:srgbClr val="C00000"/>
                </a:solidFill>
              </a:rPr>
              <a:t>repare: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GB" dirty="0" smtClean="0"/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Advance reading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Print off and read the lecture outline (slides or notes)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If relevant, read your notes from the previous lecture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dirty="0"/>
              <a:t>Look up scientific / technical terms and subject-specific jargon</a:t>
            </a:r>
            <a:r>
              <a:rPr lang="en-GB" sz="2400" dirty="0" smtClean="0"/>
              <a:t>.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 smtClean="0"/>
              <a:t> Tune </a:t>
            </a:r>
            <a:r>
              <a:rPr lang="en-GB" sz="2400" dirty="0"/>
              <a:t>yourself into the topic by thinking of questions. </a:t>
            </a:r>
          </a:p>
          <a:p>
            <a:pPr marL="457200" lvl="1" indent="0">
              <a:buClr>
                <a:srgbClr val="00B050"/>
              </a:buClr>
              <a:buNone/>
            </a:pPr>
            <a:endParaRPr lang="en-GB" dirty="0"/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endParaRPr lang="en-GB" dirty="0" smtClean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6" name="Picture 3" descr="C:\Users\Kay\AppData\Local\Microsoft\Windows\Temporary Internet Files\Content.IE5\50NQ0VNA\MC9004419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1981449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4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776864" cy="64807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000" dirty="0" smtClean="0">
                <a:solidFill>
                  <a:srgbClr val="C00000"/>
                </a:solidFill>
                <a:sym typeface="Wingdings" pitchFamily="2" charset="2"/>
              </a:rPr>
              <a:t></a:t>
            </a:r>
            <a:r>
              <a:rPr lang="en-GB" sz="4000" dirty="0" smtClean="0">
                <a:solidFill>
                  <a:srgbClr val="C00000"/>
                </a:solidFill>
              </a:rPr>
              <a:t> </a:t>
            </a:r>
            <a:r>
              <a:rPr lang="en-GB" sz="4000" b="1" dirty="0" smtClean="0">
                <a:solidFill>
                  <a:srgbClr val="C00000"/>
                </a:solidFill>
              </a:rPr>
              <a:t>During</a:t>
            </a:r>
            <a:r>
              <a:rPr lang="en-GB" sz="4000" dirty="0" smtClean="0">
                <a:solidFill>
                  <a:srgbClr val="C00000"/>
                </a:solidFill>
              </a:rPr>
              <a:t>: </a:t>
            </a:r>
            <a:r>
              <a:rPr lang="en-GB" sz="4000" dirty="0" smtClean="0">
                <a:solidFill>
                  <a:srgbClr val="C00000"/>
                </a:solidFill>
                <a:latin typeface="+mn-lt"/>
              </a:rPr>
              <a:t>Make notes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2350" cy="1728192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C00000"/>
                </a:solidFill>
              </a:rPr>
              <a:t>Listen and watch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– cues, clues 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</a:rPr>
              <a:t>signposts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2400" dirty="0" smtClean="0"/>
              <a:t>e.g</a:t>
            </a:r>
            <a:r>
              <a:rPr lang="en-GB" sz="2400" dirty="0"/>
              <a:t>. 'there are four key points here’</a:t>
            </a:r>
          </a:p>
          <a:p>
            <a:r>
              <a:rPr lang="en-GB" b="1" dirty="0">
                <a:solidFill>
                  <a:srgbClr val="C00000"/>
                </a:solidFill>
              </a:rPr>
              <a:t>D</a:t>
            </a:r>
            <a:r>
              <a:rPr lang="en-GB" b="1" dirty="0" smtClean="0">
                <a:solidFill>
                  <a:srgbClr val="C00000"/>
                </a:solidFill>
              </a:rPr>
              <a:t>on't write everything down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2400" dirty="0" smtClean="0"/>
              <a:t>Key words, phrases, short sentences, abbreviations</a:t>
            </a:r>
          </a:p>
          <a:p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5" name="Picture 2" descr="C:\Users\Kay\AppData\Local\Microsoft\Windows\Temporary Internet Files\Content.IE5\1YJR8V8C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9267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9579" y="4104214"/>
            <a:ext cx="66160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b="0" dirty="0"/>
              <a:t>Annotate handouts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0" dirty="0"/>
              <a:t>Note questions you </a:t>
            </a:r>
            <a:r>
              <a:rPr lang="en-GB" sz="3200" b="0" dirty="0" smtClean="0"/>
              <a:t>have</a:t>
            </a:r>
            <a:endParaRPr lang="en-GB" sz="32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0" dirty="0"/>
              <a:t>Note making </a:t>
            </a:r>
            <a:r>
              <a:rPr lang="en-GB" sz="3200" b="0" dirty="0" smtClean="0"/>
              <a:t>improves </a:t>
            </a:r>
            <a:r>
              <a:rPr lang="en-GB" sz="3200" b="0" dirty="0"/>
              <a:t>with practice</a:t>
            </a:r>
          </a:p>
        </p:txBody>
      </p:sp>
    </p:spTree>
    <p:extLst>
      <p:ext uri="{BB962C8B-B14F-4D97-AF65-F5344CB8AC3E}">
        <p14:creationId xmlns:p14="http://schemas.microsoft.com/office/powerpoint/2010/main" val="21806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udy_Skills_PPT_V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Study_Skills_PPT_V1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udy_Skills_PPT_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y_Skills_PPT_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y_Skills_PPT_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y_Skills_PPT_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y_Skills_PPT_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y_Skills_PPT_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WwbEx tutorialfor CareersAugust 2015C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wbEx tutorialfor CareersAugust 2015C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WwbEx tutorialfor CareersAugust 2015C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798</Words>
  <Application>Microsoft Office PowerPoint</Application>
  <PresentationFormat>On-screen Show (4:3)</PresentationFormat>
  <Paragraphs>229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37</vt:i4>
      </vt:variant>
      <vt:variant>
        <vt:lpstr>Slide Titles</vt:lpstr>
      </vt:variant>
      <vt:variant>
        <vt:i4>22</vt:i4>
      </vt:variant>
    </vt:vector>
  </HeadingPairs>
  <TitlesOfParts>
    <vt:vector size="70" baseType="lpstr">
      <vt:lpstr>ＭＳ Ｐゴシック</vt:lpstr>
      <vt:lpstr>ＭＳ Ｐゴシック</vt:lpstr>
      <vt:lpstr>Arial</vt:lpstr>
      <vt:lpstr>Arial Bold</vt:lpstr>
      <vt:lpstr>Calibri</vt:lpstr>
      <vt:lpstr>Comic Sans MS</vt:lpstr>
      <vt:lpstr>Symbol</vt:lpstr>
      <vt:lpstr>Times New Roman</vt:lpstr>
      <vt:lpstr>Verdana</vt:lpstr>
      <vt:lpstr>Webdings</vt:lpstr>
      <vt:lpstr>Wingdings</vt:lpstr>
      <vt:lpstr>1_Study_Skills_PPT_V1</vt:lpstr>
      <vt:lpstr>WwbEx tutorialfor CareersAugust 2015CC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1_WwbEx tutorialfor CareersAugust 2015CC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2_WwbEx tutorialfor CareersAugust 2015CC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PowerPoint Presentation</vt:lpstr>
      <vt:lpstr>PowerPoint Presentation</vt:lpstr>
      <vt:lpstr>Note Making </vt:lpstr>
      <vt:lpstr>PowerPoint Presentation</vt:lpstr>
      <vt:lpstr>Why make notes?</vt:lpstr>
      <vt:lpstr>Why make notes?</vt:lpstr>
      <vt:lpstr>Note Making Process</vt:lpstr>
      <vt:lpstr>  Before: Prepare and tune in</vt:lpstr>
      <vt:lpstr> During: Make notes</vt:lpstr>
      <vt:lpstr>Lecturer signposting…</vt:lpstr>
      <vt:lpstr>Lecturer signposting…</vt:lpstr>
      <vt:lpstr>Lecturer signposting…</vt:lpstr>
      <vt:lpstr>PowerPoint Presentation</vt:lpstr>
      <vt:lpstr>PowerPoint Presentation</vt:lpstr>
      <vt:lpstr>Get organised</vt:lpstr>
      <vt:lpstr>Note making styles: a) linear notes</vt:lpstr>
      <vt:lpstr>b) Mind mapping</vt:lpstr>
      <vt:lpstr>Identify your learning style </vt:lpstr>
      <vt:lpstr>Top tips</vt:lpstr>
      <vt:lpstr> After: Add value</vt:lpstr>
      <vt:lpstr>Get Ready</vt:lpstr>
      <vt:lpstr>PowerPoint Presentation</vt:lpstr>
    </vt:vector>
  </TitlesOfParts>
  <Company>Edinburgh Napier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Castle, Katrina</dc:creator>
  <cp:lastModifiedBy>Tormey, Peter</cp:lastModifiedBy>
  <cp:revision>130</cp:revision>
  <cp:lastPrinted>2016-12-06T16:00:16Z</cp:lastPrinted>
  <dcterms:created xsi:type="dcterms:W3CDTF">2013-09-25T13:22:29Z</dcterms:created>
  <dcterms:modified xsi:type="dcterms:W3CDTF">2016-12-08T15:22:05Z</dcterms:modified>
</cp:coreProperties>
</file>