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sldIdLst>
    <p:sldId id="256" r:id="rId3"/>
    <p:sldId id="285" r:id="rId4"/>
    <p:sldId id="286" r:id="rId5"/>
    <p:sldId id="287" r:id="rId6"/>
    <p:sldId id="288" r:id="rId7"/>
    <p:sldId id="289" r:id="rId8"/>
    <p:sldId id="290" r:id="rId9"/>
    <p:sldId id="283" r:id="rId10"/>
    <p:sldId id="269" r:id="rId11"/>
    <p:sldId id="284" r:id="rId12"/>
    <p:sldId id="292" r:id="rId13"/>
    <p:sldId id="265" r:id="rId14"/>
    <p:sldId id="278" r:id="rId15"/>
    <p:sldId id="267" r:id="rId16"/>
    <p:sldId id="279" r:id="rId17"/>
    <p:sldId id="274" r:id="rId18"/>
    <p:sldId id="275" r:id="rId19"/>
    <p:sldId id="264" r:id="rId20"/>
    <p:sldId id="270" r:id="rId21"/>
    <p:sldId id="280" r:id="rId22"/>
  </p:sldIdLst>
  <p:sldSz cx="9144000" cy="6858000" type="screen4x3"/>
  <p:notesSz cx="6858000" cy="9144000"/>
  <p:custDataLst>
    <p:tags r:id="rId24"/>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9895" autoAdjust="0"/>
  </p:normalViewPr>
  <p:slideViewPr>
    <p:cSldViewPr>
      <p:cViewPr varScale="1">
        <p:scale>
          <a:sx n="69" d="100"/>
          <a:sy n="69" d="100"/>
        </p:scale>
        <p:origin x="2436"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2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CB6CA-712C-46C3-AFBF-64DD6189DB4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9E49E428-6A09-4426-9041-3F91EF49B837}">
      <dgm:prSet phldrT="[Text]"/>
      <dgm:spPr>
        <a:xfrm>
          <a:off x="128767" y="2893922"/>
          <a:ext cx="2255936" cy="294917"/>
        </a:xfrm>
        <a:noFill/>
        <a:ln>
          <a:noFill/>
        </a:ln>
        <a:effectLst/>
      </dgm:spPr>
      <dgm:t>
        <a:bodyPr/>
        <a:lstStyle/>
        <a:p>
          <a:endParaRPr lang="en-GB">
            <a:solidFill>
              <a:sysClr val="windowText" lastClr="000000">
                <a:hueOff val="0"/>
                <a:satOff val="0"/>
                <a:lumOff val="0"/>
                <a:alphaOff val="0"/>
              </a:sysClr>
            </a:solidFill>
            <a:latin typeface="Georgia"/>
            <a:ea typeface="+mn-ea"/>
            <a:cs typeface="+mn-cs"/>
          </a:endParaRPr>
        </a:p>
      </dgm:t>
    </dgm:pt>
    <dgm:pt modelId="{12D5A1B7-1E49-4980-886B-D28048FD0468}" type="parTrans" cxnId="{EBDEB358-96B2-49B5-8C08-D413CC3D67BE}">
      <dgm:prSet/>
      <dgm:spPr/>
      <dgm:t>
        <a:bodyPr/>
        <a:lstStyle/>
        <a:p>
          <a:endParaRPr lang="en-GB"/>
        </a:p>
      </dgm:t>
    </dgm:pt>
    <dgm:pt modelId="{D7823FE9-A375-4E47-95B0-A79A3359EA98}" type="sibTrans" cxnId="{EBDEB358-96B2-49B5-8C08-D413CC3D67BE}">
      <dgm:prSet/>
      <dgm:spPr/>
      <dgm:t>
        <a:bodyPr/>
        <a:lstStyle/>
        <a:p>
          <a:endParaRPr lang="en-GB"/>
        </a:p>
      </dgm:t>
    </dgm:pt>
    <dgm:pt modelId="{CDA46C8D-0A05-4830-9A28-6EE160B50A65}">
      <dgm:prSet phldrT="[Text]" custT="1"/>
      <dgm:spPr>
        <a:xfrm>
          <a:off x="128767" y="3188840"/>
          <a:ext cx="2255936" cy="501295"/>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GB" sz="1800" dirty="0" smtClean="0">
              <a:solidFill>
                <a:sysClr val="window" lastClr="FFFFFF"/>
              </a:solidFill>
              <a:latin typeface="Georgia"/>
              <a:ea typeface="+mn-ea"/>
              <a:cs typeface="+mn-cs"/>
            </a:rPr>
            <a:t>NMC</a:t>
          </a:r>
          <a:endParaRPr lang="en-GB" sz="1800" dirty="0">
            <a:solidFill>
              <a:sysClr val="window" lastClr="FFFFFF"/>
            </a:solidFill>
            <a:latin typeface="Georgia"/>
            <a:ea typeface="+mn-ea"/>
            <a:cs typeface="+mn-cs"/>
          </a:endParaRPr>
        </a:p>
      </dgm:t>
    </dgm:pt>
    <dgm:pt modelId="{9B179CAC-64CC-4409-9B4A-BBFA7DB9E0D8}" type="parTrans" cxnId="{7098E71C-356E-49CA-9A38-FAA9F59833D8}">
      <dgm:prSet/>
      <dgm:spPr/>
      <dgm:t>
        <a:bodyPr/>
        <a:lstStyle/>
        <a:p>
          <a:endParaRPr lang="en-GB"/>
        </a:p>
      </dgm:t>
    </dgm:pt>
    <dgm:pt modelId="{100676BA-C9ED-415F-B9EB-8E595C9ED576}" type="sibTrans" cxnId="{7098E71C-356E-49CA-9A38-FAA9F59833D8}">
      <dgm:prSet/>
      <dgm:spPr/>
      <dgm:t>
        <a:bodyPr/>
        <a:lstStyle/>
        <a:p>
          <a:endParaRPr lang="en-GB"/>
        </a:p>
      </dgm:t>
    </dgm:pt>
    <dgm:pt modelId="{4C9950CD-5A50-4CC2-BCED-D836E34168D3}">
      <dgm:prSet phldrT="[Text]"/>
      <dgm:spPr>
        <a:xfrm>
          <a:off x="3179712" y="2893922"/>
          <a:ext cx="2255936" cy="294917"/>
        </a:xfrm>
        <a:noFill/>
        <a:ln>
          <a:noFill/>
        </a:ln>
        <a:effectLst/>
      </dgm:spPr>
      <dgm:t>
        <a:bodyPr/>
        <a:lstStyle/>
        <a:p>
          <a:endParaRPr lang="en-GB">
            <a:solidFill>
              <a:sysClr val="windowText" lastClr="000000">
                <a:hueOff val="0"/>
                <a:satOff val="0"/>
                <a:lumOff val="0"/>
                <a:alphaOff val="0"/>
              </a:sysClr>
            </a:solidFill>
            <a:latin typeface="Georgia"/>
            <a:ea typeface="+mn-ea"/>
            <a:cs typeface="+mn-cs"/>
          </a:endParaRPr>
        </a:p>
      </dgm:t>
    </dgm:pt>
    <dgm:pt modelId="{1F7BC79E-5ECF-4776-82B7-4FD4D9AB1D44}" type="parTrans" cxnId="{D7F55CB2-F656-4BE0-A894-885373134CA3}">
      <dgm:prSet/>
      <dgm:spPr/>
      <dgm:t>
        <a:bodyPr/>
        <a:lstStyle/>
        <a:p>
          <a:endParaRPr lang="en-GB"/>
        </a:p>
      </dgm:t>
    </dgm:pt>
    <dgm:pt modelId="{FCBF3381-15A5-472C-B442-CC626911BAEA}" type="sibTrans" cxnId="{D7F55CB2-F656-4BE0-A894-885373134CA3}">
      <dgm:prSet/>
      <dgm:spPr/>
      <dgm:t>
        <a:bodyPr/>
        <a:lstStyle/>
        <a:p>
          <a:endParaRPr lang="en-GB"/>
        </a:p>
      </dgm:t>
    </dgm:pt>
    <dgm:pt modelId="{22447651-4702-42C3-B3E0-13D295BB985D}">
      <dgm:prSet phldrT="[Text]" custT="1"/>
      <dgm:spPr>
        <a:xfrm>
          <a:off x="3179712" y="3188840"/>
          <a:ext cx="2255936" cy="501295"/>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GB" sz="1800" dirty="0" smtClean="0">
              <a:solidFill>
                <a:sysClr val="window" lastClr="FFFFFF"/>
              </a:solidFill>
              <a:latin typeface="Georgia"/>
              <a:ea typeface="+mn-ea"/>
              <a:cs typeface="+mn-cs"/>
            </a:rPr>
            <a:t>NES</a:t>
          </a:r>
          <a:endParaRPr lang="en-GB" sz="1800" dirty="0">
            <a:solidFill>
              <a:sysClr val="window" lastClr="FFFFFF"/>
            </a:solidFill>
            <a:latin typeface="Georgia"/>
            <a:ea typeface="+mn-ea"/>
            <a:cs typeface="+mn-cs"/>
          </a:endParaRPr>
        </a:p>
      </dgm:t>
    </dgm:pt>
    <dgm:pt modelId="{8DAB22F4-0456-4749-A52C-6F5F01E3CCD1}" type="parTrans" cxnId="{DF5A296E-25C1-4CA5-8939-225BC3065687}">
      <dgm:prSet/>
      <dgm:spPr/>
      <dgm:t>
        <a:bodyPr/>
        <a:lstStyle/>
        <a:p>
          <a:endParaRPr lang="en-GB"/>
        </a:p>
      </dgm:t>
    </dgm:pt>
    <dgm:pt modelId="{C2AA0786-A7FE-4479-A32F-369714C2D98E}" type="sibTrans" cxnId="{DF5A296E-25C1-4CA5-8939-225BC3065687}">
      <dgm:prSet/>
      <dgm:spPr/>
      <dgm:t>
        <a:bodyPr/>
        <a:lstStyle/>
        <a:p>
          <a:endParaRPr lang="en-GB"/>
        </a:p>
      </dgm:t>
    </dgm:pt>
    <dgm:pt modelId="{BCA276A2-C907-48B6-82BA-E76BE295993D}">
      <dgm:prSet phldrT="[Text]"/>
      <dgm:spPr>
        <a:xfrm>
          <a:off x="6230658" y="2893922"/>
          <a:ext cx="2255936" cy="294917"/>
        </a:xfrm>
        <a:noFill/>
        <a:ln>
          <a:noFill/>
        </a:ln>
        <a:effectLst/>
      </dgm:spPr>
      <dgm:t>
        <a:bodyPr/>
        <a:lstStyle/>
        <a:p>
          <a:endParaRPr lang="en-GB">
            <a:solidFill>
              <a:sysClr val="windowText" lastClr="000000">
                <a:hueOff val="0"/>
                <a:satOff val="0"/>
                <a:lumOff val="0"/>
                <a:alphaOff val="0"/>
              </a:sysClr>
            </a:solidFill>
            <a:latin typeface="Georgia"/>
            <a:ea typeface="+mn-ea"/>
            <a:cs typeface="+mn-cs"/>
          </a:endParaRPr>
        </a:p>
      </dgm:t>
    </dgm:pt>
    <dgm:pt modelId="{5E38A84F-F453-4623-BB85-BDCAD8057AB1}" type="parTrans" cxnId="{DAE641A9-67E2-4285-A628-FDD702F9F00E}">
      <dgm:prSet/>
      <dgm:spPr/>
      <dgm:t>
        <a:bodyPr/>
        <a:lstStyle/>
        <a:p>
          <a:endParaRPr lang="en-GB"/>
        </a:p>
      </dgm:t>
    </dgm:pt>
    <dgm:pt modelId="{5F899BFA-D141-4910-9A1E-973778E14D19}" type="sibTrans" cxnId="{DAE641A9-67E2-4285-A628-FDD702F9F00E}">
      <dgm:prSet/>
      <dgm:spPr/>
      <dgm:t>
        <a:bodyPr/>
        <a:lstStyle/>
        <a:p>
          <a:endParaRPr lang="en-GB"/>
        </a:p>
      </dgm:t>
    </dgm:pt>
    <dgm:pt modelId="{4C10CD65-A870-462F-925D-116B4FD0DCC6}">
      <dgm:prSet phldrT="[Text]"/>
      <dgm:spPr>
        <a:xfrm>
          <a:off x="6230658" y="3188840"/>
          <a:ext cx="2255936" cy="501295"/>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Georgia"/>
              <a:ea typeface="+mn-ea"/>
              <a:cs typeface="+mn-cs"/>
            </a:rPr>
            <a:t>NHS National Patient Safety Agency</a:t>
          </a:r>
          <a:endParaRPr lang="en-GB" dirty="0">
            <a:solidFill>
              <a:sysClr val="window" lastClr="FFFFFF"/>
            </a:solidFill>
            <a:latin typeface="Georgia"/>
            <a:ea typeface="+mn-ea"/>
            <a:cs typeface="+mn-cs"/>
          </a:endParaRPr>
        </a:p>
      </dgm:t>
    </dgm:pt>
    <dgm:pt modelId="{9C4EA8EF-B569-40B5-935F-EC893816FA03}" type="parTrans" cxnId="{1108B481-E147-45FF-B3A5-8474800E43D0}">
      <dgm:prSet/>
      <dgm:spPr/>
      <dgm:t>
        <a:bodyPr/>
        <a:lstStyle/>
        <a:p>
          <a:endParaRPr lang="en-GB"/>
        </a:p>
      </dgm:t>
    </dgm:pt>
    <dgm:pt modelId="{9EB908C9-7B4A-46FB-A0A0-CDBF51BAB89F}" type="sibTrans" cxnId="{1108B481-E147-45FF-B3A5-8474800E43D0}">
      <dgm:prSet/>
      <dgm:spPr/>
      <dgm:t>
        <a:bodyPr/>
        <a:lstStyle/>
        <a:p>
          <a:endParaRPr lang="en-GB"/>
        </a:p>
      </dgm:t>
    </dgm:pt>
    <dgm:pt modelId="{4F7A7638-E68E-481C-8693-4B99D6D95A4B}" type="pres">
      <dgm:prSet presAssocID="{2B0CB6CA-712C-46C3-AFBF-64DD6189DB44}" presName="Name0" presStyleCnt="0">
        <dgm:presLayoutVars>
          <dgm:chMax/>
          <dgm:chPref/>
          <dgm:dir/>
        </dgm:presLayoutVars>
      </dgm:prSet>
      <dgm:spPr/>
      <dgm:t>
        <a:bodyPr/>
        <a:lstStyle/>
        <a:p>
          <a:endParaRPr lang="en-GB"/>
        </a:p>
      </dgm:t>
    </dgm:pt>
    <dgm:pt modelId="{57A2E2EC-B43A-4CDC-894B-B40603A5C5EE}" type="pres">
      <dgm:prSet presAssocID="{9E49E428-6A09-4426-9041-3F91EF49B837}" presName="composite" presStyleCnt="0">
        <dgm:presLayoutVars>
          <dgm:chMax val="1"/>
          <dgm:chPref val="1"/>
        </dgm:presLayoutVars>
      </dgm:prSet>
      <dgm:spPr/>
    </dgm:pt>
    <dgm:pt modelId="{0026A79B-CB42-42B6-B4B6-914D493A01DB}" type="pres">
      <dgm:prSet presAssocID="{9E49E428-6A09-4426-9041-3F91EF49B837}" presName="Accent" presStyleLbl="trAlignAcc1" presStyleIdx="0" presStyleCnt="3">
        <dgm:presLayoutVars>
          <dgm:chMax val="0"/>
          <dgm:chPref val="0"/>
        </dgm:presLayoutVars>
      </dgm:prSet>
      <dgm:spPr>
        <a:xfrm>
          <a:off x="3437"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gm:spPr>
    </dgm:pt>
    <dgm:pt modelId="{1A80C06A-E318-45B6-9635-5C63F1E649B1}" type="pres">
      <dgm:prSet presAssocID="{9E49E428-6A09-4426-9041-3F91EF49B837}" presName="Image" presStyleLbl="alignImgPlace1" presStyleIdx="0" presStyleCnt="3">
        <dgm:presLayoutVars>
          <dgm:chMax val="0"/>
          <dgm:chPref val="0"/>
        </dgm:presLayoutVars>
      </dgm:prSet>
      <dgm:spPr>
        <a:xfrm>
          <a:off x="128767" y="977114"/>
          <a:ext cx="2255936" cy="1916808"/>
        </a:xfrm>
        <a:prstGeom prst="rect">
          <a:avLst/>
        </a:prstGeom>
        <a:blipFill rotWithShape="1">
          <a:blip xmlns:r="http://schemas.openxmlformats.org/officeDocument/2006/relationships" r:embed="rId1"/>
          <a:stretch>
            <a:fillRect/>
          </a:stretch>
        </a:blipFill>
        <a:ln w="19050" cap="flat" cmpd="sng" algn="ctr">
          <a:solidFill>
            <a:sysClr val="window" lastClr="FFFFFF">
              <a:hueOff val="0"/>
              <a:satOff val="0"/>
              <a:lumOff val="0"/>
              <a:alphaOff val="0"/>
            </a:sysClr>
          </a:solidFill>
          <a:prstDash val="solid"/>
        </a:ln>
        <a:effectLst/>
      </dgm:spPr>
      <dgm:t>
        <a:bodyPr/>
        <a:lstStyle/>
        <a:p>
          <a:endParaRPr lang="en-GB"/>
        </a:p>
      </dgm:t>
    </dgm:pt>
    <dgm:pt modelId="{D51AF824-972D-4A18-B37E-BA05A94D7631}" type="pres">
      <dgm:prSet presAssocID="{9E49E428-6A09-4426-9041-3F91EF49B837}" presName="ChildComposite" presStyleCnt="0"/>
      <dgm:spPr/>
    </dgm:pt>
    <dgm:pt modelId="{872EFA53-69E2-4CA7-9BB5-C9674120C694}" type="pres">
      <dgm:prSet presAssocID="{9E49E428-6A09-4426-9041-3F91EF49B837}" presName="Child" presStyleLbl="node1" presStyleIdx="0" presStyleCnt="3">
        <dgm:presLayoutVars>
          <dgm:chMax val="0"/>
          <dgm:chPref val="0"/>
          <dgm:bulletEnabled val="1"/>
        </dgm:presLayoutVars>
      </dgm:prSet>
      <dgm:spPr>
        <a:prstGeom prst="rect">
          <a:avLst/>
        </a:prstGeom>
      </dgm:spPr>
      <dgm:t>
        <a:bodyPr/>
        <a:lstStyle/>
        <a:p>
          <a:endParaRPr lang="en-GB"/>
        </a:p>
      </dgm:t>
    </dgm:pt>
    <dgm:pt modelId="{60548153-AC4D-45A7-ADF3-66F8B82EDF39}" type="pres">
      <dgm:prSet presAssocID="{9E49E428-6A09-4426-9041-3F91EF49B837}" presName="Parent" presStyleLbl="revTx" presStyleIdx="0" presStyleCnt="3">
        <dgm:presLayoutVars>
          <dgm:chMax val="1"/>
          <dgm:chPref val="0"/>
          <dgm:bulletEnabled val="1"/>
        </dgm:presLayoutVars>
      </dgm:prSet>
      <dgm:spPr>
        <a:prstGeom prst="rect">
          <a:avLst/>
        </a:prstGeom>
      </dgm:spPr>
      <dgm:t>
        <a:bodyPr/>
        <a:lstStyle/>
        <a:p>
          <a:endParaRPr lang="en-GB"/>
        </a:p>
      </dgm:t>
    </dgm:pt>
    <dgm:pt modelId="{B2D12D25-CCB5-4464-9D49-52D762A45101}" type="pres">
      <dgm:prSet presAssocID="{D7823FE9-A375-4E47-95B0-A79A3359EA98}" presName="sibTrans" presStyleCnt="0"/>
      <dgm:spPr/>
    </dgm:pt>
    <dgm:pt modelId="{9A7C0786-AFA3-43AB-A576-30EA803417AC}" type="pres">
      <dgm:prSet presAssocID="{4C9950CD-5A50-4CC2-BCED-D836E34168D3}" presName="composite" presStyleCnt="0">
        <dgm:presLayoutVars>
          <dgm:chMax val="1"/>
          <dgm:chPref val="1"/>
        </dgm:presLayoutVars>
      </dgm:prSet>
      <dgm:spPr/>
    </dgm:pt>
    <dgm:pt modelId="{6C365830-CAFF-4444-8004-1F41ECD07CAA}" type="pres">
      <dgm:prSet presAssocID="{4C9950CD-5A50-4CC2-BCED-D836E34168D3}" presName="Accent" presStyleLbl="trAlignAcc1" presStyleIdx="1" presStyleCnt="3">
        <dgm:presLayoutVars>
          <dgm:chMax val="0"/>
          <dgm:chPref val="0"/>
        </dgm:presLayoutVars>
      </dgm:prSet>
      <dgm:spPr>
        <a:xfrm>
          <a:off x="3054383"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gm:spPr>
    </dgm:pt>
    <dgm:pt modelId="{CF47677D-CB19-472A-97DF-ED40EA8271BE}" type="pres">
      <dgm:prSet presAssocID="{4C9950CD-5A50-4CC2-BCED-D836E34168D3}" presName="Image" presStyleLbl="alignImgPlace1" presStyleIdx="1" presStyleCnt="3">
        <dgm:presLayoutVars>
          <dgm:chMax val="0"/>
          <dgm:chPref val="0"/>
        </dgm:presLayoutVars>
      </dgm:prSet>
      <dgm:spPr>
        <a:xfrm>
          <a:off x="3179712" y="977114"/>
          <a:ext cx="2255936" cy="1916808"/>
        </a:xfrm>
        <a:prstGeom prst="rect">
          <a:avLst/>
        </a:prstGeom>
        <a:blipFill rotWithShape="1">
          <a:blip xmlns:r="http://schemas.openxmlformats.org/officeDocument/2006/relationships" r:embed="rId2"/>
          <a:stretch>
            <a:fillRect/>
          </a:stretch>
        </a:blipFill>
        <a:ln w="19050" cap="flat" cmpd="sng" algn="ctr">
          <a:solidFill>
            <a:sysClr val="window" lastClr="FFFFFF">
              <a:hueOff val="0"/>
              <a:satOff val="0"/>
              <a:lumOff val="0"/>
              <a:alphaOff val="0"/>
            </a:sysClr>
          </a:solidFill>
          <a:prstDash val="solid"/>
        </a:ln>
        <a:effectLst/>
      </dgm:spPr>
      <dgm:t>
        <a:bodyPr/>
        <a:lstStyle/>
        <a:p>
          <a:endParaRPr lang="en-GB"/>
        </a:p>
      </dgm:t>
    </dgm:pt>
    <dgm:pt modelId="{A78BCB3B-F547-46A3-9E31-738CF464B560}" type="pres">
      <dgm:prSet presAssocID="{4C9950CD-5A50-4CC2-BCED-D836E34168D3}" presName="ChildComposite" presStyleCnt="0"/>
      <dgm:spPr/>
    </dgm:pt>
    <dgm:pt modelId="{E4F07D67-C911-4CA7-A8C3-22098D4D7477}" type="pres">
      <dgm:prSet presAssocID="{4C9950CD-5A50-4CC2-BCED-D836E34168D3}" presName="Child" presStyleLbl="node1" presStyleIdx="1" presStyleCnt="3">
        <dgm:presLayoutVars>
          <dgm:chMax val="0"/>
          <dgm:chPref val="0"/>
          <dgm:bulletEnabled val="1"/>
        </dgm:presLayoutVars>
      </dgm:prSet>
      <dgm:spPr>
        <a:prstGeom prst="rect">
          <a:avLst/>
        </a:prstGeom>
      </dgm:spPr>
      <dgm:t>
        <a:bodyPr/>
        <a:lstStyle/>
        <a:p>
          <a:endParaRPr lang="en-GB"/>
        </a:p>
      </dgm:t>
    </dgm:pt>
    <dgm:pt modelId="{FACDCA4F-C398-4A13-99FA-42DC5A1BAB6D}" type="pres">
      <dgm:prSet presAssocID="{4C9950CD-5A50-4CC2-BCED-D836E34168D3}" presName="Parent" presStyleLbl="revTx" presStyleIdx="1" presStyleCnt="3">
        <dgm:presLayoutVars>
          <dgm:chMax val="1"/>
          <dgm:chPref val="0"/>
          <dgm:bulletEnabled val="1"/>
        </dgm:presLayoutVars>
      </dgm:prSet>
      <dgm:spPr>
        <a:prstGeom prst="rect">
          <a:avLst/>
        </a:prstGeom>
      </dgm:spPr>
      <dgm:t>
        <a:bodyPr/>
        <a:lstStyle/>
        <a:p>
          <a:endParaRPr lang="en-GB"/>
        </a:p>
      </dgm:t>
    </dgm:pt>
    <dgm:pt modelId="{8C0EC4D9-2BB1-4814-AD64-13CBC7460F98}" type="pres">
      <dgm:prSet presAssocID="{FCBF3381-15A5-472C-B442-CC626911BAEA}" presName="sibTrans" presStyleCnt="0"/>
      <dgm:spPr/>
    </dgm:pt>
    <dgm:pt modelId="{F23FFA4E-965A-4CB9-98B9-88B6B88DC6B5}" type="pres">
      <dgm:prSet presAssocID="{BCA276A2-C907-48B6-82BA-E76BE295993D}" presName="composite" presStyleCnt="0">
        <dgm:presLayoutVars>
          <dgm:chMax val="1"/>
          <dgm:chPref val="1"/>
        </dgm:presLayoutVars>
      </dgm:prSet>
      <dgm:spPr/>
    </dgm:pt>
    <dgm:pt modelId="{71509380-305F-4B28-91A7-345367E04FDC}" type="pres">
      <dgm:prSet presAssocID="{BCA276A2-C907-48B6-82BA-E76BE295993D}" presName="Accent" presStyleLbl="trAlignAcc1" presStyleIdx="2" presStyleCnt="3">
        <dgm:presLayoutVars>
          <dgm:chMax val="0"/>
          <dgm:chPref val="0"/>
        </dgm:presLayoutVars>
      </dgm:prSet>
      <dgm:spPr>
        <a:xfrm>
          <a:off x="6105328"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gm:spPr>
    </dgm:pt>
    <dgm:pt modelId="{668448B7-B148-4490-9A8F-435483387166}" type="pres">
      <dgm:prSet presAssocID="{BCA276A2-C907-48B6-82BA-E76BE295993D}" presName="Image" presStyleLbl="alignImgPlace1" presStyleIdx="2" presStyleCnt="3" custScaleX="67602" custScaleY="101976">
        <dgm:presLayoutVars>
          <dgm:chMax val="0"/>
          <dgm:chPref val="0"/>
        </dgm:presLayoutVars>
      </dgm:prSet>
      <dgm:spPr>
        <a:xfrm>
          <a:off x="6230658" y="977114"/>
          <a:ext cx="2255936" cy="1916808"/>
        </a:xfrm>
        <a:prstGeom prst="rect">
          <a:avLst/>
        </a:prstGeom>
        <a:blipFill rotWithShape="1">
          <a:blip xmlns:r="http://schemas.openxmlformats.org/officeDocument/2006/relationships" r:embed="rId3"/>
          <a:stretch>
            <a:fillRect/>
          </a:stretch>
        </a:blipFill>
        <a:ln w="19050" cap="flat" cmpd="sng" algn="ctr">
          <a:solidFill>
            <a:sysClr val="window" lastClr="FFFFFF">
              <a:hueOff val="0"/>
              <a:satOff val="0"/>
              <a:lumOff val="0"/>
              <a:alphaOff val="0"/>
            </a:sysClr>
          </a:solidFill>
          <a:prstDash val="solid"/>
        </a:ln>
        <a:effectLst/>
      </dgm:spPr>
      <dgm:t>
        <a:bodyPr/>
        <a:lstStyle/>
        <a:p>
          <a:endParaRPr lang="en-GB"/>
        </a:p>
      </dgm:t>
    </dgm:pt>
    <dgm:pt modelId="{5337AF2A-1BA6-4237-ADEA-0B6E4B8EA967}" type="pres">
      <dgm:prSet presAssocID="{BCA276A2-C907-48B6-82BA-E76BE295993D}" presName="ChildComposite" presStyleCnt="0"/>
      <dgm:spPr/>
    </dgm:pt>
    <dgm:pt modelId="{B4CB66EB-E1C1-47A0-B6F0-8FBC71CAC21F}" type="pres">
      <dgm:prSet presAssocID="{BCA276A2-C907-48B6-82BA-E76BE295993D}" presName="Child" presStyleLbl="node1" presStyleIdx="2" presStyleCnt="3">
        <dgm:presLayoutVars>
          <dgm:chMax val="0"/>
          <dgm:chPref val="0"/>
          <dgm:bulletEnabled val="1"/>
        </dgm:presLayoutVars>
      </dgm:prSet>
      <dgm:spPr>
        <a:prstGeom prst="rect">
          <a:avLst/>
        </a:prstGeom>
      </dgm:spPr>
      <dgm:t>
        <a:bodyPr/>
        <a:lstStyle/>
        <a:p>
          <a:endParaRPr lang="en-GB"/>
        </a:p>
      </dgm:t>
    </dgm:pt>
    <dgm:pt modelId="{E37747C9-BE56-4E1B-87AB-DBB5462A708E}" type="pres">
      <dgm:prSet presAssocID="{BCA276A2-C907-48B6-82BA-E76BE295993D}" presName="Parent" presStyleLbl="revTx" presStyleIdx="2" presStyleCnt="3">
        <dgm:presLayoutVars>
          <dgm:chMax val="1"/>
          <dgm:chPref val="0"/>
          <dgm:bulletEnabled val="1"/>
        </dgm:presLayoutVars>
      </dgm:prSet>
      <dgm:spPr>
        <a:prstGeom prst="rect">
          <a:avLst/>
        </a:prstGeom>
      </dgm:spPr>
      <dgm:t>
        <a:bodyPr/>
        <a:lstStyle/>
        <a:p>
          <a:endParaRPr lang="en-GB"/>
        </a:p>
      </dgm:t>
    </dgm:pt>
  </dgm:ptLst>
  <dgm:cxnLst>
    <dgm:cxn modelId="{61CE38C6-075C-45E9-ABD8-F6F9C1665C8C}" type="presOf" srcId="{CDA46C8D-0A05-4830-9A28-6EE160B50A65}" destId="{872EFA53-69E2-4CA7-9BB5-C9674120C694}" srcOrd="0" destOrd="0" presId="urn:microsoft.com/office/officeart/2008/layout/CaptionedPictures"/>
    <dgm:cxn modelId="{FBA81BBF-3DFB-4052-BCF9-E067236E40E5}" type="presOf" srcId="{4C10CD65-A870-462F-925D-116B4FD0DCC6}" destId="{B4CB66EB-E1C1-47A0-B6F0-8FBC71CAC21F}" srcOrd="0" destOrd="0" presId="urn:microsoft.com/office/officeart/2008/layout/CaptionedPictures"/>
    <dgm:cxn modelId="{1108B481-E147-45FF-B3A5-8474800E43D0}" srcId="{BCA276A2-C907-48B6-82BA-E76BE295993D}" destId="{4C10CD65-A870-462F-925D-116B4FD0DCC6}" srcOrd="0" destOrd="0" parTransId="{9C4EA8EF-B569-40B5-935F-EC893816FA03}" sibTransId="{9EB908C9-7B4A-46FB-A0A0-CDBF51BAB89F}"/>
    <dgm:cxn modelId="{7098E71C-356E-49CA-9A38-FAA9F59833D8}" srcId="{9E49E428-6A09-4426-9041-3F91EF49B837}" destId="{CDA46C8D-0A05-4830-9A28-6EE160B50A65}" srcOrd="0" destOrd="0" parTransId="{9B179CAC-64CC-4409-9B4A-BBFA7DB9E0D8}" sibTransId="{100676BA-C9ED-415F-B9EB-8E595C9ED576}"/>
    <dgm:cxn modelId="{BA5AD8CC-CBC1-46A2-A34F-76AE4729F996}" type="presOf" srcId="{9E49E428-6A09-4426-9041-3F91EF49B837}" destId="{60548153-AC4D-45A7-ADF3-66F8B82EDF39}" srcOrd="0" destOrd="0" presId="urn:microsoft.com/office/officeart/2008/layout/CaptionedPictures"/>
    <dgm:cxn modelId="{DF5A296E-25C1-4CA5-8939-225BC3065687}" srcId="{4C9950CD-5A50-4CC2-BCED-D836E34168D3}" destId="{22447651-4702-42C3-B3E0-13D295BB985D}" srcOrd="0" destOrd="0" parTransId="{8DAB22F4-0456-4749-A52C-6F5F01E3CCD1}" sibTransId="{C2AA0786-A7FE-4479-A32F-369714C2D98E}"/>
    <dgm:cxn modelId="{EBDEB358-96B2-49B5-8C08-D413CC3D67BE}" srcId="{2B0CB6CA-712C-46C3-AFBF-64DD6189DB44}" destId="{9E49E428-6A09-4426-9041-3F91EF49B837}" srcOrd="0" destOrd="0" parTransId="{12D5A1B7-1E49-4980-886B-D28048FD0468}" sibTransId="{D7823FE9-A375-4E47-95B0-A79A3359EA98}"/>
    <dgm:cxn modelId="{D7F55CB2-F656-4BE0-A894-885373134CA3}" srcId="{2B0CB6CA-712C-46C3-AFBF-64DD6189DB44}" destId="{4C9950CD-5A50-4CC2-BCED-D836E34168D3}" srcOrd="1" destOrd="0" parTransId="{1F7BC79E-5ECF-4776-82B7-4FD4D9AB1D44}" sibTransId="{FCBF3381-15A5-472C-B442-CC626911BAEA}"/>
    <dgm:cxn modelId="{0AD1746D-A503-4DC3-933D-ECE6779E86D6}" type="presOf" srcId="{2B0CB6CA-712C-46C3-AFBF-64DD6189DB44}" destId="{4F7A7638-E68E-481C-8693-4B99D6D95A4B}" srcOrd="0" destOrd="0" presId="urn:microsoft.com/office/officeart/2008/layout/CaptionedPictures"/>
    <dgm:cxn modelId="{DAE641A9-67E2-4285-A628-FDD702F9F00E}" srcId="{2B0CB6CA-712C-46C3-AFBF-64DD6189DB44}" destId="{BCA276A2-C907-48B6-82BA-E76BE295993D}" srcOrd="2" destOrd="0" parTransId="{5E38A84F-F453-4623-BB85-BDCAD8057AB1}" sibTransId="{5F899BFA-D141-4910-9A1E-973778E14D19}"/>
    <dgm:cxn modelId="{115B2EC9-7311-4A51-8128-9CA3B594A773}" type="presOf" srcId="{BCA276A2-C907-48B6-82BA-E76BE295993D}" destId="{E37747C9-BE56-4E1B-87AB-DBB5462A708E}" srcOrd="0" destOrd="0" presId="urn:microsoft.com/office/officeart/2008/layout/CaptionedPictures"/>
    <dgm:cxn modelId="{A3FAC9B8-8554-4402-898F-601B0053D195}" type="presOf" srcId="{22447651-4702-42C3-B3E0-13D295BB985D}" destId="{E4F07D67-C911-4CA7-A8C3-22098D4D7477}" srcOrd="0" destOrd="0" presId="urn:microsoft.com/office/officeart/2008/layout/CaptionedPictures"/>
    <dgm:cxn modelId="{DC92C96F-402D-4F1E-B9D9-2F57C724EDA9}" type="presOf" srcId="{4C9950CD-5A50-4CC2-BCED-D836E34168D3}" destId="{FACDCA4F-C398-4A13-99FA-42DC5A1BAB6D}" srcOrd="0" destOrd="0" presId="urn:microsoft.com/office/officeart/2008/layout/CaptionedPictures"/>
    <dgm:cxn modelId="{9B04432E-57F2-4070-9F3E-F62756C4C26E}" type="presParOf" srcId="{4F7A7638-E68E-481C-8693-4B99D6D95A4B}" destId="{57A2E2EC-B43A-4CDC-894B-B40603A5C5EE}" srcOrd="0" destOrd="0" presId="urn:microsoft.com/office/officeart/2008/layout/CaptionedPictures"/>
    <dgm:cxn modelId="{1CD5F96E-4EE5-44C7-978C-4EE781F89051}" type="presParOf" srcId="{57A2E2EC-B43A-4CDC-894B-B40603A5C5EE}" destId="{0026A79B-CB42-42B6-B4B6-914D493A01DB}" srcOrd="0" destOrd="0" presId="urn:microsoft.com/office/officeart/2008/layout/CaptionedPictures"/>
    <dgm:cxn modelId="{0620DDFA-6424-4F9F-9ADA-185E2C8FA0F0}" type="presParOf" srcId="{57A2E2EC-B43A-4CDC-894B-B40603A5C5EE}" destId="{1A80C06A-E318-45B6-9635-5C63F1E649B1}" srcOrd="1" destOrd="0" presId="urn:microsoft.com/office/officeart/2008/layout/CaptionedPictures"/>
    <dgm:cxn modelId="{0C7262A1-CE76-495D-9EDD-C4CC984012D4}" type="presParOf" srcId="{57A2E2EC-B43A-4CDC-894B-B40603A5C5EE}" destId="{D51AF824-972D-4A18-B37E-BA05A94D7631}" srcOrd="2" destOrd="0" presId="urn:microsoft.com/office/officeart/2008/layout/CaptionedPictures"/>
    <dgm:cxn modelId="{98E5941B-B807-4B51-B5AD-F3A910D177BA}" type="presParOf" srcId="{D51AF824-972D-4A18-B37E-BA05A94D7631}" destId="{872EFA53-69E2-4CA7-9BB5-C9674120C694}" srcOrd="0" destOrd="0" presId="urn:microsoft.com/office/officeart/2008/layout/CaptionedPictures"/>
    <dgm:cxn modelId="{0BBF109C-4558-4B8D-AE89-C62189C28CC5}" type="presParOf" srcId="{D51AF824-972D-4A18-B37E-BA05A94D7631}" destId="{60548153-AC4D-45A7-ADF3-66F8B82EDF39}" srcOrd="1" destOrd="0" presId="urn:microsoft.com/office/officeart/2008/layout/CaptionedPictures"/>
    <dgm:cxn modelId="{95A2F876-9D13-40E9-B4B2-E5F1127A5FBF}" type="presParOf" srcId="{4F7A7638-E68E-481C-8693-4B99D6D95A4B}" destId="{B2D12D25-CCB5-4464-9D49-52D762A45101}" srcOrd="1" destOrd="0" presId="urn:microsoft.com/office/officeart/2008/layout/CaptionedPictures"/>
    <dgm:cxn modelId="{B8477600-CC71-43D3-ABB4-A0E2AAD9BCDE}" type="presParOf" srcId="{4F7A7638-E68E-481C-8693-4B99D6D95A4B}" destId="{9A7C0786-AFA3-43AB-A576-30EA803417AC}" srcOrd="2" destOrd="0" presId="urn:microsoft.com/office/officeart/2008/layout/CaptionedPictures"/>
    <dgm:cxn modelId="{8871D154-4D43-4478-8801-CF50BA6DEF47}" type="presParOf" srcId="{9A7C0786-AFA3-43AB-A576-30EA803417AC}" destId="{6C365830-CAFF-4444-8004-1F41ECD07CAA}" srcOrd="0" destOrd="0" presId="urn:microsoft.com/office/officeart/2008/layout/CaptionedPictures"/>
    <dgm:cxn modelId="{802B5C23-C7F7-4548-BAAA-9AD6FBF54C60}" type="presParOf" srcId="{9A7C0786-AFA3-43AB-A576-30EA803417AC}" destId="{CF47677D-CB19-472A-97DF-ED40EA8271BE}" srcOrd="1" destOrd="0" presId="urn:microsoft.com/office/officeart/2008/layout/CaptionedPictures"/>
    <dgm:cxn modelId="{D6AABBBD-EBA9-4033-AA18-09BEEF18B558}" type="presParOf" srcId="{9A7C0786-AFA3-43AB-A576-30EA803417AC}" destId="{A78BCB3B-F547-46A3-9E31-738CF464B560}" srcOrd="2" destOrd="0" presId="urn:microsoft.com/office/officeart/2008/layout/CaptionedPictures"/>
    <dgm:cxn modelId="{4C65F1BC-670E-4D98-8AB8-D3B139848791}" type="presParOf" srcId="{A78BCB3B-F547-46A3-9E31-738CF464B560}" destId="{E4F07D67-C911-4CA7-A8C3-22098D4D7477}" srcOrd="0" destOrd="0" presId="urn:microsoft.com/office/officeart/2008/layout/CaptionedPictures"/>
    <dgm:cxn modelId="{A6ABD1F3-5ADC-4A05-A2C7-B7CDB57220FC}" type="presParOf" srcId="{A78BCB3B-F547-46A3-9E31-738CF464B560}" destId="{FACDCA4F-C398-4A13-99FA-42DC5A1BAB6D}" srcOrd="1" destOrd="0" presId="urn:microsoft.com/office/officeart/2008/layout/CaptionedPictures"/>
    <dgm:cxn modelId="{28037F41-03E5-4B66-B54A-7A4D6EB5C259}" type="presParOf" srcId="{4F7A7638-E68E-481C-8693-4B99D6D95A4B}" destId="{8C0EC4D9-2BB1-4814-AD64-13CBC7460F98}" srcOrd="3" destOrd="0" presId="urn:microsoft.com/office/officeart/2008/layout/CaptionedPictures"/>
    <dgm:cxn modelId="{353D1AE8-33BF-4A93-896D-C2D3147D1097}" type="presParOf" srcId="{4F7A7638-E68E-481C-8693-4B99D6D95A4B}" destId="{F23FFA4E-965A-4CB9-98B9-88B6B88DC6B5}" srcOrd="4" destOrd="0" presId="urn:microsoft.com/office/officeart/2008/layout/CaptionedPictures"/>
    <dgm:cxn modelId="{A8E7F985-D1C8-4736-8EA1-BC35F246EE5F}" type="presParOf" srcId="{F23FFA4E-965A-4CB9-98B9-88B6B88DC6B5}" destId="{71509380-305F-4B28-91A7-345367E04FDC}" srcOrd="0" destOrd="0" presId="urn:microsoft.com/office/officeart/2008/layout/CaptionedPictures"/>
    <dgm:cxn modelId="{CE066E1E-73E2-404A-954D-367532050756}" type="presParOf" srcId="{F23FFA4E-965A-4CB9-98B9-88B6B88DC6B5}" destId="{668448B7-B148-4490-9A8F-435483387166}" srcOrd="1" destOrd="0" presId="urn:microsoft.com/office/officeart/2008/layout/CaptionedPictures"/>
    <dgm:cxn modelId="{28F78985-41C3-4757-B455-D69D1BD63704}" type="presParOf" srcId="{F23FFA4E-965A-4CB9-98B9-88B6B88DC6B5}" destId="{5337AF2A-1BA6-4237-ADEA-0B6E4B8EA967}" srcOrd="2" destOrd="0" presId="urn:microsoft.com/office/officeart/2008/layout/CaptionedPictures"/>
    <dgm:cxn modelId="{6BD21123-E6EE-4B0C-A04E-33676391DB59}" type="presParOf" srcId="{5337AF2A-1BA6-4237-ADEA-0B6E4B8EA967}" destId="{B4CB66EB-E1C1-47A0-B6F0-8FBC71CAC21F}" srcOrd="0" destOrd="0" presId="urn:microsoft.com/office/officeart/2008/layout/CaptionedPictures"/>
    <dgm:cxn modelId="{0EE12BA9-2FDF-45FE-849B-3F858DF27905}" type="presParOf" srcId="{5337AF2A-1BA6-4237-ADEA-0B6E4B8EA967}" destId="{E37747C9-BE56-4E1B-87AB-DBB5462A708E}"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64FBB-7175-483E-A524-B728BCD80297}" type="doc">
      <dgm:prSet loTypeId="urn:microsoft.com/office/officeart/2005/8/layout/vList3" loCatId="picture" qsTypeId="urn:microsoft.com/office/officeart/2005/8/quickstyle/simple1" qsCatId="simple" csTypeId="urn:microsoft.com/office/officeart/2005/8/colors/accent1_2" csCatId="accent1" phldr="1"/>
      <dgm:spPr/>
    </dgm:pt>
    <dgm:pt modelId="{56CC56FD-5B77-421B-A5F2-907BB1D93F5E}">
      <dgm:prSet phldrT="[Text]"/>
      <dgm:spPr/>
      <dgm:t>
        <a:bodyPr/>
        <a:lstStyle/>
        <a:p>
          <a:pPr algn="l"/>
          <a:r>
            <a:rPr lang="en-GB" dirty="0" smtClean="0"/>
            <a:t>Patient Safety</a:t>
          </a:r>
          <a:endParaRPr lang="en-GB" dirty="0"/>
        </a:p>
      </dgm:t>
    </dgm:pt>
    <dgm:pt modelId="{8AE96646-981F-4972-97A7-EF1D6F6CC0FC}" type="parTrans" cxnId="{EE83B8F4-4F04-45D2-938E-EA8D6DB4424E}">
      <dgm:prSet/>
      <dgm:spPr/>
      <dgm:t>
        <a:bodyPr/>
        <a:lstStyle/>
        <a:p>
          <a:endParaRPr lang="en-GB"/>
        </a:p>
      </dgm:t>
    </dgm:pt>
    <dgm:pt modelId="{5AB9D5D1-46FE-4A3F-820D-F317988E8AB0}" type="sibTrans" cxnId="{EE83B8F4-4F04-45D2-938E-EA8D6DB4424E}">
      <dgm:prSet/>
      <dgm:spPr/>
      <dgm:t>
        <a:bodyPr/>
        <a:lstStyle/>
        <a:p>
          <a:endParaRPr lang="en-GB"/>
        </a:p>
      </dgm:t>
    </dgm:pt>
    <dgm:pt modelId="{7B9891E2-3FE8-417A-BF8D-0BEE7135D69B}">
      <dgm:prSet phldrT="[Text]"/>
      <dgm:spPr/>
      <dgm:t>
        <a:bodyPr/>
        <a:lstStyle/>
        <a:p>
          <a:pPr algn="l"/>
          <a:r>
            <a:rPr lang="en-GB" dirty="0" smtClean="0"/>
            <a:t>Accountability / professional integrity</a:t>
          </a:r>
        </a:p>
      </dgm:t>
    </dgm:pt>
    <dgm:pt modelId="{E326FC2C-76C5-4DF8-A613-65AB777D563E}" type="parTrans" cxnId="{32908EFC-AF7A-4177-AD93-A36C215BA29E}">
      <dgm:prSet/>
      <dgm:spPr/>
      <dgm:t>
        <a:bodyPr/>
        <a:lstStyle/>
        <a:p>
          <a:endParaRPr lang="en-GB"/>
        </a:p>
      </dgm:t>
    </dgm:pt>
    <dgm:pt modelId="{78D65467-3E4E-4FFA-988F-5B291CEDF9F5}" type="sibTrans" cxnId="{32908EFC-AF7A-4177-AD93-A36C215BA29E}">
      <dgm:prSet/>
      <dgm:spPr/>
      <dgm:t>
        <a:bodyPr/>
        <a:lstStyle/>
        <a:p>
          <a:endParaRPr lang="en-GB"/>
        </a:p>
      </dgm:t>
    </dgm:pt>
    <dgm:pt modelId="{F56D3959-D81E-45EA-B724-E3A3B297A0A8}">
      <dgm:prSet phldrT="[Text]"/>
      <dgm:spPr/>
      <dgm:t>
        <a:bodyPr/>
        <a:lstStyle/>
        <a:p>
          <a:pPr algn="l"/>
          <a:r>
            <a:rPr lang="en-GB" dirty="0" smtClean="0"/>
            <a:t>Expanding professional roles</a:t>
          </a:r>
        </a:p>
      </dgm:t>
    </dgm:pt>
    <dgm:pt modelId="{3C946D25-4B22-4591-AF07-6B21AA9ACA39}" type="parTrans" cxnId="{5BEA3BEE-7994-48EA-B88D-FE33ED44EC48}">
      <dgm:prSet/>
      <dgm:spPr/>
      <dgm:t>
        <a:bodyPr/>
        <a:lstStyle/>
        <a:p>
          <a:endParaRPr lang="en-GB"/>
        </a:p>
      </dgm:t>
    </dgm:pt>
    <dgm:pt modelId="{2BC535A1-B40E-4759-A060-4974D507DB8B}" type="sibTrans" cxnId="{5BEA3BEE-7994-48EA-B88D-FE33ED44EC48}">
      <dgm:prSet/>
      <dgm:spPr/>
      <dgm:t>
        <a:bodyPr/>
        <a:lstStyle/>
        <a:p>
          <a:endParaRPr lang="en-GB"/>
        </a:p>
      </dgm:t>
    </dgm:pt>
    <dgm:pt modelId="{1FDAE4EA-AB48-4A7E-B398-AEE9CCDDE097}" type="pres">
      <dgm:prSet presAssocID="{B3E64FBB-7175-483E-A524-B728BCD80297}" presName="linearFlow" presStyleCnt="0">
        <dgm:presLayoutVars>
          <dgm:dir/>
          <dgm:resizeHandles val="exact"/>
        </dgm:presLayoutVars>
      </dgm:prSet>
      <dgm:spPr/>
    </dgm:pt>
    <dgm:pt modelId="{1D51B65C-8881-4F26-962B-232DA6BCB2A0}" type="pres">
      <dgm:prSet presAssocID="{56CC56FD-5B77-421B-A5F2-907BB1D93F5E}" presName="composite" presStyleCnt="0"/>
      <dgm:spPr/>
    </dgm:pt>
    <dgm:pt modelId="{F2734D1C-DEC9-4E4C-8212-26DBF6600396}" type="pres">
      <dgm:prSet presAssocID="{56CC56FD-5B77-421B-A5F2-907BB1D93F5E}"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3AB5D91-EB1E-4E74-9638-318035F70BF1}" type="pres">
      <dgm:prSet presAssocID="{56CC56FD-5B77-421B-A5F2-907BB1D93F5E}" presName="txShp" presStyleLbl="node1" presStyleIdx="0" presStyleCnt="3">
        <dgm:presLayoutVars>
          <dgm:bulletEnabled val="1"/>
        </dgm:presLayoutVars>
      </dgm:prSet>
      <dgm:spPr/>
      <dgm:t>
        <a:bodyPr/>
        <a:lstStyle/>
        <a:p>
          <a:endParaRPr lang="en-GB"/>
        </a:p>
      </dgm:t>
    </dgm:pt>
    <dgm:pt modelId="{B615B523-2D4F-4A9B-B7CC-B20998EA8A8E}" type="pres">
      <dgm:prSet presAssocID="{5AB9D5D1-46FE-4A3F-820D-F317988E8AB0}" presName="spacing" presStyleCnt="0"/>
      <dgm:spPr/>
    </dgm:pt>
    <dgm:pt modelId="{DC07507F-16EF-4086-B580-E801FC6C3467}" type="pres">
      <dgm:prSet presAssocID="{7B9891E2-3FE8-417A-BF8D-0BEE7135D69B}" presName="composite" presStyleCnt="0"/>
      <dgm:spPr/>
    </dgm:pt>
    <dgm:pt modelId="{380A852F-CDFF-43D2-8BCF-1AAB56BE9678}" type="pres">
      <dgm:prSet presAssocID="{7B9891E2-3FE8-417A-BF8D-0BEE7135D69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2791A626-C107-43CF-9A50-03E0B2EBA2CA}" type="pres">
      <dgm:prSet presAssocID="{7B9891E2-3FE8-417A-BF8D-0BEE7135D69B}" presName="txShp" presStyleLbl="node1" presStyleIdx="1" presStyleCnt="3">
        <dgm:presLayoutVars>
          <dgm:bulletEnabled val="1"/>
        </dgm:presLayoutVars>
      </dgm:prSet>
      <dgm:spPr/>
      <dgm:t>
        <a:bodyPr/>
        <a:lstStyle/>
        <a:p>
          <a:endParaRPr lang="en-GB"/>
        </a:p>
      </dgm:t>
    </dgm:pt>
    <dgm:pt modelId="{A0A4EEF0-5872-4161-BD39-D5955FF5B786}" type="pres">
      <dgm:prSet presAssocID="{78D65467-3E4E-4FFA-988F-5B291CEDF9F5}" presName="spacing" presStyleCnt="0"/>
      <dgm:spPr/>
    </dgm:pt>
    <dgm:pt modelId="{2591A115-9DB9-4295-AE53-975CC0838D76}" type="pres">
      <dgm:prSet presAssocID="{F56D3959-D81E-45EA-B724-E3A3B297A0A8}" presName="composite" presStyleCnt="0"/>
      <dgm:spPr/>
    </dgm:pt>
    <dgm:pt modelId="{049F0D29-9056-4AED-8B04-D4C2CE9EC024}" type="pres">
      <dgm:prSet presAssocID="{F56D3959-D81E-45EA-B724-E3A3B297A0A8}"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9F9A23C6-6C72-4CBE-B3F9-27A8C0B3C165}" type="pres">
      <dgm:prSet presAssocID="{F56D3959-D81E-45EA-B724-E3A3B297A0A8}" presName="txShp" presStyleLbl="node1" presStyleIdx="2" presStyleCnt="3" custLinFactNeighborX="-575" custLinFactNeighborY="-7041">
        <dgm:presLayoutVars>
          <dgm:bulletEnabled val="1"/>
        </dgm:presLayoutVars>
      </dgm:prSet>
      <dgm:spPr/>
      <dgm:t>
        <a:bodyPr/>
        <a:lstStyle/>
        <a:p>
          <a:endParaRPr lang="en-GB"/>
        </a:p>
      </dgm:t>
    </dgm:pt>
  </dgm:ptLst>
  <dgm:cxnLst>
    <dgm:cxn modelId="{EE83B8F4-4F04-45D2-938E-EA8D6DB4424E}" srcId="{B3E64FBB-7175-483E-A524-B728BCD80297}" destId="{56CC56FD-5B77-421B-A5F2-907BB1D93F5E}" srcOrd="0" destOrd="0" parTransId="{8AE96646-981F-4972-97A7-EF1D6F6CC0FC}" sibTransId="{5AB9D5D1-46FE-4A3F-820D-F317988E8AB0}"/>
    <dgm:cxn modelId="{CDD5ACC1-DD1B-4327-9DF8-9A8294DB8CD8}" type="presOf" srcId="{56CC56FD-5B77-421B-A5F2-907BB1D93F5E}" destId="{C3AB5D91-EB1E-4E74-9638-318035F70BF1}" srcOrd="0" destOrd="0" presId="urn:microsoft.com/office/officeart/2005/8/layout/vList3"/>
    <dgm:cxn modelId="{F6380F97-F2B6-4AFF-8A5B-BEE56DF85823}" type="presOf" srcId="{B3E64FBB-7175-483E-A524-B728BCD80297}" destId="{1FDAE4EA-AB48-4A7E-B398-AEE9CCDDE097}" srcOrd="0" destOrd="0" presId="urn:microsoft.com/office/officeart/2005/8/layout/vList3"/>
    <dgm:cxn modelId="{BAF5E5A3-2B16-469A-B61E-F87D6A629C4F}" type="presOf" srcId="{F56D3959-D81E-45EA-B724-E3A3B297A0A8}" destId="{9F9A23C6-6C72-4CBE-B3F9-27A8C0B3C165}" srcOrd="0" destOrd="0" presId="urn:microsoft.com/office/officeart/2005/8/layout/vList3"/>
    <dgm:cxn modelId="{32908EFC-AF7A-4177-AD93-A36C215BA29E}" srcId="{B3E64FBB-7175-483E-A524-B728BCD80297}" destId="{7B9891E2-3FE8-417A-BF8D-0BEE7135D69B}" srcOrd="1" destOrd="0" parTransId="{E326FC2C-76C5-4DF8-A613-65AB777D563E}" sibTransId="{78D65467-3E4E-4FFA-988F-5B291CEDF9F5}"/>
    <dgm:cxn modelId="{2A1BA7EA-0980-4480-92A8-0B1DC8C484D7}" type="presOf" srcId="{7B9891E2-3FE8-417A-BF8D-0BEE7135D69B}" destId="{2791A626-C107-43CF-9A50-03E0B2EBA2CA}" srcOrd="0" destOrd="0" presId="urn:microsoft.com/office/officeart/2005/8/layout/vList3"/>
    <dgm:cxn modelId="{5BEA3BEE-7994-48EA-B88D-FE33ED44EC48}" srcId="{B3E64FBB-7175-483E-A524-B728BCD80297}" destId="{F56D3959-D81E-45EA-B724-E3A3B297A0A8}" srcOrd="2" destOrd="0" parTransId="{3C946D25-4B22-4591-AF07-6B21AA9ACA39}" sibTransId="{2BC535A1-B40E-4759-A060-4974D507DB8B}"/>
    <dgm:cxn modelId="{2B8CB2C7-7314-4355-935B-356F6187EB09}" type="presParOf" srcId="{1FDAE4EA-AB48-4A7E-B398-AEE9CCDDE097}" destId="{1D51B65C-8881-4F26-962B-232DA6BCB2A0}" srcOrd="0" destOrd="0" presId="urn:microsoft.com/office/officeart/2005/8/layout/vList3"/>
    <dgm:cxn modelId="{E0342392-9319-4D1B-840F-D053C6717AEC}" type="presParOf" srcId="{1D51B65C-8881-4F26-962B-232DA6BCB2A0}" destId="{F2734D1C-DEC9-4E4C-8212-26DBF6600396}" srcOrd="0" destOrd="0" presId="urn:microsoft.com/office/officeart/2005/8/layout/vList3"/>
    <dgm:cxn modelId="{BB1D1D9F-75E6-4F64-9FED-FE0D28C41065}" type="presParOf" srcId="{1D51B65C-8881-4F26-962B-232DA6BCB2A0}" destId="{C3AB5D91-EB1E-4E74-9638-318035F70BF1}" srcOrd="1" destOrd="0" presId="urn:microsoft.com/office/officeart/2005/8/layout/vList3"/>
    <dgm:cxn modelId="{907F4E90-E5B1-4A56-ADA1-EAA60D1AE5CB}" type="presParOf" srcId="{1FDAE4EA-AB48-4A7E-B398-AEE9CCDDE097}" destId="{B615B523-2D4F-4A9B-B7CC-B20998EA8A8E}" srcOrd="1" destOrd="0" presId="urn:microsoft.com/office/officeart/2005/8/layout/vList3"/>
    <dgm:cxn modelId="{EBC72D05-DEE9-4B2E-8244-C2FAF94634A0}" type="presParOf" srcId="{1FDAE4EA-AB48-4A7E-B398-AEE9CCDDE097}" destId="{DC07507F-16EF-4086-B580-E801FC6C3467}" srcOrd="2" destOrd="0" presId="urn:microsoft.com/office/officeart/2005/8/layout/vList3"/>
    <dgm:cxn modelId="{C4F1C76C-E2A2-44D9-A06B-430102C2BF96}" type="presParOf" srcId="{DC07507F-16EF-4086-B580-E801FC6C3467}" destId="{380A852F-CDFF-43D2-8BCF-1AAB56BE9678}" srcOrd="0" destOrd="0" presId="urn:microsoft.com/office/officeart/2005/8/layout/vList3"/>
    <dgm:cxn modelId="{FDB19755-957E-4376-A815-039E0F760857}" type="presParOf" srcId="{DC07507F-16EF-4086-B580-E801FC6C3467}" destId="{2791A626-C107-43CF-9A50-03E0B2EBA2CA}" srcOrd="1" destOrd="0" presId="urn:microsoft.com/office/officeart/2005/8/layout/vList3"/>
    <dgm:cxn modelId="{E1BEA12B-8359-485A-9D47-3A7F8A970040}" type="presParOf" srcId="{1FDAE4EA-AB48-4A7E-B398-AEE9CCDDE097}" destId="{A0A4EEF0-5872-4161-BD39-D5955FF5B786}" srcOrd="3" destOrd="0" presId="urn:microsoft.com/office/officeart/2005/8/layout/vList3"/>
    <dgm:cxn modelId="{4E492E97-D000-4F1E-8AE7-25A26F3755A5}" type="presParOf" srcId="{1FDAE4EA-AB48-4A7E-B398-AEE9CCDDE097}" destId="{2591A115-9DB9-4295-AE53-975CC0838D76}" srcOrd="4" destOrd="0" presId="urn:microsoft.com/office/officeart/2005/8/layout/vList3"/>
    <dgm:cxn modelId="{443D80B1-3C77-49D7-8C61-55BA6BD8980C}" type="presParOf" srcId="{2591A115-9DB9-4295-AE53-975CC0838D76}" destId="{049F0D29-9056-4AED-8B04-D4C2CE9EC024}" srcOrd="0" destOrd="0" presId="urn:microsoft.com/office/officeart/2005/8/layout/vList3"/>
    <dgm:cxn modelId="{96FD0B4F-B4E8-4280-BF83-7DB4D63369A3}" type="presParOf" srcId="{2591A115-9DB9-4295-AE53-975CC0838D76}" destId="{9F9A23C6-6C72-4CBE-B3F9-27A8C0B3C1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6A79B-CB42-42B6-B4B6-914D493A01DB}">
      <dsp:nvSpPr>
        <dsp:cNvPr id="0" name=""/>
        <dsp:cNvSpPr/>
      </dsp:nvSpPr>
      <dsp:spPr>
        <a:xfrm>
          <a:off x="3437"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1A80C06A-E318-45B6-9635-5C63F1E649B1}">
      <dsp:nvSpPr>
        <dsp:cNvPr id="0" name=""/>
        <dsp:cNvSpPr/>
      </dsp:nvSpPr>
      <dsp:spPr>
        <a:xfrm>
          <a:off x="128767" y="977114"/>
          <a:ext cx="2255936" cy="1916808"/>
        </a:xfrm>
        <a:prstGeom prst="rect">
          <a:avLst/>
        </a:prstGeom>
        <a:blipFill rotWithShape="1">
          <a:blip xmlns:r="http://schemas.openxmlformats.org/officeDocument/2006/relationships" r:embed="rId1"/>
          <a:stretch>
            <a:fillRect/>
          </a:stretch>
        </a:blip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72EFA53-69E2-4CA7-9BB5-C9674120C694}">
      <dsp:nvSpPr>
        <dsp:cNvPr id="0" name=""/>
        <dsp:cNvSpPr/>
      </dsp:nvSpPr>
      <dsp:spPr>
        <a:xfrm>
          <a:off x="128767" y="3188840"/>
          <a:ext cx="2255936" cy="501295"/>
        </a:xfrm>
        <a:prstGeom prst="rect">
          <a:avLst/>
        </a:prstGeo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Georgia"/>
              <a:ea typeface="+mn-ea"/>
              <a:cs typeface="+mn-cs"/>
            </a:rPr>
            <a:t>NMC</a:t>
          </a:r>
          <a:endParaRPr lang="en-GB" sz="1800" kern="1200" dirty="0">
            <a:solidFill>
              <a:sysClr val="window" lastClr="FFFFFF"/>
            </a:solidFill>
            <a:latin typeface="Georgia"/>
            <a:ea typeface="+mn-ea"/>
            <a:cs typeface="+mn-cs"/>
          </a:endParaRPr>
        </a:p>
      </dsp:txBody>
      <dsp:txXfrm>
        <a:off x="128767" y="3188840"/>
        <a:ext cx="2255936" cy="501295"/>
      </dsp:txXfrm>
    </dsp:sp>
    <dsp:sp modelId="{60548153-AC4D-45A7-ADF3-66F8B82EDF39}">
      <dsp:nvSpPr>
        <dsp:cNvPr id="0" name=""/>
        <dsp:cNvSpPr/>
      </dsp:nvSpPr>
      <dsp:spPr>
        <a:xfrm>
          <a:off x="128767" y="2893922"/>
          <a:ext cx="2255936" cy="2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kern="1200">
            <a:solidFill>
              <a:sysClr val="windowText" lastClr="000000">
                <a:hueOff val="0"/>
                <a:satOff val="0"/>
                <a:lumOff val="0"/>
                <a:alphaOff val="0"/>
              </a:sysClr>
            </a:solidFill>
            <a:latin typeface="Georgia"/>
            <a:ea typeface="+mn-ea"/>
            <a:cs typeface="+mn-cs"/>
          </a:endParaRPr>
        </a:p>
      </dsp:txBody>
      <dsp:txXfrm>
        <a:off x="128767" y="2893922"/>
        <a:ext cx="2255936" cy="294917"/>
      </dsp:txXfrm>
    </dsp:sp>
    <dsp:sp modelId="{6C365830-CAFF-4444-8004-1F41ECD07CAA}">
      <dsp:nvSpPr>
        <dsp:cNvPr id="0" name=""/>
        <dsp:cNvSpPr/>
      </dsp:nvSpPr>
      <dsp:spPr>
        <a:xfrm>
          <a:off x="3054383"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CF47677D-CB19-472A-97DF-ED40EA8271BE}">
      <dsp:nvSpPr>
        <dsp:cNvPr id="0" name=""/>
        <dsp:cNvSpPr/>
      </dsp:nvSpPr>
      <dsp:spPr>
        <a:xfrm>
          <a:off x="3179712" y="977114"/>
          <a:ext cx="2255936" cy="1916808"/>
        </a:xfrm>
        <a:prstGeom prst="rect">
          <a:avLst/>
        </a:prstGeom>
        <a:blipFill rotWithShape="1">
          <a:blip xmlns:r="http://schemas.openxmlformats.org/officeDocument/2006/relationships" r:embed="rId2"/>
          <a:stretch>
            <a:fillRect/>
          </a:stretch>
        </a:blip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E4F07D67-C911-4CA7-A8C3-22098D4D7477}">
      <dsp:nvSpPr>
        <dsp:cNvPr id="0" name=""/>
        <dsp:cNvSpPr/>
      </dsp:nvSpPr>
      <dsp:spPr>
        <a:xfrm>
          <a:off x="3179712" y="3188840"/>
          <a:ext cx="2255936" cy="501295"/>
        </a:xfrm>
        <a:prstGeom prst="rect">
          <a:avLst/>
        </a:prstGeo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Georgia"/>
              <a:ea typeface="+mn-ea"/>
              <a:cs typeface="+mn-cs"/>
            </a:rPr>
            <a:t>NES</a:t>
          </a:r>
          <a:endParaRPr lang="en-GB" sz="1800" kern="1200" dirty="0">
            <a:solidFill>
              <a:sysClr val="window" lastClr="FFFFFF"/>
            </a:solidFill>
            <a:latin typeface="Georgia"/>
            <a:ea typeface="+mn-ea"/>
            <a:cs typeface="+mn-cs"/>
          </a:endParaRPr>
        </a:p>
      </dsp:txBody>
      <dsp:txXfrm>
        <a:off x="3179712" y="3188840"/>
        <a:ext cx="2255936" cy="501295"/>
      </dsp:txXfrm>
    </dsp:sp>
    <dsp:sp modelId="{FACDCA4F-C398-4A13-99FA-42DC5A1BAB6D}">
      <dsp:nvSpPr>
        <dsp:cNvPr id="0" name=""/>
        <dsp:cNvSpPr/>
      </dsp:nvSpPr>
      <dsp:spPr>
        <a:xfrm>
          <a:off x="3179712" y="2893922"/>
          <a:ext cx="2255936" cy="2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kern="1200">
            <a:solidFill>
              <a:sysClr val="windowText" lastClr="000000">
                <a:hueOff val="0"/>
                <a:satOff val="0"/>
                <a:lumOff val="0"/>
                <a:alphaOff val="0"/>
              </a:sysClr>
            </a:solidFill>
            <a:latin typeface="Georgia"/>
            <a:ea typeface="+mn-ea"/>
            <a:cs typeface="+mn-cs"/>
          </a:endParaRPr>
        </a:p>
      </dsp:txBody>
      <dsp:txXfrm>
        <a:off x="3179712" y="2893922"/>
        <a:ext cx="2255936" cy="294917"/>
      </dsp:txXfrm>
    </dsp:sp>
    <dsp:sp modelId="{71509380-305F-4B28-91A7-345367E04FDC}">
      <dsp:nvSpPr>
        <dsp:cNvPr id="0" name=""/>
        <dsp:cNvSpPr/>
      </dsp:nvSpPr>
      <dsp:spPr>
        <a:xfrm>
          <a:off x="6105328"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668448B7-B148-4490-9A8F-435483387166}">
      <dsp:nvSpPr>
        <dsp:cNvPr id="0" name=""/>
        <dsp:cNvSpPr/>
      </dsp:nvSpPr>
      <dsp:spPr>
        <a:xfrm>
          <a:off x="6596097" y="958176"/>
          <a:ext cx="1525058" cy="1954684"/>
        </a:xfrm>
        <a:prstGeom prst="rect">
          <a:avLst/>
        </a:prstGeom>
        <a:blipFill rotWithShape="1">
          <a:blip xmlns:r="http://schemas.openxmlformats.org/officeDocument/2006/relationships" r:embed="rId3"/>
          <a:stretch>
            <a:fillRect/>
          </a:stretch>
        </a:blip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4CB66EB-E1C1-47A0-B6F0-8FBC71CAC21F}">
      <dsp:nvSpPr>
        <dsp:cNvPr id="0" name=""/>
        <dsp:cNvSpPr/>
      </dsp:nvSpPr>
      <dsp:spPr>
        <a:xfrm>
          <a:off x="6230658" y="3188840"/>
          <a:ext cx="2255936" cy="501295"/>
        </a:xfrm>
        <a:prstGeom prst="rect">
          <a:avLst/>
        </a:prstGeo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Georgia"/>
              <a:ea typeface="+mn-ea"/>
              <a:cs typeface="+mn-cs"/>
            </a:rPr>
            <a:t>NHS National Patient Safety Agency</a:t>
          </a:r>
          <a:endParaRPr lang="en-GB" sz="1400" kern="1200" dirty="0">
            <a:solidFill>
              <a:sysClr val="window" lastClr="FFFFFF"/>
            </a:solidFill>
            <a:latin typeface="Georgia"/>
            <a:ea typeface="+mn-ea"/>
            <a:cs typeface="+mn-cs"/>
          </a:endParaRPr>
        </a:p>
      </dsp:txBody>
      <dsp:txXfrm>
        <a:off x="6230658" y="3188840"/>
        <a:ext cx="2255936" cy="501295"/>
      </dsp:txXfrm>
    </dsp:sp>
    <dsp:sp modelId="{E37747C9-BE56-4E1B-87AB-DBB5462A708E}">
      <dsp:nvSpPr>
        <dsp:cNvPr id="0" name=""/>
        <dsp:cNvSpPr/>
      </dsp:nvSpPr>
      <dsp:spPr>
        <a:xfrm>
          <a:off x="6230658" y="2893922"/>
          <a:ext cx="2255936" cy="2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kern="1200">
            <a:solidFill>
              <a:sysClr val="windowText" lastClr="000000">
                <a:hueOff val="0"/>
                <a:satOff val="0"/>
                <a:lumOff val="0"/>
                <a:alphaOff val="0"/>
              </a:sysClr>
            </a:solidFill>
            <a:latin typeface="Georgia"/>
            <a:ea typeface="+mn-ea"/>
            <a:cs typeface="+mn-cs"/>
          </a:endParaRPr>
        </a:p>
      </dsp:txBody>
      <dsp:txXfrm>
        <a:off x="6230658" y="2893922"/>
        <a:ext cx="2255936" cy="294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B5D91-EB1E-4E74-9638-318035F70BF1}">
      <dsp:nvSpPr>
        <dsp:cNvPr id="0" name=""/>
        <dsp:cNvSpPr/>
      </dsp:nvSpPr>
      <dsp:spPr>
        <a:xfrm rot="10800000">
          <a:off x="1745357" y="1869"/>
          <a:ext cx="5729215" cy="12091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96" tIns="133350" rIns="248920" bIns="133350" numCol="1" spcCol="1270" anchor="ctr" anchorCtr="0">
          <a:noAutofit/>
        </a:bodyPr>
        <a:lstStyle/>
        <a:p>
          <a:pPr lvl="0" algn="l" defTabSz="1555750">
            <a:lnSpc>
              <a:spcPct val="90000"/>
            </a:lnSpc>
            <a:spcBef>
              <a:spcPct val="0"/>
            </a:spcBef>
            <a:spcAft>
              <a:spcPct val="35000"/>
            </a:spcAft>
          </a:pPr>
          <a:r>
            <a:rPr lang="en-GB" sz="3500" kern="1200" dirty="0" smtClean="0"/>
            <a:t>Patient Safety</a:t>
          </a:r>
          <a:endParaRPr lang="en-GB" sz="3500" kern="1200" dirty="0"/>
        </a:p>
      </dsp:txBody>
      <dsp:txXfrm rot="10800000">
        <a:off x="2047641" y="1869"/>
        <a:ext cx="5426931" cy="1209137"/>
      </dsp:txXfrm>
    </dsp:sp>
    <dsp:sp modelId="{F2734D1C-DEC9-4E4C-8212-26DBF6600396}">
      <dsp:nvSpPr>
        <dsp:cNvPr id="0" name=""/>
        <dsp:cNvSpPr/>
      </dsp:nvSpPr>
      <dsp:spPr>
        <a:xfrm>
          <a:off x="1140788" y="1869"/>
          <a:ext cx="1209137" cy="12091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1A626-C107-43CF-9A50-03E0B2EBA2CA}">
      <dsp:nvSpPr>
        <dsp:cNvPr id="0" name=""/>
        <dsp:cNvSpPr/>
      </dsp:nvSpPr>
      <dsp:spPr>
        <a:xfrm rot="10800000">
          <a:off x="1745357" y="1571943"/>
          <a:ext cx="5729215" cy="12091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96" tIns="133350" rIns="248920" bIns="133350" numCol="1" spcCol="1270" anchor="ctr" anchorCtr="0">
          <a:noAutofit/>
        </a:bodyPr>
        <a:lstStyle/>
        <a:p>
          <a:pPr lvl="0" algn="l" defTabSz="1555750">
            <a:lnSpc>
              <a:spcPct val="90000"/>
            </a:lnSpc>
            <a:spcBef>
              <a:spcPct val="0"/>
            </a:spcBef>
            <a:spcAft>
              <a:spcPct val="35000"/>
            </a:spcAft>
          </a:pPr>
          <a:r>
            <a:rPr lang="en-GB" sz="3500" kern="1200" dirty="0" smtClean="0"/>
            <a:t>Accountability / professional integrity</a:t>
          </a:r>
        </a:p>
      </dsp:txBody>
      <dsp:txXfrm rot="10800000">
        <a:off x="2047641" y="1571943"/>
        <a:ext cx="5426931" cy="1209137"/>
      </dsp:txXfrm>
    </dsp:sp>
    <dsp:sp modelId="{380A852F-CDFF-43D2-8BCF-1AAB56BE9678}">
      <dsp:nvSpPr>
        <dsp:cNvPr id="0" name=""/>
        <dsp:cNvSpPr/>
      </dsp:nvSpPr>
      <dsp:spPr>
        <a:xfrm>
          <a:off x="1140788" y="1571943"/>
          <a:ext cx="1209137" cy="120913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9A23C6-6C72-4CBE-B3F9-27A8C0B3C165}">
      <dsp:nvSpPr>
        <dsp:cNvPr id="0" name=""/>
        <dsp:cNvSpPr/>
      </dsp:nvSpPr>
      <dsp:spPr>
        <a:xfrm rot="10800000">
          <a:off x="1712414" y="3056881"/>
          <a:ext cx="5729215" cy="12091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96" tIns="133350" rIns="248920" bIns="133350" numCol="1" spcCol="1270" anchor="ctr" anchorCtr="0">
          <a:noAutofit/>
        </a:bodyPr>
        <a:lstStyle/>
        <a:p>
          <a:pPr lvl="0" algn="l" defTabSz="1555750">
            <a:lnSpc>
              <a:spcPct val="90000"/>
            </a:lnSpc>
            <a:spcBef>
              <a:spcPct val="0"/>
            </a:spcBef>
            <a:spcAft>
              <a:spcPct val="35000"/>
            </a:spcAft>
          </a:pPr>
          <a:r>
            <a:rPr lang="en-GB" sz="3500" kern="1200" dirty="0" smtClean="0"/>
            <a:t>Expanding professional roles</a:t>
          </a:r>
        </a:p>
      </dsp:txBody>
      <dsp:txXfrm rot="10800000">
        <a:off x="2014698" y="3056881"/>
        <a:ext cx="5426931" cy="1209137"/>
      </dsp:txXfrm>
    </dsp:sp>
    <dsp:sp modelId="{049F0D29-9056-4AED-8B04-D4C2CE9EC024}">
      <dsp:nvSpPr>
        <dsp:cNvPr id="0" name=""/>
        <dsp:cNvSpPr/>
      </dsp:nvSpPr>
      <dsp:spPr>
        <a:xfrm>
          <a:off x="1140788" y="3142017"/>
          <a:ext cx="1209137" cy="120913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AE76C2-5D7C-43E5-B3D2-2F339A9B7389}" type="slidenum">
              <a:rPr lang="en-GB"/>
              <a:pPr>
                <a:defRPr/>
              </a:pPr>
              <a:t>‹#›</a:t>
            </a:fld>
            <a:endParaRPr lang="en-GB"/>
          </a:p>
        </p:txBody>
      </p:sp>
    </p:spTree>
    <p:extLst>
      <p:ext uri="{BB962C8B-B14F-4D97-AF65-F5344CB8AC3E}">
        <p14:creationId xmlns:p14="http://schemas.microsoft.com/office/powerpoint/2010/main" val="1353129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b="1" dirty="0" smtClean="0"/>
              <a:t>NMC 2007 –</a:t>
            </a:r>
            <a:r>
              <a:rPr lang="en-GB" dirty="0" smtClean="0"/>
              <a:t> nurses need sound numeracy skills to practice – recent intro of Essential Skills Clusters – student nurses must demonstrate competency in numeracy skills to ensure can practice safely as nurse.</a:t>
            </a:r>
            <a:r>
              <a:rPr lang="en-US" dirty="0" smtClean="0"/>
              <a:t> </a:t>
            </a:r>
            <a:r>
              <a:rPr lang="en-GB" sz="1200" dirty="0" smtClean="0"/>
              <a:t>http://www.nmc-uk.org/aDisplayDocument.aspx?documentID=3663 – see page 25 of this document</a:t>
            </a:r>
          </a:p>
          <a:p>
            <a:pPr eaLnBrk="1" hangingPunct="1">
              <a:lnSpc>
                <a:spcPct val="80000"/>
              </a:lnSpc>
            </a:pPr>
            <a:endParaRPr lang="en-GB" sz="1200" dirty="0" smtClean="0"/>
          </a:p>
          <a:p>
            <a:pPr eaLnBrk="1" hangingPunct="1">
              <a:lnSpc>
                <a:spcPct val="80000"/>
              </a:lnSpc>
            </a:pPr>
            <a:r>
              <a:rPr lang="en-GB" sz="1200" b="1" dirty="0" smtClean="0"/>
              <a:t>The Independent Article</a:t>
            </a:r>
          </a:p>
          <a:p>
            <a:pPr eaLnBrk="1" hangingPunct="1">
              <a:lnSpc>
                <a:spcPct val="80000"/>
              </a:lnSpc>
            </a:pPr>
            <a:r>
              <a:rPr lang="en-GB" sz="1200" dirty="0" smtClean="0"/>
              <a:t>Thirty-six patients died and almost 2,000 suffered "moderate or severe harm" as a result of errors in the drugs prescribed and dispensed in hospitals, an official report has disclosed. </a:t>
            </a:r>
          </a:p>
          <a:p>
            <a:pPr eaLnBrk="1" hangingPunct="1">
              <a:lnSpc>
                <a:spcPct val="80000"/>
              </a:lnSpc>
            </a:pPr>
            <a:r>
              <a:rPr lang="en-GB" sz="1200" dirty="0" smtClean="0"/>
              <a:t>The blunders were among more than 41,000 "medication errors" recorded by all 173 NHS trusts in England between July 2005 and July 2006. The Healthcare Commission, the NHS regulator that published the figures, said hospitals had to do more to improve their handling of medicines.</a:t>
            </a:r>
          </a:p>
          <a:p>
            <a:pPr eaLnBrk="1" hangingPunct="1">
              <a:lnSpc>
                <a:spcPct val="80000"/>
              </a:lnSpc>
            </a:pPr>
            <a:r>
              <a:rPr lang="en-GB" sz="1200" dirty="0" smtClean="0"/>
              <a:t>In a league table of performance it ranked 18 trusts as "excellent" and 12 as "weak." The remainder were good or fair.</a:t>
            </a:r>
          </a:p>
          <a:p>
            <a:pPr eaLnBrk="1" hangingPunct="1">
              <a:lnSpc>
                <a:spcPct val="80000"/>
              </a:lnSpc>
            </a:pPr>
            <a:r>
              <a:rPr lang="en-GB" sz="1200" dirty="0" smtClean="0"/>
              <a:t>The National Patient Safety Agency, which collected the figures, said 80 per cent caused no harm to patients and 15 per cent caused "low harm." The remaining 5 per cent - 2,000 errors - caused moderate or severe harm.</a:t>
            </a:r>
          </a:p>
          <a:p>
            <a:pPr eaLnBrk="1" hangingPunct="1">
              <a:lnSpc>
                <a:spcPct val="80000"/>
              </a:lnSpc>
            </a:pPr>
            <a:r>
              <a:rPr lang="en-GB" sz="1200" dirty="0" smtClean="0"/>
              <a:t>"Our data shows that there were 36 deaths where medication mistakes were thought to play a part, though it should be understood that some of these patients were already very poorly and should be put in the context of the one million people who are seen by the NHS every day," the agency said.</a:t>
            </a:r>
          </a:p>
          <a:p>
            <a:pPr eaLnBrk="1" hangingPunct="1">
              <a:lnSpc>
                <a:spcPct val="80000"/>
              </a:lnSpc>
            </a:pPr>
            <a:r>
              <a:rPr lang="en-GB" sz="1200" dirty="0" smtClean="0"/>
              <a:t>A spokeswoman said there were no details of the patients who had been harmed or died.</a:t>
            </a:r>
          </a:p>
          <a:p>
            <a:pPr eaLnBrk="1" hangingPunct="1">
              <a:lnSpc>
                <a:spcPct val="80000"/>
              </a:lnSpc>
            </a:pPr>
            <a:r>
              <a:rPr lang="en-GB" sz="1200" dirty="0" smtClean="0"/>
              <a:t>"A typical case would be someone prescribed Warfarin, the blood thinning drug, for heart disease who was given a second drug without being asked what he was already taking. The interaction might cause a bleed which would be severe," she said.</a:t>
            </a:r>
          </a:p>
          <a:p>
            <a:pPr eaLnBrk="1" hangingPunct="1">
              <a:lnSpc>
                <a:spcPct val="80000"/>
              </a:lnSpc>
            </a:pPr>
            <a:r>
              <a:rPr lang="en-GB" sz="1200" dirty="0" smtClean="0"/>
              <a:t>Trusts listed as excellent included Airedale NHS Trust and Barnsley Hospital NHS Foundation Trust, both in Yorkshire, and Guy's and St Thomas's NHS Foundation Trust in London. Those listed as weak included South Warwickshire General Hospitals NHS Trust and the Royal Cornwall Hospitals NHS Trust.</a:t>
            </a:r>
            <a:r>
              <a:rPr lang="en-GB" dirty="0" smtClean="0"/>
              <a:t> </a:t>
            </a:r>
          </a:p>
          <a:p>
            <a:pPr eaLnBrk="1" hangingPunct="1">
              <a:lnSpc>
                <a:spcPct val="80000"/>
              </a:lnSpc>
            </a:pPr>
            <a:r>
              <a:rPr lang="en-GB" dirty="0" smtClean="0"/>
              <a:t/>
            </a:r>
            <a:br>
              <a:rPr lang="en-GB" dirty="0" smtClean="0"/>
            </a:br>
            <a:r>
              <a:rPr lang="en-GB" b="1" dirty="0" smtClean="0"/>
              <a:t>NPSA</a:t>
            </a:r>
          </a:p>
          <a:p>
            <a:pPr eaLnBrk="1" hangingPunct="1">
              <a:lnSpc>
                <a:spcPct val="80000"/>
              </a:lnSpc>
            </a:pPr>
            <a:r>
              <a:rPr lang="en-GB" dirty="0" smtClean="0"/>
              <a:t>The Patient Safety Division aims to identify and reduce risks to patients receiving NHS care and leads on national initiatives to improve patient safety.</a:t>
            </a:r>
          </a:p>
          <a:p>
            <a:pPr eaLnBrk="1" hangingPunct="1">
              <a:lnSpc>
                <a:spcPct val="80000"/>
              </a:lnSpc>
            </a:pPr>
            <a:endParaRPr lang="en-GB" dirty="0" smtClean="0"/>
          </a:p>
          <a:p>
            <a:pPr eaLnBrk="1" hangingPunct="1">
              <a:lnSpc>
                <a:spcPct val="80000"/>
              </a:lnSpc>
            </a:pPr>
            <a:r>
              <a:rPr lang="en-GB" dirty="0" smtClean="0"/>
              <a:t>Through the National Reporting and Learning System (NRLS), the Patient Safety Division collects confidential reports of patient safety incidents from healthcare staff across England and Wales. Clinicians and safety experts help analyse these reports to identify common risks and opportunities to improve patient safety.</a:t>
            </a:r>
          </a:p>
          <a:p>
            <a:pPr eaLnBrk="1" hangingPunct="1">
              <a:lnSpc>
                <a:spcPct val="80000"/>
              </a:lnSpc>
            </a:pPr>
            <a:endParaRPr lang="en-GB" dirty="0" smtClean="0"/>
          </a:p>
          <a:p>
            <a:pPr eaLnBrk="1" hangingPunct="1">
              <a:lnSpc>
                <a:spcPct val="80000"/>
              </a:lnSpc>
            </a:pPr>
            <a:r>
              <a:rPr lang="en-GB" dirty="0" smtClean="0"/>
              <a:t>Feedback and guidance are provided to healthcare</a:t>
            </a:r>
          </a:p>
          <a:p>
            <a:pPr eaLnBrk="1" hangingPunct="1">
              <a:lnSpc>
                <a:spcPct val="80000"/>
              </a:lnSpc>
            </a:pPr>
            <a:r>
              <a:rPr lang="en-GB" dirty="0" smtClean="0"/>
              <a:t>organisations to improve patient safety. These include</a:t>
            </a:r>
          </a:p>
          <a:p>
            <a:pPr eaLnBrk="1" hangingPunct="1">
              <a:lnSpc>
                <a:spcPct val="80000"/>
              </a:lnSpc>
            </a:pPr>
            <a:r>
              <a:rPr lang="en-GB" dirty="0" smtClean="0"/>
              <a:t>alerts to address specific safety risks, tools to build a strong</a:t>
            </a:r>
          </a:p>
          <a:p>
            <a:pPr eaLnBrk="1" hangingPunct="1">
              <a:lnSpc>
                <a:spcPct val="80000"/>
              </a:lnSpc>
            </a:pPr>
            <a:r>
              <a:rPr lang="en-GB" dirty="0" smtClean="0"/>
              <a:t>safety culture and national initiatives in specific areas such</a:t>
            </a:r>
          </a:p>
          <a:p>
            <a:pPr eaLnBrk="1" hangingPunct="1">
              <a:lnSpc>
                <a:spcPct val="80000"/>
              </a:lnSpc>
            </a:pPr>
            <a:r>
              <a:rPr lang="en-GB" dirty="0" smtClean="0"/>
              <a:t>as hand hygiene, design, nutrition and cleaning.</a:t>
            </a:r>
          </a:p>
          <a:p>
            <a:pPr eaLnBrk="1" hangingPunct="1">
              <a:lnSpc>
                <a:spcPct val="80000"/>
              </a:lnSpc>
            </a:pPr>
            <a:endParaRPr lang="en-GB" dirty="0" smtClean="0"/>
          </a:p>
          <a:p>
            <a:pPr eaLnBrk="1" hangingPunct="1">
              <a:lnSpc>
                <a:spcPct val="80000"/>
              </a:lnSpc>
            </a:pPr>
            <a:r>
              <a:rPr lang="en-GB" dirty="0" smtClean="0"/>
              <a:t>The Patient Safety Division works closely with royal colleges, frontline staff and organisations, patient groups, strategic health</a:t>
            </a:r>
          </a:p>
          <a:p>
            <a:pPr eaLnBrk="1" hangingPunct="1">
              <a:lnSpc>
                <a:spcPct val="80000"/>
              </a:lnSpc>
            </a:pPr>
            <a:r>
              <a:rPr lang="en-GB" dirty="0" smtClean="0"/>
              <a:t>authorities, other NHS bodies, academic centres and</a:t>
            </a:r>
          </a:p>
          <a:p>
            <a:pPr eaLnBrk="1" hangingPunct="1">
              <a:lnSpc>
                <a:spcPct val="80000"/>
              </a:lnSpc>
            </a:pPr>
            <a:r>
              <a:rPr lang="en-GB" dirty="0" smtClean="0"/>
              <a:t>sectors beyond healthcare to promote patient safety.</a:t>
            </a:r>
          </a:p>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2</a:t>
            </a:fld>
            <a:endParaRPr lang="en-GB"/>
          </a:p>
        </p:txBody>
      </p:sp>
    </p:spTree>
    <p:extLst>
      <p:ext uri="{BB962C8B-B14F-4D97-AF65-F5344CB8AC3E}">
        <p14:creationId xmlns:p14="http://schemas.microsoft.com/office/powerpoint/2010/main" val="205375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a:t>
            </a:r>
            <a:r>
              <a:rPr lang="en-US" dirty="0" err="1" smtClean="0"/>
              <a:t>analysing</a:t>
            </a:r>
            <a:r>
              <a:rPr lang="en-US" dirty="0" smtClean="0"/>
              <a:t> the NHS workforce has highlighted how one London trust rejected between 40% and 60% of band 5 nurse applicants because they did not meet the </a:t>
            </a:r>
            <a:r>
              <a:rPr lang="en-US" dirty="0" err="1" smtClean="0"/>
              <a:t>organisation’s</a:t>
            </a:r>
            <a:r>
              <a:rPr lang="en-US" dirty="0" smtClean="0"/>
              <a:t> standards for numeracy, literacy or compassion</a:t>
            </a:r>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4</a:t>
            </a:fld>
            <a:endParaRPr lang="en-GB"/>
          </a:p>
        </p:txBody>
      </p:sp>
    </p:spTree>
    <p:extLst>
      <p:ext uri="{BB962C8B-B14F-4D97-AF65-F5344CB8AC3E}">
        <p14:creationId xmlns:p14="http://schemas.microsoft.com/office/powerpoint/2010/main" val="426085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6</a:t>
            </a:fld>
            <a:endParaRPr lang="en-GB"/>
          </a:p>
        </p:txBody>
      </p:sp>
    </p:spTree>
    <p:extLst>
      <p:ext uri="{BB962C8B-B14F-4D97-AF65-F5344CB8AC3E}">
        <p14:creationId xmlns:p14="http://schemas.microsoft.com/office/powerpoint/2010/main" val="140487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7</a:t>
            </a:fld>
            <a:endParaRPr lang="en-GB"/>
          </a:p>
        </p:txBody>
      </p:sp>
    </p:spTree>
    <p:extLst>
      <p:ext uri="{BB962C8B-B14F-4D97-AF65-F5344CB8AC3E}">
        <p14:creationId xmlns:p14="http://schemas.microsoft.com/office/powerpoint/2010/main" val="424085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59545B7-A2F6-485E-8B66-10B5DB2D2BD3}" type="slidenum">
              <a:rPr lang="en-GB" smtClean="0"/>
              <a:pPr/>
              <a:t>9</a:t>
            </a:fld>
            <a:endParaRPr lang="en-GB"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8161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16</a:t>
            </a:fld>
            <a:endParaRPr lang="en-GB"/>
          </a:p>
        </p:txBody>
      </p:sp>
    </p:spTree>
    <p:extLst>
      <p:ext uri="{BB962C8B-B14F-4D97-AF65-F5344CB8AC3E}">
        <p14:creationId xmlns:p14="http://schemas.microsoft.com/office/powerpoint/2010/main" val="191557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6271DD-BBDA-472F-89A5-A14FD60CC77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F19891-0B7D-43A5-AC1F-58654C54D22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98B81C-4DE0-4F03-BBA7-BA907351248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1F4606-7471-43DD-9DCA-DD548328C88A}"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28787FE-7ADE-4D4E-9E4A-9460A548798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7A573BC-9D7A-463D-88C9-E18DA1DE466F}"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A2CDDF5E-189F-4919-88CB-DF6698B3AE0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3911" dirty="0" smtClean="0">
                <a:solidFill>
                  <a:srgbClr val="FFFFFE"/>
                </a:solidFill>
              </a:rPr>
              <a:t>Click to edit Master title style</a:t>
            </a:r>
            <a:endParaRPr lang="en-US" sz="3911" dirty="0">
              <a:solidFill>
                <a:srgbClr val="FFFFFE"/>
              </a:solidFill>
            </a:endParaRPr>
          </a:p>
        </p:txBody>
      </p:sp>
      <p:sp>
        <p:nvSpPr>
          <p:cNvPr id="6" name="TextBox 5"/>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7" name="TextBox 6"/>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8" name="Content Placeholder 2"/>
          <p:cNvSpPr>
            <a:spLocks noGrp="1"/>
          </p:cNvSpPr>
          <p:nvPr>
            <p:ph idx="1"/>
          </p:nvPr>
        </p:nvSpPr>
        <p:spPr>
          <a:xfrm>
            <a:off x="195723" y="1092200"/>
            <a:ext cx="8614902" cy="4667250"/>
          </a:xfrm>
          <a:prstGeom prst="rect">
            <a:avLst/>
          </a:prstGeom>
        </p:spPr>
        <p:txBody>
          <a:bodyPr/>
          <a:lstStyle>
            <a:lvl1pPr marL="0" indent="0">
              <a:buNone/>
              <a:defRPr sz="1600" baseline="0">
                <a:solidFill>
                  <a:schemeClr val="tx2"/>
                </a:solidFill>
                <a:latin typeface="Arial"/>
                <a:cs typeface="Arial"/>
              </a:defRPr>
            </a:lvl1pPr>
            <a:lvl2pPr marL="238481" indent="-238481">
              <a:lnSpc>
                <a:spcPct val="150000"/>
              </a:lnSpc>
              <a:buClr>
                <a:schemeClr val="bg2"/>
              </a:buClr>
              <a:buFont typeface="Arial"/>
              <a:buChar char="•"/>
              <a:defRPr sz="1422" b="0" i="0" baseline="0">
                <a:solidFill>
                  <a:srgbClr val="272727"/>
                </a:solidFill>
                <a:latin typeface="Arial"/>
                <a:cs typeface="Arial"/>
              </a:defRPr>
            </a:lvl2pPr>
            <a:lvl3pPr marL="478373" indent="-239892">
              <a:lnSpc>
                <a:spcPct val="150000"/>
              </a:lnSpc>
              <a:buClr>
                <a:schemeClr val="bg2"/>
              </a:buClr>
              <a:buFont typeface="Arial"/>
              <a:buChar char="•"/>
              <a:defRPr sz="1244" b="0" i="0">
                <a:solidFill>
                  <a:srgbClr val="272727"/>
                </a:solidFill>
                <a:latin typeface="Arial"/>
                <a:cs typeface="Arial"/>
              </a:defRPr>
            </a:lvl3pPr>
            <a:lvl4pPr marL="716853" indent="-238481">
              <a:lnSpc>
                <a:spcPct val="150000"/>
              </a:lnSpc>
              <a:buClr>
                <a:schemeClr val="bg2"/>
              </a:buClr>
              <a:buFont typeface="Arial"/>
              <a:buChar char="•"/>
              <a:defRPr sz="1067" b="0" i="0">
                <a:solidFill>
                  <a:srgbClr val="272727"/>
                </a:solidFill>
                <a:latin typeface="Arial"/>
                <a:cs typeface="Arial"/>
              </a:defRPr>
            </a:lvl4pPr>
            <a:lvl5pPr marL="956745" indent="-239892">
              <a:lnSpc>
                <a:spcPct val="150000"/>
              </a:lnSpc>
              <a:buClr>
                <a:schemeClr val="bg2"/>
              </a:buClr>
              <a:buFont typeface="Arial"/>
              <a:buChar char="•"/>
              <a:defRPr sz="889" b="0" i="0">
                <a:solidFill>
                  <a:srgbClr val="272727"/>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79288" y="361622"/>
            <a:ext cx="8631337" cy="586541"/>
          </a:xfrm>
          <a:prstGeom prst="rect">
            <a:avLst/>
          </a:prstGeom>
        </p:spPr>
        <p:txBody>
          <a:bodyPr/>
          <a:lstStyle>
            <a:lvl1pPr algn="l">
              <a:defRPr sz="2489" b="1" i="0">
                <a:solidFill>
                  <a:schemeClr val="bg2"/>
                </a:solidFill>
                <a:latin typeface="Arial"/>
                <a:cs typeface="Aria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358645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9" name="TextBox 8"/>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3" name="Content Placeholder 2"/>
          <p:cNvSpPr>
            <a:spLocks noGrp="1"/>
          </p:cNvSpPr>
          <p:nvPr>
            <p:ph sz="quarter" idx="12"/>
          </p:nvPr>
        </p:nvSpPr>
        <p:spPr>
          <a:xfrm>
            <a:off x="268289" y="373065"/>
            <a:ext cx="5267325" cy="5386387"/>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itle 1"/>
          <p:cNvSpPr>
            <a:spLocks noGrp="1"/>
          </p:cNvSpPr>
          <p:nvPr>
            <p:ph type="title"/>
          </p:nvPr>
        </p:nvSpPr>
        <p:spPr>
          <a:xfrm>
            <a:off x="5655234" y="224997"/>
            <a:ext cx="3339354" cy="1015123"/>
          </a:xfrm>
          <a:prstGeom prst="rect">
            <a:avLst/>
          </a:prstGeom>
        </p:spPr>
        <p:txBody>
          <a:bodyPr/>
          <a:lstStyle>
            <a:lvl1pPr algn="l">
              <a:defRPr sz="2489" b="1" i="0">
                <a:solidFill>
                  <a:schemeClr val="bg2"/>
                </a:solidFill>
                <a:latin typeface="Arial"/>
                <a:cs typeface="Arial"/>
              </a:defRPr>
            </a:lvl1pPr>
          </a:lstStyle>
          <a:p>
            <a:r>
              <a:rPr lang="en-GB" dirty="0" smtClean="0"/>
              <a:t>Click to edit Master title style</a:t>
            </a:r>
            <a:endParaRPr lang="en-US" dirty="0"/>
          </a:p>
        </p:txBody>
      </p:sp>
      <p:sp>
        <p:nvSpPr>
          <p:cNvPr id="6" name="Content Placeholder 3"/>
          <p:cNvSpPr>
            <a:spLocks noGrp="1"/>
          </p:cNvSpPr>
          <p:nvPr>
            <p:ph sz="half" idx="2"/>
          </p:nvPr>
        </p:nvSpPr>
        <p:spPr>
          <a:xfrm>
            <a:off x="5685117" y="1270002"/>
            <a:ext cx="3316942" cy="4489451"/>
          </a:xfrm>
          <a:prstGeom prst="rect">
            <a:avLst/>
          </a:prstGeom>
        </p:spPr>
        <p:txBody>
          <a:bodyPr/>
          <a:lstStyle>
            <a:lvl1pPr marL="0" indent="0">
              <a:buNone/>
              <a:defRPr sz="1600" b="0" i="0">
                <a:solidFill>
                  <a:schemeClr val="tx2"/>
                </a:solidFill>
                <a:latin typeface="Arial"/>
                <a:cs typeface="Arial"/>
              </a:defRPr>
            </a:lvl1pPr>
            <a:lvl2pPr marL="238481" indent="-238481">
              <a:buClr>
                <a:schemeClr val="bg2"/>
              </a:buClr>
              <a:buFont typeface="Arial"/>
              <a:buChar char="•"/>
              <a:defRPr sz="1422" b="0" i="0">
                <a:solidFill>
                  <a:schemeClr val="tx2"/>
                </a:solidFill>
                <a:latin typeface="Arial"/>
                <a:cs typeface="Arial"/>
              </a:defRPr>
            </a:lvl2pPr>
            <a:lvl3pPr marL="478373" indent="-239892">
              <a:buClr>
                <a:schemeClr val="bg2"/>
              </a:buClr>
              <a:buFont typeface="Arial"/>
              <a:buChar char="•"/>
              <a:defRPr sz="1244" b="0" i="0">
                <a:solidFill>
                  <a:schemeClr val="tx2"/>
                </a:solidFill>
                <a:latin typeface="Arial"/>
                <a:cs typeface="Arial"/>
              </a:defRPr>
            </a:lvl3pPr>
            <a:lvl4pPr marL="716853" indent="-238481">
              <a:buClr>
                <a:schemeClr val="bg2"/>
              </a:buClr>
              <a:buFont typeface="Arial"/>
              <a:buChar char="•"/>
              <a:defRPr sz="1067" b="0" i="0">
                <a:solidFill>
                  <a:schemeClr val="tx2"/>
                </a:solidFill>
                <a:latin typeface="Arial"/>
                <a:cs typeface="Arial"/>
              </a:defRPr>
            </a:lvl4pPr>
            <a:lvl5pPr marL="956745" indent="-239892">
              <a:buClr>
                <a:schemeClr val="bg2"/>
              </a:buClr>
              <a:buFont typeface="Arial"/>
              <a:buChar char="•"/>
              <a:defRPr sz="889" b="0" i="0">
                <a:solidFill>
                  <a:schemeClr val="tx2"/>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80460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10" name="TextBox 9"/>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5" name="Content Placeholder 4"/>
          <p:cNvSpPr>
            <a:spLocks noGrp="1"/>
          </p:cNvSpPr>
          <p:nvPr>
            <p:ph sz="quarter" idx="14"/>
          </p:nvPr>
        </p:nvSpPr>
        <p:spPr>
          <a:xfrm>
            <a:off x="4691529" y="3652838"/>
            <a:ext cx="1964859" cy="2106612"/>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
        <p:nvSpPr>
          <p:cNvPr id="3" name="Content Placeholder 2"/>
          <p:cNvSpPr>
            <a:spLocks noGrp="1"/>
          </p:cNvSpPr>
          <p:nvPr>
            <p:ph sz="quarter" idx="13"/>
          </p:nvPr>
        </p:nvSpPr>
        <p:spPr>
          <a:xfrm>
            <a:off x="4691063" y="373063"/>
            <a:ext cx="4119562" cy="3078162"/>
          </a:xfrm>
          <a:prstGeom prst="rect">
            <a:avLst/>
          </a:prstGeom>
        </p:spPr>
        <p:txBody>
          <a:bodyPr vert="horz"/>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title"/>
          </p:nvPr>
        </p:nvSpPr>
        <p:spPr>
          <a:xfrm>
            <a:off x="186762" y="232468"/>
            <a:ext cx="4270750" cy="1022593"/>
          </a:xfrm>
          <a:prstGeom prst="rect">
            <a:avLst/>
          </a:prstGeom>
        </p:spPr>
        <p:txBody>
          <a:bodyPr/>
          <a:lstStyle>
            <a:lvl1pPr algn="l">
              <a:defRPr sz="2489" b="1" i="0">
                <a:solidFill>
                  <a:schemeClr val="bg2"/>
                </a:solidFill>
                <a:latin typeface="Arial"/>
                <a:cs typeface="Arial"/>
              </a:defRPr>
            </a:lvl1pPr>
          </a:lstStyle>
          <a:p>
            <a:r>
              <a:rPr lang="en-GB" dirty="0" smtClean="0"/>
              <a:t>Click to edit Master title style</a:t>
            </a:r>
            <a:endParaRPr lang="en-US" dirty="0"/>
          </a:p>
        </p:txBody>
      </p:sp>
      <p:sp>
        <p:nvSpPr>
          <p:cNvPr id="12" name="Content Placeholder 3"/>
          <p:cNvSpPr>
            <a:spLocks noGrp="1"/>
          </p:cNvSpPr>
          <p:nvPr>
            <p:ph sz="half" idx="2"/>
          </p:nvPr>
        </p:nvSpPr>
        <p:spPr>
          <a:xfrm>
            <a:off x="186761" y="1270002"/>
            <a:ext cx="4240867" cy="4489451"/>
          </a:xfrm>
          <a:prstGeom prst="rect">
            <a:avLst/>
          </a:prstGeom>
        </p:spPr>
        <p:txBody>
          <a:bodyPr/>
          <a:lstStyle>
            <a:lvl1pPr marL="0" indent="0">
              <a:buNone/>
              <a:defRPr sz="1600" b="0" i="0">
                <a:solidFill>
                  <a:schemeClr val="tx2"/>
                </a:solidFill>
                <a:latin typeface="Arial"/>
                <a:cs typeface="Arial"/>
              </a:defRPr>
            </a:lvl1pPr>
            <a:lvl2pPr marL="238481" indent="-238481">
              <a:buClr>
                <a:schemeClr val="bg2"/>
              </a:buClr>
              <a:buFont typeface="Arial"/>
              <a:buChar char="•"/>
              <a:defRPr sz="1422" b="0" i="0">
                <a:solidFill>
                  <a:schemeClr val="tx2"/>
                </a:solidFill>
                <a:latin typeface="Arial"/>
                <a:cs typeface="Arial"/>
              </a:defRPr>
            </a:lvl2pPr>
            <a:lvl3pPr marL="478373" indent="-239892">
              <a:buClr>
                <a:schemeClr val="bg2"/>
              </a:buClr>
              <a:buFont typeface="Arial"/>
              <a:buChar char="•"/>
              <a:defRPr sz="1244" b="0" i="0">
                <a:solidFill>
                  <a:schemeClr val="tx2"/>
                </a:solidFill>
                <a:latin typeface="Arial"/>
                <a:cs typeface="Arial"/>
              </a:defRPr>
            </a:lvl3pPr>
            <a:lvl4pPr marL="716853" indent="-238481">
              <a:buClr>
                <a:schemeClr val="bg2"/>
              </a:buClr>
              <a:buFont typeface="Arial"/>
              <a:buChar char="•"/>
              <a:defRPr sz="1067" b="0" i="0">
                <a:solidFill>
                  <a:schemeClr val="tx2"/>
                </a:solidFill>
                <a:latin typeface="Arial"/>
                <a:cs typeface="Arial"/>
              </a:defRPr>
            </a:lvl4pPr>
            <a:lvl5pPr marL="956745" indent="-239892">
              <a:buClr>
                <a:schemeClr val="bg2"/>
              </a:buClr>
              <a:buFont typeface="Arial"/>
              <a:buChar char="•"/>
              <a:defRPr sz="889" b="0" i="0">
                <a:solidFill>
                  <a:schemeClr val="tx2"/>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Content Placeholder 4"/>
          <p:cNvSpPr>
            <a:spLocks noGrp="1"/>
          </p:cNvSpPr>
          <p:nvPr>
            <p:ph sz="quarter" idx="15"/>
          </p:nvPr>
        </p:nvSpPr>
        <p:spPr>
          <a:xfrm>
            <a:off x="6845767" y="3652838"/>
            <a:ext cx="1964859" cy="2106612"/>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Tree>
    <p:extLst>
      <p:ext uri="{BB962C8B-B14F-4D97-AF65-F5344CB8AC3E}">
        <p14:creationId xmlns:p14="http://schemas.microsoft.com/office/powerpoint/2010/main" val="384419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6" name="TextBox 5"/>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5" name="Content Placeholder 4"/>
          <p:cNvSpPr>
            <a:spLocks noGrp="1"/>
          </p:cNvSpPr>
          <p:nvPr>
            <p:ph sz="quarter" idx="11"/>
          </p:nvPr>
        </p:nvSpPr>
        <p:spPr>
          <a:xfrm>
            <a:off x="284163" y="388473"/>
            <a:ext cx="8526462" cy="5370979"/>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833017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F894E7-48DF-4D9B-A877-D52266FCD84C}"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8" name="TextBox 7"/>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17" name="Content Placeholder 16"/>
          <p:cNvSpPr>
            <a:spLocks noGrp="1"/>
          </p:cNvSpPr>
          <p:nvPr>
            <p:ph sz="quarter" idx="10"/>
          </p:nvPr>
        </p:nvSpPr>
        <p:spPr>
          <a:xfrm>
            <a:off x="287338" y="388938"/>
            <a:ext cx="4165600" cy="5370512"/>
          </a:xfrm>
          <a:prstGeom prst="rect">
            <a:avLst/>
          </a:prstGeom>
        </p:spPr>
        <p:txBody>
          <a:bodyPr vert="horz"/>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Content Placeholder 18"/>
          <p:cNvSpPr>
            <a:spLocks noGrp="1"/>
          </p:cNvSpPr>
          <p:nvPr>
            <p:ph sz="quarter" idx="11"/>
          </p:nvPr>
        </p:nvSpPr>
        <p:spPr>
          <a:xfrm>
            <a:off x="4691064" y="388938"/>
            <a:ext cx="4119562" cy="3622768"/>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Content Placeholder 4"/>
          <p:cNvSpPr>
            <a:spLocks noGrp="1"/>
          </p:cNvSpPr>
          <p:nvPr>
            <p:ph sz="quarter" idx="14"/>
          </p:nvPr>
        </p:nvSpPr>
        <p:spPr>
          <a:xfrm>
            <a:off x="4691529" y="4198472"/>
            <a:ext cx="1964859" cy="1560979"/>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
        <p:nvSpPr>
          <p:cNvPr id="11" name="Content Placeholder 4"/>
          <p:cNvSpPr>
            <a:spLocks noGrp="1"/>
          </p:cNvSpPr>
          <p:nvPr>
            <p:ph sz="quarter" idx="15"/>
          </p:nvPr>
        </p:nvSpPr>
        <p:spPr>
          <a:xfrm>
            <a:off x="6845767" y="4198472"/>
            <a:ext cx="1964859" cy="1560979"/>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Tree>
    <p:extLst>
      <p:ext uri="{BB962C8B-B14F-4D97-AF65-F5344CB8AC3E}">
        <p14:creationId xmlns:p14="http://schemas.microsoft.com/office/powerpoint/2010/main" val="4030438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11" name="TextBox 10"/>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21" name="Picture Placeholder 20"/>
          <p:cNvSpPr>
            <a:spLocks noGrp="1"/>
          </p:cNvSpPr>
          <p:nvPr>
            <p:ph type="pic" sz="quarter" idx="10"/>
          </p:nvPr>
        </p:nvSpPr>
        <p:spPr>
          <a:xfrm>
            <a:off x="322263" y="364067"/>
            <a:ext cx="1981200" cy="1558396"/>
          </a:xfrm>
          <a:prstGeom prst="rect">
            <a:avLst/>
          </a:prstGeom>
        </p:spPr>
        <p:txBody>
          <a:bodyPr vert="horz"/>
          <a:lstStyle>
            <a:lvl1pPr>
              <a:defRPr sz="1244">
                <a:latin typeface="Arial"/>
              </a:defRPr>
            </a:lvl1pPr>
          </a:lstStyle>
          <a:p>
            <a:pPr lvl="0"/>
            <a:endParaRPr lang="en-US" noProof="0" dirty="0"/>
          </a:p>
        </p:txBody>
      </p:sp>
      <p:sp>
        <p:nvSpPr>
          <p:cNvPr id="23" name="Picture Placeholder 22"/>
          <p:cNvSpPr>
            <a:spLocks noGrp="1"/>
          </p:cNvSpPr>
          <p:nvPr>
            <p:ph type="pic" sz="quarter" idx="11"/>
          </p:nvPr>
        </p:nvSpPr>
        <p:spPr>
          <a:xfrm>
            <a:off x="2481264" y="364068"/>
            <a:ext cx="1997604" cy="1558396"/>
          </a:xfrm>
          <a:prstGeom prst="rect">
            <a:avLst/>
          </a:prstGeom>
        </p:spPr>
        <p:txBody>
          <a:bodyPr vert="horz"/>
          <a:lstStyle>
            <a:lvl1pPr>
              <a:defRPr sz="1244">
                <a:latin typeface="Arial"/>
              </a:defRPr>
            </a:lvl1pPr>
          </a:lstStyle>
          <a:p>
            <a:pPr lvl="0"/>
            <a:endParaRPr lang="en-US" noProof="0" dirty="0"/>
          </a:p>
        </p:txBody>
      </p:sp>
      <p:sp>
        <p:nvSpPr>
          <p:cNvPr id="25" name="Picture Placeholder 24"/>
          <p:cNvSpPr>
            <a:spLocks noGrp="1"/>
          </p:cNvSpPr>
          <p:nvPr>
            <p:ph type="pic" sz="quarter" idx="12"/>
          </p:nvPr>
        </p:nvSpPr>
        <p:spPr>
          <a:xfrm>
            <a:off x="4681538" y="358777"/>
            <a:ext cx="2006600" cy="3306763"/>
          </a:xfrm>
          <a:prstGeom prst="rect">
            <a:avLst/>
          </a:prstGeom>
        </p:spPr>
        <p:txBody>
          <a:bodyPr vert="horz"/>
          <a:lstStyle>
            <a:lvl1pPr>
              <a:defRPr sz="1244">
                <a:latin typeface="Arial"/>
              </a:defRPr>
            </a:lvl1pPr>
          </a:lstStyle>
          <a:p>
            <a:pPr lvl="0"/>
            <a:endParaRPr lang="en-US" noProof="0" dirty="0"/>
          </a:p>
        </p:txBody>
      </p:sp>
      <p:sp>
        <p:nvSpPr>
          <p:cNvPr id="27" name="Picture Placeholder 26"/>
          <p:cNvSpPr>
            <a:spLocks noGrp="1"/>
          </p:cNvSpPr>
          <p:nvPr>
            <p:ph type="pic" sz="quarter" idx="13"/>
          </p:nvPr>
        </p:nvSpPr>
        <p:spPr>
          <a:xfrm>
            <a:off x="6857999" y="358776"/>
            <a:ext cx="1952626" cy="1563688"/>
          </a:xfrm>
          <a:prstGeom prst="rect">
            <a:avLst/>
          </a:prstGeom>
        </p:spPr>
        <p:txBody>
          <a:bodyPr vert="horz"/>
          <a:lstStyle>
            <a:lvl1pPr>
              <a:defRPr sz="1244">
                <a:latin typeface="Arial"/>
              </a:defRPr>
            </a:lvl1pPr>
          </a:lstStyle>
          <a:p>
            <a:pPr lvl="0"/>
            <a:endParaRPr lang="en-US" noProof="0" dirty="0"/>
          </a:p>
        </p:txBody>
      </p:sp>
      <p:sp>
        <p:nvSpPr>
          <p:cNvPr id="29" name="Picture Placeholder 28"/>
          <p:cNvSpPr>
            <a:spLocks noGrp="1"/>
          </p:cNvSpPr>
          <p:nvPr>
            <p:ph type="pic" sz="quarter" idx="14"/>
          </p:nvPr>
        </p:nvSpPr>
        <p:spPr>
          <a:xfrm>
            <a:off x="6857999" y="2082800"/>
            <a:ext cx="1952626" cy="1582738"/>
          </a:xfrm>
          <a:prstGeom prst="rect">
            <a:avLst/>
          </a:prstGeom>
        </p:spPr>
        <p:txBody>
          <a:bodyPr vert="horz"/>
          <a:lstStyle>
            <a:lvl1pPr>
              <a:defRPr sz="1244">
                <a:latin typeface="Arial"/>
              </a:defRPr>
            </a:lvl1pPr>
          </a:lstStyle>
          <a:p>
            <a:pPr lvl="0"/>
            <a:endParaRPr lang="en-US" noProof="0" dirty="0"/>
          </a:p>
        </p:txBody>
      </p:sp>
      <p:sp>
        <p:nvSpPr>
          <p:cNvPr id="31" name="Picture Placeholder 30"/>
          <p:cNvSpPr>
            <a:spLocks noGrp="1"/>
          </p:cNvSpPr>
          <p:nvPr>
            <p:ph type="pic" sz="quarter" idx="15"/>
          </p:nvPr>
        </p:nvSpPr>
        <p:spPr>
          <a:xfrm>
            <a:off x="4691063" y="3817938"/>
            <a:ext cx="4119562" cy="1941512"/>
          </a:xfrm>
          <a:prstGeom prst="rect">
            <a:avLst/>
          </a:prstGeom>
        </p:spPr>
        <p:txBody>
          <a:bodyPr vert="horz"/>
          <a:lstStyle>
            <a:lvl1pPr>
              <a:defRPr sz="1244">
                <a:latin typeface="Arial"/>
              </a:defRPr>
            </a:lvl1pPr>
          </a:lstStyle>
          <a:p>
            <a:pPr lvl="0"/>
            <a:endParaRPr lang="en-US" noProof="0" dirty="0"/>
          </a:p>
        </p:txBody>
      </p:sp>
      <p:sp>
        <p:nvSpPr>
          <p:cNvPr id="33" name="Content Placeholder 32"/>
          <p:cNvSpPr>
            <a:spLocks noGrp="1"/>
          </p:cNvSpPr>
          <p:nvPr>
            <p:ph sz="quarter" idx="16"/>
          </p:nvPr>
        </p:nvSpPr>
        <p:spPr>
          <a:xfrm>
            <a:off x="312738" y="2082800"/>
            <a:ext cx="4165600" cy="3676650"/>
          </a:xfrm>
          <a:prstGeom prst="rect">
            <a:avLst/>
          </a:prstGeom>
        </p:spPr>
        <p:txBody>
          <a:bodyPr vert="horz"/>
          <a:lstStyle>
            <a:lvl1pPr>
              <a:defRPr sz="1244">
                <a:latin typeface="Arial"/>
              </a:defRPr>
            </a:lvl1pPr>
            <a:lvl2pPr>
              <a:defRPr sz="1244">
                <a:latin typeface="Arial"/>
              </a:defRPr>
            </a:lvl2pPr>
            <a:lvl3pPr>
              <a:defRPr sz="1244">
                <a:latin typeface="Arial"/>
              </a:defRPr>
            </a:lvl3pPr>
            <a:lvl4pPr>
              <a:defRPr sz="1244">
                <a:latin typeface="Arial"/>
              </a:defRPr>
            </a:lvl4pPr>
            <a:lvl5pPr>
              <a:defRPr sz="1244">
                <a:latin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9290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374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B087B0-C502-46EF-B444-8CD449FEA3F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12D3D-CB9F-459A-A7EE-ED6DEFA19C2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D093895-C4BF-4DD4-AD65-3A5725AA7F3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D1C8BD0-046C-4F3C-A71C-A0783251953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54BBE82-EDB6-4709-B43F-1ED110BA76E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5E0F39-4DB1-4F3B-8074-63958E0E9FB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6DDF50-D2B9-41C9-A2D2-111A0D1E32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201851-E72C-46B7-BFB3-F76E643D4A5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20601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06405" rtl="0" eaLnBrk="0" fontAlgn="base" hangingPunct="0">
        <a:spcBef>
          <a:spcPct val="0"/>
        </a:spcBef>
        <a:spcAft>
          <a:spcPct val="0"/>
        </a:spcAft>
        <a:defRPr sz="3911" kern="1200">
          <a:solidFill>
            <a:schemeClr val="tx1"/>
          </a:solidFill>
          <a:latin typeface="+mj-lt"/>
          <a:ea typeface="+mj-ea"/>
          <a:cs typeface="+mj-cs"/>
        </a:defRPr>
      </a:lvl1pPr>
      <a:lvl2pPr algn="ctr" defTabSz="406405" rtl="0" eaLnBrk="0" fontAlgn="base" hangingPunct="0">
        <a:spcBef>
          <a:spcPct val="0"/>
        </a:spcBef>
        <a:spcAft>
          <a:spcPct val="0"/>
        </a:spcAft>
        <a:defRPr sz="3911">
          <a:solidFill>
            <a:schemeClr val="tx1"/>
          </a:solidFill>
          <a:latin typeface="Arial" charset="0"/>
        </a:defRPr>
      </a:lvl2pPr>
      <a:lvl3pPr algn="ctr" defTabSz="406405" rtl="0" eaLnBrk="0" fontAlgn="base" hangingPunct="0">
        <a:spcBef>
          <a:spcPct val="0"/>
        </a:spcBef>
        <a:spcAft>
          <a:spcPct val="0"/>
        </a:spcAft>
        <a:defRPr sz="3911">
          <a:solidFill>
            <a:schemeClr val="tx1"/>
          </a:solidFill>
          <a:latin typeface="Arial" charset="0"/>
        </a:defRPr>
      </a:lvl3pPr>
      <a:lvl4pPr algn="ctr" defTabSz="406405" rtl="0" eaLnBrk="0" fontAlgn="base" hangingPunct="0">
        <a:spcBef>
          <a:spcPct val="0"/>
        </a:spcBef>
        <a:spcAft>
          <a:spcPct val="0"/>
        </a:spcAft>
        <a:defRPr sz="3911">
          <a:solidFill>
            <a:schemeClr val="tx1"/>
          </a:solidFill>
          <a:latin typeface="Arial" charset="0"/>
        </a:defRPr>
      </a:lvl4pPr>
      <a:lvl5pPr algn="ctr" defTabSz="406405" rtl="0" eaLnBrk="0" fontAlgn="base" hangingPunct="0">
        <a:spcBef>
          <a:spcPct val="0"/>
        </a:spcBef>
        <a:spcAft>
          <a:spcPct val="0"/>
        </a:spcAft>
        <a:defRPr sz="3911">
          <a:solidFill>
            <a:schemeClr val="tx1"/>
          </a:solidFill>
          <a:latin typeface="Arial" charset="0"/>
        </a:defRPr>
      </a:lvl5pPr>
      <a:lvl6pPr marL="406405" algn="ctr" defTabSz="406405" rtl="0" fontAlgn="base">
        <a:spcBef>
          <a:spcPct val="0"/>
        </a:spcBef>
        <a:spcAft>
          <a:spcPct val="0"/>
        </a:spcAft>
        <a:defRPr sz="3911">
          <a:solidFill>
            <a:schemeClr val="tx1"/>
          </a:solidFill>
          <a:latin typeface="Arial" charset="0"/>
        </a:defRPr>
      </a:lvl6pPr>
      <a:lvl7pPr marL="812810" algn="ctr" defTabSz="406405" rtl="0" fontAlgn="base">
        <a:spcBef>
          <a:spcPct val="0"/>
        </a:spcBef>
        <a:spcAft>
          <a:spcPct val="0"/>
        </a:spcAft>
        <a:defRPr sz="3911">
          <a:solidFill>
            <a:schemeClr val="tx1"/>
          </a:solidFill>
          <a:latin typeface="Arial" charset="0"/>
        </a:defRPr>
      </a:lvl7pPr>
      <a:lvl8pPr marL="1219215" algn="ctr" defTabSz="406405" rtl="0" fontAlgn="base">
        <a:spcBef>
          <a:spcPct val="0"/>
        </a:spcBef>
        <a:spcAft>
          <a:spcPct val="0"/>
        </a:spcAft>
        <a:defRPr sz="3911">
          <a:solidFill>
            <a:schemeClr val="tx1"/>
          </a:solidFill>
          <a:latin typeface="Arial" charset="0"/>
        </a:defRPr>
      </a:lvl8pPr>
      <a:lvl9pPr marL="1625620" algn="ctr" defTabSz="406405" rtl="0" fontAlgn="base">
        <a:spcBef>
          <a:spcPct val="0"/>
        </a:spcBef>
        <a:spcAft>
          <a:spcPct val="0"/>
        </a:spcAft>
        <a:defRPr sz="3911">
          <a:solidFill>
            <a:schemeClr val="tx1"/>
          </a:solidFill>
          <a:latin typeface="Arial" charset="0"/>
        </a:defRPr>
      </a:lvl9pPr>
    </p:titleStyle>
    <p:bodyStyle>
      <a:lvl1pPr marL="304804" indent="-304804" algn="l" defTabSz="406405"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mn-ea"/>
          <a:cs typeface="+mn-cs"/>
        </a:defRPr>
      </a:lvl1pPr>
      <a:lvl2pPr marL="660408" indent="-254003" algn="l" defTabSz="406405" rtl="0" eaLnBrk="0" fontAlgn="base" hangingPunct="0">
        <a:spcBef>
          <a:spcPct val="20000"/>
        </a:spcBef>
        <a:spcAft>
          <a:spcPct val="0"/>
        </a:spcAft>
        <a:buFont typeface="Arial" panose="020B0604020202020204" pitchFamily="34" charset="0"/>
        <a:buChar char="–"/>
        <a:defRPr sz="2489" kern="1200">
          <a:solidFill>
            <a:schemeClr val="tx1"/>
          </a:solidFill>
          <a:latin typeface="+mn-lt"/>
          <a:ea typeface="+mn-ea"/>
          <a:cs typeface="+mn-cs"/>
        </a:defRPr>
      </a:lvl2pPr>
      <a:lvl3pPr marL="1016013" indent="-203203" algn="l" defTabSz="406405"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3pPr>
      <a:lvl4pPr marL="1422418" indent="-203203" algn="l" defTabSz="4064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4pPr>
      <a:lvl5pPr marL="1828823" indent="-203203" algn="l" defTabSz="4064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5pPr>
      <a:lvl6pPr marL="2235228" indent="-203203" algn="l" defTabSz="406405" rtl="0" eaLnBrk="1" latinLnBrk="0" hangingPunct="1">
        <a:spcBef>
          <a:spcPct val="20000"/>
        </a:spcBef>
        <a:buFont typeface="Arial"/>
        <a:buChar char="•"/>
        <a:defRPr sz="1778" kern="1200">
          <a:solidFill>
            <a:schemeClr val="tx1"/>
          </a:solidFill>
          <a:latin typeface="+mn-lt"/>
          <a:ea typeface="+mn-ea"/>
          <a:cs typeface="+mn-cs"/>
        </a:defRPr>
      </a:lvl6pPr>
      <a:lvl7pPr marL="2641633" indent="-203203" algn="l" defTabSz="406405" rtl="0" eaLnBrk="1" latinLnBrk="0" hangingPunct="1">
        <a:spcBef>
          <a:spcPct val="20000"/>
        </a:spcBef>
        <a:buFont typeface="Arial"/>
        <a:buChar char="•"/>
        <a:defRPr sz="1778" kern="1200">
          <a:solidFill>
            <a:schemeClr val="tx1"/>
          </a:solidFill>
          <a:latin typeface="+mn-lt"/>
          <a:ea typeface="+mn-ea"/>
          <a:cs typeface="+mn-cs"/>
        </a:defRPr>
      </a:lvl7pPr>
      <a:lvl8pPr marL="3048038" indent="-203203" algn="l" defTabSz="406405" rtl="0" eaLnBrk="1" latinLnBrk="0" hangingPunct="1">
        <a:spcBef>
          <a:spcPct val="20000"/>
        </a:spcBef>
        <a:buFont typeface="Arial"/>
        <a:buChar char="•"/>
        <a:defRPr sz="1778" kern="1200">
          <a:solidFill>
            <a:schemeClr val="tx1"/>
          </a:solidFill>
          <a:latin typeface="+mn-lt"/>
          <a:ea typeface="+mn-ea"/>
          <a:cs typeface="+mn-cs"/>
        </a:defRPr>
      </a:lvl8pPr>
      <a:lvl9pPr marL="3454443" indent="-203203" algn="l" defTabSz="406405" rtl="0" eaLnBrk="1" latinLnBrk="0" hangingPunct="1">
        <a:spcBef>
          <a:spcPct val="20000"/>
        </a:spcBef>
        <a:buFont typeface="Arial"/>
        <a:buChar char="•"/>
        <a:defRPr sz="1778" kern="1200">
          <a:solidFill>
            <a:schemeClr val="tx1"/>
          </a:solidFill>
          <a:latin typeface="+mn-lt"/>
          <a:ea typeface="+mn-ea"/>
          <a:cs typeface="+mn-cs"/>
        </a:defRPr>
      </a:lvl9pPr>
    </p:bodyStyle>
    <p:otherStyle>
      <a:defPPr>
        <a:defRPr lang="en-US"/>
      </a:defPPr>
      <a:lvl1pPr marL="0" algn="l" defTabSz="406405" rtl="0" eaLnBrk="1" latinLnBrk="0" hangingPunct="1">
        <a:defRPr sz="1600" kern="1200">
          <a:solidFill>
            <a:schemeClr val="tx1"/>
          </a:solidFill>
          <a:latin typeface="+mn-lt"/>
          <a:ea typeface="+mn-ea"/>
          <a:cs typeface="+mn-cs"/>
        </a:defRPr>
      </a:lvl1pPr>
      <a:lvl2pPr marL="406405" algn="l" defTabSz="406405" rtl="0" eaLnBrk="1" latinLnBrk="0" hangingPunct="1">
        <a:defRPr sz="1600" kern="1200">
          <a:solidFill>
            <a:schemeClr val="tx1"/>
          </a:solidFill>
          <a:latin typeface="+mn-lt"/>
          <a:ea typeface="+mn-ea"/>
          <a:cs typeface="+mn-cs"/>
        </a:defRPr>
      </a:lvl2pPr>
      <a:lvl3pPr marL="812810" algn="l" defTabSz="406405" rtl="0" eaLnBrk="1" latinLnBrk="0" hangingPunct="1">
        <a:defRPr sz="1600" kern="1200">
          <a:solidFill>
            <a:schemeClr val="tx1"/>
          </a:solidFill>
          <a:latin typeface="+mn-lt"/>
          <a:ea typeface="+mn-ea"/>
          <a:cs typeface="+mn-cs"/>
        </a:defRPr>
      </a:lvl3pPr>
      <a:lvl4pPr marL="1219215" algn="l" defTabSz="406405" rtl="0" eaLnBrk="1" latinLnBrk="0" hangingPunct="1">
        <a:defRPr sz="1600" kern="1200">
          <a:solidFill>
            <a:schemeClr val="tx1"/>
          </a:solidFill>
          <a:latin typeface="+mn-lt"/>
          <a:ea typeface="+mn-ea"/>
          <a:cs typeface="+mn-cs"/>
        </a:defRPr>
      </a:lvl4pPr>
      <a:lvl5pPr marL="1625620" algn="l" defTabSz="406405" rtl="0" eaLnBrk="1" latinLnBrk="0" hangingPunct="1">
        <a:defRPr sz="1600" kern="1200">
          <a:solidFill>
            <a:schemeClr val="tx1"/>
          </a:solidFill>
          <a:latin typeface="+mn-lt"/>
          <a:ea typeface="+mn-ea"/>
          <a:cs typeface="+mn-cs"/>
        </a:defRPr>
      </a:lvl5pPr>
      <a:lvl6pPr marL="2032025" algn="l" defTabSz="406405" rtl="0" eaLnBrk="1" latinLnBrk="0" hangingPunct="1">
        <a:defRPr sz="1600" kern="1200">
          <a:solidFill>
            <a:schemeClr val="tx1"/>
          </a:solidFill>
          <a:latin typeface="+mn-lt"/>
          <a:ea typeface="+mn-ea"/>
          <a:cs typeface="+mn-cs"/>
        </a:defRPr>
      </a:lvl6pPr>
      <a:lvl7pPr marL="2438430" algn="l" defTabSz="406405" rtl="0" eaLnBrk="1" latinLnBrk="0" hangingPunct="1">
        <a:defRPr sz="1600" kern="1200">
          <a:solidFill>
            <a:schemeClr val="tx1"/>
          </a:solidFill>
          <a:latin typeface="+mn-lt"/>
          <a:ea typeface="+mn-ea"/>
          <a:cs typeface="+mn-cs"/>
        </a:defRPr>
      </a:lvl7pPr>
      <a:lvl8pPr marL="2844836" algn="l" defTabSz="406405" rtl="0" eaLnBrk="1" latinLnBrk="0" hangingPunct="1">
        <a:defRPr sz="1600" kern="1200">
          <a:solidFill>
            <a:schemeClr val="tx1"/>
          </a:solidFill>
          <a:latin typeface="+mn-lt"/>
          <a:ea typeface="+mn-ea"/>
          <a:cs typeface="+mn-cs"/>
        </a:defRPr>
      </a:lvl8pPr>
      <a:lvl9pPr marL="3251241" algn="l" defTabSz="4064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hlbisupport.com/bmi/bmi-m.htm"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images.google.co.uk/imgres?imgurl=http://img.dailymail.co.uk/i/pix/2007/10_03/piggy_468x321.jpg&amp;imgrefurl=http://www.dailymail.co.uk/news/article-487669/Meet-Tetley-little-piggy-size-cup-tea.html&amp;usg=__G8jrdmYTnZf_BzhEOjz7fM2Sjj0=&amp;h=321&amp;w=468&amp;sz=48&amp;hl=en&amp;start=11&amp;itbs=1&amp;tbnid=pazKj5QDyrQwlM:&amp;tbnh=88&amp;tbnw=128&amp;prev=/images?q=cup+of+tea&amp;gbv=2&amp;ndsp=20&amp;hl=en&amp;rlz=1T4GGIK_enGB277GB291&amp;sa=G" TargetMode="External"/><Relationship Id="rId1" Type="http://schemas.openxmlformats.org/officeDocument/2006/relationships/slideLayout" Target="../slideLayouts/slideLayout13.xml"/><Relationship Id="rId6" Type="http://schemas.openxmlformats.org/officeDocument/2006/relationships/hyperlink" Target="http://images.google.co.uk/imgres?imgurl=http://vastate.files.wordpress.com/2009/09/glass-of-water.jpg&amp;imgrefurl=http://vastate.wordpress.com/2009/09/25/of-micronutritional-deficiency/&amp;usg=__e5zV1JFhQjvd53ooeOLEzXsLoRI=&amp;h=500&amp;w=375&amp;sz=56&amp;hl=en&amp;start=1&amp;um=1&amp;itbs=1&amp;tbnid=_RQ7XhtWSdGVzM:&amp;tbnh=130&amp;tbnw=98&amp;prev=/images?q=glass+of+water&amp;hl=en&amp;rlz=1T4GGIK_enGB277GB291&amp;sa=G&amp;um=1" TargetMode="External"/><Relationship Id="rId5" Type="http://schemas.openxmlformats.org/officeDocument/2006/relationships/image" Target="../media/image27.jpeg"/><Relationship Id="rId4" Type="http://schemas.openxmlformats.org/officeDocument/2006/relationships/hyperlink" Target="http://images.google.co.uk/imgres?imgurl=http://charlottewood.files.wordpress.com/2009/04/orange-juice.jpg&amp;imgrefurl=http://howtoshuckanoyster.com/2009/04/09/a-glass-of-orange-juice/&amp;usg=__krMRlszmdK9SKT8ffhEC-xO3Ckg=&amp;h=424&amp;w=283&amp;sz=88&amp;hl=en&amp;start=4&amp;um=1&amp;itbs=1&amp;tbnid=zcF_2N3tvuHQFM:&amp;tbnh=126&amp;tbnw=84&amp;prev=/images?q=glass+of+juice&amp;hl=en&amp;rlz=1T4GGIK_enGB277GB291&amp;sa=G&amp;um=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imgres?imgurl=http://upload.wikimedia.org/wikipedia/commons/9/9e/Intravenous_therapy_2007-SEP-13-Singapore.JPG&amp;imgrefurl=http://commons.wikimedia.org/wiki/File:Intravenous_therapy_2007-SEP-13-Singapore.JPG&amp;usg=__a5P-V-Vws-FaCLpF_VlwlG9EUOE=&amp;h=768&amp;w=1024&amp;sz=251&amp;hl=en&amp;start=1&amp;itbs=1&amp;tbnid=D-0vVCuNsNW64M:&amp;tbnh=113&amp;tbnw=150&amp;prev=/images?q=intravenous+therapy&amp;gbv=2&amp;hl=en" TargetMode="Externa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395288" y="2276475"/>
            <a:ext cx="8353425" cy="1470025"/>
          </a:xfrm>
        </p:spPr>
        <p:txBody>
          <a:bodyPr/>
          <a:lstStyle/>
          <a:p>
            <a:pPr eaLnBrk="1" hangingPunct="1"/>
            <a:r>
              <a:rPr lang="en-GB" sz="7200" b="1" dirty="0" smtClean="0">
                <a:solidFill>
                  <a:srgbClr val="0070C0"/>
                </a:solidFill>
                <a:latin typeface="Andalus" pitchFamily="18" charset="-78"/>
                <a:cs typeface="Andalus" pitchFamily="18" charset="-78"/>
              </a:rPr>
              <a:t>Numbers and Nurses</a:t>
            </a:r>
          </a:p>
        </p:txBody>
      </p:sp>
      <p:sp>
        <p:nvSpPr>
          <p:cNvPr id="18434" name="Rectangle 3"/>
          <p:cNvSpPr>
            <a:spLocks noGrp="1" noChangeArrowheads="1"/>
          </p:cNvSpPr>
          <p:nvPr>
            <p:ph type="subTitle" idx="1"/>
          </p:nvPr>
        </p:nvSpPr>
        <p:spPr>
          <a:xfrm>
            <a:off x="1403350" y="4437063"/>
            <a:ext cx="6400800" cy="1752600"/>
          </a:xfrm>
        </p:spPr>
        <p:txBody>
          <a:bodyPr/>
          <a:lstStyle/>
          <a:p>
            <a:pPr algn="r" eaLnBrk="1" hangingPunct="1"/>
            <a:r>
              <a:rPr lang="en-GB" sz="4000" b="1" dirty="0" smtClean="0">
                <a:latin typeface="Andalus" pitchFamily="18" charset="-78"/>
                <a:cs typeface="Andalus" pitchFamily="18" charset="-78"/>
              </a:rPr>
              <a:t>Arlene Boyle </a:t>
            </a:r>
          </a:p>
        </p:txBody>
      </p:sp>
      <p:pic>
        <p:nvPicPr>
          <p:cNvPr id="18435" name="Picture 4" descr="j0178305"/>
          <p:cNvPicPr>
            <a:picLocks noChangeAspect="1" noChangeArrowheads="1" noCrop="1"/>
          </p:cNvPicPr>
          <p:nvPr/>
        </p:nvPicPr>
        <p:blipFill>
          <a:blip r:embed="rId3"/>
          <a:srcRect/>
          <a:stretch>
            <a:fillRect/>
          </a:stretch>
        </p:blipFill>
        <p:spPr bwMode="auto">
          <a:xfrm>
            <a:off x="900113" y="620713"/>
            <a:ext cx="800100" cy="800100"/>
          </a:xfrm>
          <a:prstGeom prst="rect">
            <a:avLst/>
          </a:prstGeom>
          <a:noFill/>
          <a:ln w="9525">
            <a:noFill/>
            <a:miter lim="800000"/>
            <a:headEnd/>
            <a:tailEnd/>
          </a:ln>
        </p:spPr>
      </p:pic>
      <p:pic>
        <p:nvPicPr>
          <p:cNvPr id="18436" name="Picture 5" descr="j0178303"/>
          <p:cNvPicPr>
            <a:picLocks noChangeAspect="1" noChangeArrowheads="1" noCrop="1"/>
          </p:cNvPicPr>
          <p:nvPr/>
        </p:nvPicPr>
        <p:blipFill>
          <a:blip r:embed="rId4"/>
          <a:srcRect/>
          <a:stretch>
            <a:fillRect/>
          </a:stretch>
        </p:blipFill>
        <p:spPr bwMode="auto">
          <a:xfrm>
            <a:off x="395288" y="3644900"/>
            <a:ext cx="800100" cy="800100"/>
          </a:xfrm>
          <a:prstGeom prst="rect">
            <a:avLst/>
          </a:prstGeom>
          <a:noFill/>
          <a:ln w="9525">
            <a:noFill/>
            <a:miter lim="800000"/>
            <a:headEnd/>
            <a:tailEnd/>
          </a:ln>
        </p:spPr>
      </p:pic>
      <p:pic>
        <p:nvPicPr>
          <p:cNvPr id="18437" name="Picture 6" descr="j0178299"/>
          <p:cNvPicPr>
            <a:picLocks noChangeAspect="1" noChangeArrowheads="1" noCrop="1"/>
          </p:cNvPicPr>
          <p:nvPr/>
        </p:nvPicPr>
        <p:blipFill>
          <a:blip r:embed="rId5"/>
          <a:srcRect/>
          <a:stretch>
            <a:fillRect/>
          </a:stretch>
        </p:blipFill>
        <p:spPr bwMode="auto">
          <a:xfrm>
            <a:off x="6877050" y="476250"/>
            <a:ext cx="800100" cy="800100"/>
          </a:xfrm>
          <a:prstGeom prst="rect">
            <a:avLst/>
          </a:prstGeom>
          <a:noFill/>
          <a:ln w="9525">
            <a:noFill/>
            <a:miter lim="800000"/>
            <a:headEnd/>
            <a:tailEnd/>
          </a:ln>
        </p:spPr>
      </p:pic>
      <p:pic>
        <p:nvPicPr>
          <p:cNvPr id="18438" name="Picture 7" descr="j0178298"/>
          <p:cNvPicPr>
            <a:picLocks noChangeAspect="1" noChangeArrowheads="1" noCrop="1"/>
          </p:cNvPicPr>
          <p:nvPr/>
        </p:nvPicPr>
        <p:blipFill>
          <a:blip r:embed="rId6"/>
          <a:srcRect/>
          <a:stretch>
            <a:fillRect/>
          </a:stretch>
        </p:blipFill>
        <p:spPr bwMode="auto">
          <a:xfrm>
            <a:off x="2195513" y="1484313"/>
            <a:ext cx="800100" cy="800100"/>
          </a:xfrm>
          <a:prstGeom prst="rect">
            <a:avLst/>
          </a:prstGeom>
          <a:noFill/>
          <a:ln w="9525">
            <a:noFill/>
            <a:miter lim="800000"/>
            <a:headEnd/>
            <a:tailEnd/>
          </a:ln>
        </p:spPr>
      </p:pic>
      <p:pic>
        <p:nvPicPr>
          <p:cNvPr id="18439" name="Picture 8" descr="j0178304"/>
          <p:cNvPicPr>
            <a:picLocks noChangeAspect="1" noChangeArrowheads="1" noCrop="1"/>
          </p:cNvPicPr>
          <p:nvPr/>
        </p:nvPicPr>
        <p:blipFill>
          <a:blip r:embed="rId7"/>
          <a:srcRect/>
          <a:stretch>
            <a:fillRect/>
          </a:stretch>
        </p:blipFill>
        <p:spPr bwMode="auto">
          <a:xfrm>
            <a:off x="2700338" y="3933825"/>
            <a:ext cx="800100" cy="800100"/>
          </a:xfrm>
          <a:prstGeom prst="rect">
            <a:avLst/>
          </a:prstGeom>
          <a:noFill/>
          <a:ln w="9525">
            <a:noFill/>
            <a:miter lim="800000"/>
            <a:headEnd/>
            <a:tailEnd/>
          </a:ln>
        </p:spPr>
      </p:pic>
      <p:pic>
        <p:nvPicPr>
          <p:cNvPr id="18440" name="Picture 9" descr="j0178302"/>
          <p:cNvPicPr>
            <a:picLocks noChangeAspect="1" noChangeArrowheads="1" noCrop="1"/>
          </p:cNvPicPr>
          <p:nvPr/>
        </p:nvPicPr>
        <p:blipFill>
          <a:blip r:embed="rId8"/>
          <a:srcRect/>
          <a:stretch>
            <a:fillRect/>
          </a:stretch>
        </p:blipFill>
        <p:spPr bwMode="auto">
          <a:xfrm>
            <a:off x="5724525" y="1484313"/>
            <a:ext cx="800100" cy="800100"/>
          </a:xfrm>
          <a:prstGeom prst="rect">
            <a:avLst/>
          </a:prstGeom>
          <a:noFill/>
          <a:ln w="9525">
            <a:noFill/>
            <a:miter lim="800000"/>
            <a:headEnd/>
            <a:tailEnd/>
          </a:ln>
        </p:spPr>
      </p:pic>
      <p:pic>
        <p:nvPicPr>
          <p:cNvPr id="18441" name="Picture 10" descr="j0178301"/>
          <p:cNvPicPr>
            <a:picLocks noChangeAspect="1" noChangeArrowheads="1" noCrop="1"/>
          </p:cNvPicPr>
          <p:nvPr/>
        </p:nvPicPr>
        <p:blipFill>
          <a:blip r:embed="rId9"/>
          <a:srcRect/>
          <a:stretch>
            <a:fillRect/>
          </a:stretch>
        </p:blipFill>
        <p:spPr bwMode="auto">
          <a:xfrm>
            <a:off x="2916238" y="5734050"/>
            <a:ext cx="800100" cy="800100"/>
          </a:xfrm>
          <a:prstGeom prst="rect">
            <a:avLst/>
          </a:prstGeom>
          <a:noFill/>
          <a:ln w="9525">
            <a:noFill/>
            <a:miter lim="800000"/>
            <a:headEnd/>
            <a:tailEnd/>
          </a:ln>
        </p:spPr>
      </p:pic>
      <p:pic>
        <p:nvPicPr>
          <p:cNvPr id="18442" name="Picture 11" descr="j0178300"/>
          <p:cNvPicPr>
            <a:picLocks noChangeAspect="1" noChangeArrowheads="1" noCrop="1"/>
          </p:cNvPicPr>
          <p:nvPr/>
        </p:nvPicPr>
        <p:blipFill>
          <a:blip r:embed="rId10"/>
          <a:srcRect/>
          <a:stretch>
            <a:fillRect/>
          </a:stretch>
        </p:blipFill>
        <p:spPr bwMode="auto">
          <a:xfrm>
            <a:off x="8101013" y="4652963"/>
            <a:ext cx="800100" cy="800100"/>
          </a:xfrm>
          <a:prstGeom prst="rect">
            <a:avLst/>
          </a:prstGeom>
          <a:noFill/>
          <a:ln w="9525">
            <a:noFill/>
            <a:miter lim="800000"/>
            <a:headEnd/>
            <a:tailEnd/>
          </a:ln>
        </p:spPr>
      </p:pic>
      <p:pic>
        <p:nvPicPr>
          <p:cNvPr id="18443" name="Picture 12" descr="j0178297"/>
          <p:cNvPicPr>
            <a:picLocks noChangeAspect="1" noChangeArrowheads="1" noCrop="1"/>
          </p:cNvPicPr>
          <p:nvPr/>
        </p:nvPicPr>
        <p:blipFill>
          <a:blip r:embed="rId11"/>
          <a:srcRect/>
          <a:stretch>
            <a:fillRect/>
          </a:stretch>
        </p:blipFill>
        <p:spPr bwMode="auto">
          <a:xfrm>
            <a:off x="1116013" y="5373688"/>
            <a:ext cx="800100" cy="800100"/>
          </a:xfrm>
          <a:prstGeom prst="rect">
            <a:avLst/>
          </a:prstGeom>
          <a:noFill/>
          <a:ln w="9525">
            <a:noFill/>
            <a:miter lim="800000"/>
            <a:headEnd/>
            <a:tailEnd/>
          </a:ln>
        </p:spPr>
      </p:pic>
      <p:pic>
        <p:nvPicPr>
          <p:cNvPr id="18444" name="Picture 13" descr="j0178296"/>
          <p:cNvPicPr>
            <a:picLocks noChangeAspect="1" noChangeArrowheads="1" noCrop="1"/>
          </p:cNvPicPr>
          <p:nvPr/>
        </p:nvPicPr>
        <p:blipFill>
          <a:blip r:embed="rId12"/>
          <a:srcRect/>
          <a:stretch>
            <a:fillRect/>
          </a:stretch>
        </p:blipFill>
        <p:spPr bwMode="auto">
          <a:xfrm>
            <a:off x="7812088" y="1484313"/>
            <a:ext cx="800100" cy="800100"/>
          </a:xfrm>
          <a:prstGeom prst="rect">
            <a:avLst/>
          </a:prstGeom>
          <a:noFill/>
          <a:ln w="9525">
            <a:noFill/>
            <a:miter lim="800000"/>
            <a:headEnd/>
            <a:tailEnd/>
          </a:ln>
        </p:spPr>
      </p:pic>
      <p:pic>
        <p:nvPicPr>
          <p:cNvPr id="18445" name="Picture 14" descr="j0356592"/>
          <p:cNvPicPr>
            <a:picLocks noChangeAspect="1" noChangeArrowheads="1" noCrop="1"/>
          </p:cNvPicPr>
          <p:nvPr/>
        </p:nvPicPr>
        <p:blipFill>
          <a:blip r:embed="rId13"/>
          <a:srcRect/>
          <a:stretch>
            <a:fillRect/>
          </a:stretch>
        </p:blipFill>
        <p:spPr bwMode="auto">
          <a:xfrm>
            <a:off x="3779838" y="476250"/>
            <a:ext cx="1639887" cy="1873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7624" y="-171400"/>
            <a:ext cx="6696744" cy="6912768"/>
          </a:xfrm>
          <a:prstGeom prst="rect">
            <a:avLst/>
          </a:prstGeom>
        </p:spPr>
      </p:pic>
    </p:spTree>
    <p:extLst>
      <p:ext uri="{BB962C8B-B14F-4D97-AF65-F5344CB8AC3E}">
        <p14:creationId xmlns:p14="http://schemas.microsoft.com/office/powerpoint/2010/main" val="1110952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268289" y="1240120"/>
            <a:ext cx="4231703" cy="4519332"/>
          </a:xfrm>
        </p:spPr>
        <p:txBody>
          <a:bodyPr/>
          <a:lstStyle/>
          <a:p>
            <a:pPr marL="342900" lvl="0" indent="-342900" defTabSz="914400" eaLnBrk="1" hangingPunct="1">
              <a:lnSpc>
                <a:spcPct val="90000"/>
              </a:lnSpc>
              <a:buNone/>
            </a:pPr>
            <a:r>
              <a:rPr lang="en-GB" sz="2400" kern="0" dirty="0">
                <a:solidFill>
                  <a:srgbClr val="000000"/>
                </a:solidFill>
                <a:latin typeface="Andalus" pitchFamily="18" charset="-78"/>
                <a:cs typeface="Andalus" pitchFamily="18" charset="-78"/>
              </a:rPr>
              <a:t>Formula:</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  </a:t>
            </a:r>
            <a:r>
              <a:rPr lang="en-GB" sz="2400" u="sng" kern="0" dirty="0">
                <a:solidFill>
                  <a:srgbClr val="000000"/>
                </a:solidFill>
                <a:latin typeface="Andalus" pitchFamily="18" charset="-78"/>
                <a:cs typeface="Andalus" pitchFamily="18" charset="-78"/>
              </a:rPr>
              <a:t>Weight in kg</a:t>
            </a:r>
            <a:r>
              <a:rPr lang="en-GB" sz="2400" kern="0" dirty="0">
                <a:solidFill>
                  <a:srgbClr val="000000"/>
                </a:solidFill>
                <a:latin typeface="Andalus" pitchFamily="18" charset="-78"/>
                <a:cs typeface="Andalus" pitchFamily="18" charset="-78"/>
              </a:rPr>
              <a:t> </a:t>
            </a:r>
          </a:p>
          <a:p>
            <a:pPr marL="342900" lvl="0" indent="-342900" defTabSz="914400" eaLnBrk="1" hangingPunct="1">
              <a:lnSpc>
                <a:spcPct val="90000"/>
              </a:lnSpc>
              <a:buNone/>
            </a:pPr>
            <a:r>
              <a:rPr lang="en-GB" sz="2400" kern="0" dirty="0">
                <a:solidFill>
                  <a:srgbClr val="000000"/>
                </a:solidFill>
                <a:latin typeface="Andalus" pitchFamily="18" charset="-78"/>
                <a:cs typeface="Andalus" pitchFamily="18" charset="-78"/>
              </a:rPr>
              <a:t>     the height in m</a:t>
            </a:r>
            <a:r>
              <a:rPr lang="en-GB" sz="2400" kern="0" baseline="30000" dirty="0">
                <a:solidFill>
                  <a:srgbClr val="000000"/>
                </a:solidFill>
                <a:latin typeface="Andalus" pitchFamily="18" charset="-78"/>
                <a:cs typeface="Andalus" pitchFamily="18" charset="-78"/>
              </a:rPr>
              <a:t>2</a:t>
            </a:r>
          </a:p>
          <a:p>
            <a:pPr marL="342900" lvl="0" indent="-342900" defTabSz="914400" eaLnBrk="1" hangingPunct="1">
              <a:lnSpc>
                <a:spcPct val="90000"/>
              </a:lnSpc>
              <a:buFontTx/>
              <a:buChar char="•"/>
            </a:pPr>
            <a:endParaRPr lang="en-GB" sz="2400" kern="0" baseline="30000" dirty="0">
              <a:solidFill>
                <a:srgbClr val="000000"/>
              </a:solidFill>
              <a:latin typeface="Andalus" pitchFamily="18" charset="-78"/>
              <a:cs typeface="Andalus" pitchFamily="18" charset="-78"/>
            </a:endParaRPr>
          </a:p>
          <a:p>
            <a:pPr marL="342900" lvl="0" indent="-342900" defTabSz="914400" eaLnBrk="1" hangingPunct="1">
              <a:lnSpc>
                <a:spcPct val="90000"/>
              </a:lnSpc>
              <a:buFontTx/>
              <a:buChar char="•"/>
            </a:pPr>
            <a:r>
              <a:rPr lang="en-GB" sz="2400" kern="0" dirty="0" err="1">
                <a:solidFill>
                  <a:srgbClr val="000000"/>
                </a:solidFill>
                <a:latin typeface="Andalus" pitchFamily="18" charset="-78"/>
                <a:cs typeface="Andalus" pitchFamily="18" charset="-78"/>
              </a:rPr>
              <a:t>Eg</a:t>
            </a:r>
            <a:r>
              <a:rPr lang="en-GB" sz="2400" kern="0" dirty="0">
                <a:solidFill>
                  <a:srgbClr val="000000"/>
                </a:solidFill>
                <a:latin typeface="Andalus" pitchFamily="18" charset="-78"/>
                <a:cs typeface="Andalus" pitchFamily="18" charset="-78"/>
              </a:rPr>
              <a:t>: weight = 70kg</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Height 1.6m x 1.6m =2.56</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70/2.56 = 27.3</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BMI = 27</a:t>
            </a:r>
          </a:p>
          <a:p>
            <a:pPr marL="342900" lvl="0" indent="-342900" defTabSz="914400" eaLnBrk="1" hangingPunct="1">
              <a:lnSpc>
                <a:spcPct val="90000"/>
              </a:lnSpc>
              <a:buFontTx/>
              <a:buChar char="•"/>
            </a:pPr>
            <a:endParaRPr lang="en-GB" sz="2400" kern="0" dirty="0">
              <a:solidFill>
                <a:srgbClr val="000000"/>
              </a:solidFill>
              <a:latin typeface="Andalus" pitchFamily="18" charset="-78"/>
              <a:cs typeface="Andalus" pitchFamily="18" charset="-78"/>
            </a:endParaRPr>
          </a:p>
          <a:p>
            <a:pPr marL="342900" lvl="0" indent="-342900" defTabSz="914400" eaLnBrk="1" hangingPunct="1">
              <a:lnSpc>
                <a:spcPct val="90000"/>
              </a:lnSpc>
              <a:buFontTx/>
              <a:buChar char="•"/>
            </a:pPr>
            <a:endParaRPr lang="en-GB" sz="2400" kern="0" baseline="30000" dirty="0">
              <a:solidFill>
                <a:srgbClr val="000000"/>
              </a:solidFill>
              <a:latin typeface="Andalus" pitchFamily="18" charset="-78"/>
              <a:cs typeface="Andalus" pitchFamily="18" charset="-78"/>
            </a:endParaRP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hlinkClick r:id="rId2"/>
              </a:rPr>
              <a:t>BMI calculation</a:t>
            </a:r>
            <a:endParaRPr lang="en-GB" sz="2400" kern="0" dirty="0">
              <a:solidFill>
                <a:srgbClr val="000000"/>
              </a:solidFill>
              <a:latin typeface="Andalus" pitchFamily="18" charset="-78"/>
              <a:cs typeface="Andalus" pitchFamily="18" charset="-78"/>
            </a:endParaRPr>
          </a:p>
          <a:p>
            <a:endParaRPr lang="en-GB" dirty="0"/>
          </a:p>
        </p:txBody>
      </p:sp>
      <p:sp>
        <p:nvSpPr>
          <p:cNvPr id="7" name="Title 6"/>
          <p:cNvSpPr>
            <a:spLocks noGrp="1"/>
          </p:cNvSpPr>
          <p:nvPr>
            <p:ph type="title"/>
          </p:nvPr>
        </p:nvSpPr>
        <p:spPr>
          <a:xfrm>
            <a:off x="268289" y="224997"/>
            <a:ext cx="8726299" cy="611715"/>
          </a:xfrm>
        </p:spPr>
        <p:txBody>
          <a:bodyPr/>
          <a:lstStyle/>
          <a:p>
            <a:pPr algn="ctr"/>
            <a:r>
              <a:rPr lang="en-GB" sz="3600" dirty="0" smtClean="0">
                <a:latin typeface="Andalus" panose="02020603050405020304" pitchFamily="18" charset="-78"/>
                <a:cs typeface="Andalus" panose="02020603050405020304" pitchFamily="18" charset="-78"/>
              </a:rPr>
              <a:t>Body Mass Index</a:t>
            </a:r>
            <a:endParaRPr lang="en-GB" sz="3600" dirty="0">
              <a:latin typeface="Andalus" panose="02020603050405020304" pitchFamily="18" charset="-78"/>
              <a:cs typeface="Andalus" panose="02020603050405020304" pitchFamily="18" charset="-78"/>
            </a:endParaRPr>
          </a:p>
        </p:txBody>
      </p:sp>
      <p:pic>
        <p:nvPicPr>
          <p:cNvPr id="10" name="Content Placeholder 9"/>
          <p:cNvPicPr>
            <a:picLocks noGrp="1" noChangeAspect="1"/>
          </p:cNvPicPr>
          <p:nvPr>
            <p:ph sz="half" idx="2"/>
          </p:nvPr>
        </p:nvPicPr>
        <p:blipFill>
          <a:blip r:embed="rId3"/>
          <a:stretch>
            <a:fillRect/>
          </a:stretch>
        </p:blipFill>
        <p:spPr>
          <a:xfrm>
            <a:off x="4935373" y="1240120"/>
            <a:ext cx="3810330" cy="4519332"/>
          </a:xfrm>
          <a:prstGeom prst="rect">
            <a:avLst/>
          </a:prstGeom>
        </p:spPr>
      </p:pic>
    </p:spTree>
    <p:extLst>
      <p:ext uri="{BB962C8B-B14F-4D97-AF65-F5344CB8AC3E}">
        <p14:creationId xmlns:p14="http://schemas.microsoft.com/office/powerpoint/2010/main" val="924819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sz="quarter"/>
          </p:nvPr>
        </p:nvSpPr>
        <p:spPr>
          <a:xfrm>
            <a:off x="428625" y="0"/>
            <a:ext cx="8229600" cy="1143000"/>
          </a:xfrm>
        </p:spPr>
        <p:txBody>
          <a:bodyPr/>
          <a:lstStyle/>
          <a:p>
            <a:pPr eaLnBrk="1" hangingPunct="1"/>
            <a:r>
              <a:rPr lang="en-GB" b="1" dirty="0" smtClean="0">
                <a:solidFill>
                  <a:srgbClr val="0070C0"/>
                </a:solidFill>
                <a:latin typeface="Andalus" pitchFamily="18" charset="-78"/>
                <a:cs typeface="Andalus" pitchFamily="18" charset="-78"/>
              </a:rPr>
              <a:t>Mrs Brown’s Daily Intake</a:t>
            </a:r>
            <a:endParaRPr lang="en-US" b="1" dirty="0" smtClean="0">
              <a:solidFill>
                <a:srgbClr val="0070C0"/>
              </a:solidFill>
              <a:latin typeface="Andalus" pitchFamily="18" charset="-78"/>
              <a:cs typeface="Andalus" pitchFamily="18" charset="-78"/>
            </a:endParaRPr>
          </a:p>
        </p:txBody>
      </p:sp>
      <p:sp>
        <p:nvSpPr>
          <p:cNvPr id="33794" name="Rectangle 5"/>
          <p:cNvSpPr>
            <a:spLocks noGrp="1" noChangeArrowheads="1"/>
          </p:cNvSpPr>
          <p:nvPr>
            <p:ph sz="quarter" idx="1"/>
          </p:nvPr>
        </p:nvSpPr>
        <p:spPr>
          <a:xfrm>
            <a:off x="323850" y="1341438"/>
            <a:ext cx="4038600" cy="2447925"/>
          </a:xfrm>
        </p:spPr>
        <p:txBody>
          <a:bodyPr/>
          <a:lstStyle/>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p:txBody>
      </p:sp>
      <p:sp>
        <p:nvSpPr>
          <p:cNvPr id="33795" name="Rectangle 6"/>
          <p:cNvSpPr>
            <a:spLocks noGrp="1" noChangeArrowheads="1"/>
          </p:cNvSpPr>
          <p:nvPr>
            <p:ph sz="quarter" idx="2"/>
          </p:nvPr>
        </p:nvSpPr>
        <p:spPr>
          <a:xfrm>
            <a:off x="4211638" y="928688"/>
            <a:ext cx="3646487" cy="2286000"/>
          </a:xfrm>
        </p:spPr>
        <p:txBody>
          <a:bodyPr/>
          <a:lstStyle/>
          <a:p>
            <a:pPr eaLnBrk="1" hangingPunct="1">
              <a:buFontTx/>
              <a:buNone/>
            </a:pPr>
            <a:endParaRPr lang="en-GB" sz="2400" smtClean="0"/>
          </a:p>
          <a:p>
            <a:pPr eaLnBrk="1" hangingPunct="1">
              <a:buFontTx/>
              <a:buNone/>
            </a:pPr>
            <a:endParaRPr lang="en-GB" sz="2400" smtClean="0"/>
          </a:p>
          <a:p>
            <a:pPr eaLnBrk="1" hangingPunct="1">
              <a:buFontTx/>
              <a:buNone/>
            </a:pPr>
            <a:endParaRPr lang="en-GB" sz="2400" smtClean="0"/>
          </a:p>
          <a:p>
            <a:pPr eaLnBrk="1" hangingPunct="1">
              <a:buFontTx/>
              <a:buNone/>
            </a:pPr>
            <a:endParaRPr lang="en-GB" sz="2400" smtClean="0"/>
          </a:p>
          <a:p>
            <a:pPr eaLnBrk="1" hangingPunct="1">
              <a:buFontTx/>
              <a:buNone/>
            </a:pPr>
            <a:endParaRPr lang="en-US" sz="2400" smtClean="0">
              <a:latin typeface="Book Antiqua" pitchFamily="18" charset="0"/>
            </a:endParaRPr>
          </a:p>
        </p:txBody>
      </p:sp>
      <p:sp>
        <p:nvSpPr>
          <p:cNvPr id="33796" name="Rectangle 7"/>
          <p:cNvSpPr>
            <a:spLocks noGrp="1" noChangeArrowheads="1"/>
          </p:cNvSpPr>
          <p:nvPr>
            <p:ph sz="quarter" idx="3"/>
          </p:nvPr>
        </p:nvSpPr>
        <p:spPr>
          <a:xfrm>
            <a:off x="323850" y="3933825"/>
            <a:ext cx="4038600" cy="2636838"/>
          </a:xfrm>
        </p:spPr>
        <p:txBody>
          <a:bodyPr/>
          <a:lstStyle/>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p:txBody>
      </p:sp>
      <p:sp>
        <p:nvSpPr>
          <p:cNvPr id="33797" name="Rectangle 8"/>
          <p:cNvSpPr>
            <a:spLocks noGrp="1" noChangeArrowheads="1"/>
          </p:cNvSpPr>
          <p:nvPr>
            <p:ph sz="quarter" idx="4"/>
          </p:nvPr>
        </p:nvSpPr>
        <p:spPr>
          <a:xfrm>
            <a:off x="4857750" y="3857625"/>
            <a:ext cx="4038600" cy="2730500"/>
          </a:xfrm>
        </p:spPr>
        <p:txBody>
          <a:bodyPr/>
          <a:lstStyle/>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p:txBody>
      </p:sp>
      <p:grpSp>
        <p:nvGrpSpPr>
          <p:cNvPr id="2" name="Group 12"/>
          <p:cNvGrpSpPr>
            <a:grpSpLocks/>
          </p:cNvGrpSpPr>
          <p:nvPr/>
        </p:nvGrpSpPr>
        <p:grpSpPr bwMode="auto">
          <a:xfrm>
            <a:off x="571500" y="1357313"/>
            <a:ext cx="2228850" cy="2162175"/>
            <a:chOff x="1214414" y="1341438"/>
            <a:chExt cx="2228495" cy="2162389"/>
          </a:xfrm>
        </p:grpSpPr>
        <p:pic>
          <p:nvPicPr>
            <p:cNvPr id="33808" name="Picture 10" descr="piggy_468x321">
              <a:hlinkClick r:id="rId2"/>
            </p:cNvPr>
            <p:cNvPicPr>
              <a:picLocks noChangeAspect="1" noChangeArrowheads="1"/>
            </p:cNvPicPr>
            <p:nvPr/>
          </p:nvPicPr>
          <p:blipFill>
            <a:blip r:embed="rId3"/>
            <a:srcRect/>
            <a:stretch>
              <a:fillRect/>
            </a:stretch>
          </p:blipFill>
          <p:spPr bwMode="auto">
            <a:xfrm>
              <a:off x="1547813" y="1341438"/>
              <a:ext cx="1439862" cy="1293812"/>
            </a:xfrm>
            <a:prstGeom prst="rect">
              <a:avLst/>
            </a:prstGeom>
            <a:noFill/>
            <a:ln w="9525">
              <a:noFill/>
              <a:miter lim="800000"/>
              <a:headEnd/>
              <a:tailEnd/>
            </a:ln>
          </p:spPr>
        </p:pic>
        <p:sp>
          <p:nvSpPr>
            <p:cNvPr id="33809" name="TextBox 14"/>
            <p:cNvSpPr txBox="1">
              <a:spLocks noChangeArrowheads="1"/>
            </p:cNvSpPr>
            <p:nvPr/>
          </p:nvSpPr>
          <p:spPr bwMode="auto">
            <a:xfrm>
              <a:off x="1214414" y="2857496"/>
              <a:ext cx="2228495" cy="646331"/>
            </a:xfrm>
            <a:prstGeom prst="rect">
              <a:avLst/>
            </a:prstGeom>
            <a:noFill/>
            <a:ln w="9525">
              <a:noFill/>
              <a:miter lim="800000"/>
              <a:headEnd/>
              <a:tailEnd/>
            </a:ln>
          </p:spPr>
          <p:txBody>
            <a:bodyPr wrap="none">
              <a:spAutoFit/>
            </a:bodyPr>
            <a:lstStyle/>
            <a:p>
              <a:pPr algn="ctr"/>
              <a:r>
                <a:rPr lang="en-GB">
                  <a:latin typeface="Book Antiqua" pitchFamily="18" charset="0"/>
                </a:rPr>
                <a:t>8am and 3 pm</a:t>
              </a:r>
            </a:p>
            <a:p>
              <a:pPr algn="ctr"/>
              <a:r>
                <a:rPr lang="en-GB">
                  <a:latin typeface="Book Antiqua" pitchFamily="18" charset="0"/>
                </a:rPr>
                <a:t>cup of  tea (150 mls)</a:t>
              </a:r>
              <a:endParaRPr lang="en-US">
                <a:latin typeface="Book Antiqua" pitchFamily="18" charset="0"/>
              </a:endParaRPr>
            </a:p>
          </p:txBody>
        </p:sp>
      </p:grpSp>
      <p:grpSp>
        <p:nvGrpSpPr>
          <p:cNvPr id="3" name="Group 15"/>
          <p:cNvGrpSpPr>
            <a:grpSpLocks/>
          </p:cNvGrpSpPr>
          <p:nvPr/>
        </p:nvGrpSpPr>
        <p:grpSpPr bwMode="auto">
          <a:xfrm>
            <a:off x="5286375" y="1285875"/>
            <a:ext cx="2763838" cy="2378075"/>
            <a:chOff x="4714876" y="1268413"/>
            <a:chExt cx="2763898" cy="2378290"/>
          </a:xfrm>
        </p:grpSpPr>
        <p:pic>
          <p:nvPicPr>
            <p:cNvPr id="33806" name="Picture 12" descr="orange-juice">
              <a:hlinkClick r:id="rId4"/>
            </p:cNvPr>
            <p:cNvPicPr>
              <a:picLocks noChangeAspect="1" noChangeArrowheads="1"/>
            </p:cNvPicPr>
            <p:nvPr/>
          </p:nvPicPr>
          <p:blipFill>
            <a:blip r:embed="rId5"/>
            <a:srcRect/>
            <a:stretch>
              <a:fillRect/>
            </a:stretch>
          </p:blipFill>
          <p:spPr bwMode="auto">
            <a:xfrm>
              <a:off x="5148263" y="1268413"/>
              <a:ext cx="1800225" cy="1727200"/>
            </a:xfrm>
            <a:prstGeom prst="rect">
              <a:avLst/>
            </a:prstGeom>
            <a:noFill/>
            <a:ln w="9525">
              <a:noFill/>
              <a:miter lim="800000"/>
              <a:headEnd/>
              <a:tailEnd/>
            </a:ln>
          </p:spPr>
        </p:pic>
        <p:sp>
          <p:nvSpPr>
            <p:cNvPr id="33807" name="TextBox 17"/>
            <p:cNvSpPr txBox="1">
              <a:spLocks noChangeArrowheads="1"/>
            </p:cNvSpPr>
            <p:nvPr/>
          </p:nvSpPr>
          <p:spPr bwMode="auto">
            <a:xfrm>
              <a:off x="4714876" y="3000372"/>
              <a:ext cx="2763898" cy="646331"/>
            </a:xfrm>
            <a:prstGeom prst="rect">
              <a:avLst/>
            </a:prstGeom>
            <a:noFill/>
            <a:ln w="9525">
              <a:noFill/>
              <a:miter lim="800000"/>
              <a:headEnd/>
              <a:tailEnd/>
            </a:ln>
          </p:spPr>
          <p:txBody>
            <a:bodyPr wrap="none">
              <a:spAutoFit/>
            </a:bodyPr>
            <a:lstStyle/>
            <a:p>
              <a:pPr algn="ctr"/>
              <a:r>
                <a:rPr lang="en-GB">
                  <a:latin typeface="Book Antiqua" pitchFamily="18" charset="0"/>
                </a:rPr>
                <a:t>Lunchtime –orange juice </a:t>
              </a:r>
            </a:p>
            <a:p>
              <a:pPr algn="ctr"/>
              <a:r>
                <a:rPr lang="en-GB">
                  <a:latin typeface="Book Antiqua" pitchFamily="18" charset="0"/>
                </a:rPr>
                <a:t>(150 mls)</a:t>
              </a:r>
              <a:endParaRPr lang="en-GB"/>
            </a:p>
          </p:txBody>
        </p:sp>
      </p:grpSp>
      <p:grpSp>
        <p:nvGrpSpPr>
          <p:cNvPr id="4" name="Group 18"/>
          <p:cNvGrpSpPr>
            <a:grpSpLocks/>
          </p:cNvGrpSpPr>
          <p:nvPr/>
        </p:nvGrpSpPr>
        <p:grpSpPr bwMode="auto">
          <a:xfrm>
            <a:off x="428625" y="4000500"/>
            <a:ext cx="2516188" cy="2641600"/>
            <a:chOff x="1000100" y="4005263"/>
            <a:chExt cx="2515432" cy="2641836"/>
          </a:xfrm>
        </p:grpSpPr>
        <p:pic>
          <p:nvPicPr>
            <p:cNvPr id="33804" name="Picture 14" descr="glass-of-water">
              <a:hlinkClick r:id="rId6"/>
            </p:cNvPr>
            <p:cNvPicPr>
              <a:picLocks noChangeAspect="1" noChangeArrowheads="1"/>
            </p:cNvPicPr>
            <p:nvPr/>
          </p:nvPicPr>
          <p:blipFill>
            <a:blip r:embed="rId7"/>
            <a:srcRect/>
            <a:stretch>
              <a:fillRect/>
            </a:stretch>
          </p:blipFill>
          <p:spPr bwMode="auto">
            <a:xfrm>
              <a:off x="1522413" y="4005263"/>
              <a:ext cx="1319212" cy="1670050"/>
            </a:xfrm>
            <a:prstGeom prst="rect">
              <a:avLst/>
            </a:prstGeom>
            <a:noFill/>
            <a:ln w="9525">
              <a:noFill/>
              <a:miter lim="800000"/>
              <a:headEnd/>
              <a:tailEnd/>
            </a:ln>
          </p:spPr>
        </p:pic>
        <p:sp>
          <p:nvSpPr>
            <p:cNvPr id="33805" name="TextBox 20"/>
            <p:cNvSpPr txBox="1">
              <a:spLocks noChangeArrowheads="1"/>
            </p:cNvSpPr>
            <p:nvPr/>
          </p:nvSpPr>
          <p:spPr bwMode="auto">
            <a:xfrm>
              <a:off x="1000100" y="6000768"/>
              <a:ext cx="2515432" cy="646331"/>
            </a:xfrm>
            <a:prstGeom prst="rect">
              <a:avLst/>
            </a:prstGeom>
            <a:noFill/>
            <a:ln w="9525">
              <a:noFill/>
              <a:miter lim="800000"/>
              <a:headEnd/>
              <a:tailEnd/>
            </a:ln>
          </p:spPr>
          <p:txBody>
            <a:bodyPr wrap="none">
              <a:spAutoFit/>
            </a:bodyPr>
            <a:lstStyle/>
            <a:p>
              <a:pPr algn="ctr"/>
              <a:r>
                <a:rPr lang="en-GB">
                  <a:latin typeface="Book Antiqua" pitchFamily="18" charset="0"/>
                </a:rPr>
                <a:t>5.30 pm glass of water </a:t>
              </a:r>
            </a:p>
            <a:p>
              <a:pPr algn="ctr"/>
              <a:r>
                <a:rPr lang="en-GB">
                  <a:latin typeface="Book Antiqua" pitchFamily="18" charset="0"/>
                </a:rPr>
                <a:t>(200 mls)</a:t>
              </a:r>
              <a:endParaRPr lang="en-US">
                <a:latin typeface="Book Antiqua" pitchFamily="18" charset="0"/>
              </a:endParaRPr>
            </a:p>
          </p:txBody>
        </p:sp>
      </p:grpSp>
      <p:grpSp>
        <p:nvGrpSpPr>
          <p:cNvPr id="5" name="Group 21"/>
          <p:cNvGrpSpPr>
            <a:grpSpLocks/>
          </p:cNvGrpSpPr>
          <p:nvPr/>
        </p:nvGrpSpPr>
        <p:grpSpPr bwMode="auto">
          <a:xfrm>
            <a:off x="5286375" y="3786188"/>
            <a:ext cx="2870200" cy="2859087"/>
            <a:chOff x="5364163" y="3716338"/>
            <a:chExt cx="2869582" cy="2859323"/>
          </a:xfrm>
        </p:grpSpPr>
        <p:pic>
          <p:nvPicPr>
            <p:cNvPr id="33802" name="Picture 17" descr="hot chocolate"/>
            <p:cNvPicPr>
              <a:picLocks noChangeAspect="1" noChangeArrowheads="1"/>
            </p:cNvPicPr>
            <p:nvPr/>
          </p:nvPicPr>
          <p:blipFill>
            <a:blip r:embed="rId8"/>
            <a:srcRect/>
            <a:stretch>
              <a:fillRect/>
            </a:stretch>
          </p:blipFill>
          <p:spPr bwMode="auto">
            <a:xfrm>
              <a:off x="5364163" y="3716338"/>
              <a:ext cx="2592387" cy="1963737"/>
            </a:xfrm>
            <a:prstGeom prst="rect">
              <a:avLst/>
            </a:prstGeom>
            <a:noFill/>
            <a:ln w="9525">
              <a:noFill/>
              <a:miter lim="800000"/>
              <a:headEnd/>
              <a:tailEnd/>
            </a:ln>
          </p:spPr>
        </p:pic>
        <p:sp>
          <p:nvSpPr>
            <p:cNvPr id="33803" name="TextBox 23"/>
            <p:cNvSpPr txBox="1">
              <a:spLocks noChangeArrowheads="1"/>
            </p:cNvSpPr>
            <p:nvPr/>
          </p:nvSpPr>
          <p:spPr bwMode="auto">
            <a:xfrm>
              <a:off x="5667017" y="5929330"/>
              <a:ext cx="2566728" cy="646331"/>
            </a:xfrm>
            <a:prstGeom prst="rect">
              <a:avLst/>
            </a:prstGeom>
            <a:noFill/>
            <a:ln w="9525">
              <a:noFill/>
              <a:miter lim="800000"/>
              <a:headEnd/>
              <a:tailEnd/>
            </a:ln>
          </p:spPr>
          <p:txBody>
            <a:bodyPr wrap="none">
              <a:spAutoFit/>
            </a:bodyPr>
            <a:lstStyle/>
            <a:p>
              <a:pPr algn="ctr"/>
              <a:r>
                <a:rPr lang="en-GB">
                  <a:latin typeface="Book Antiqua" pitchFamily="18" charset="0"/>
                </a:rPr>
                <a:t>Bedtime Hot Chocolate</a:t>
              </a:r>
            </a:p>
            <a:p>
              <a:pPr algn="ctr"/>
              <a:r>
                <a:rPr lang="en-GB">
                  <a:latin typeface="Book Antiqua" pitchFamily="18" charset="0"/>
                </a:rPr>
                <a:t>(150 mls) </a:t>
              </a:r>
              <a:endParaRPr lang="en-US">
                <a:latin typeface="Book Antiqua"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GB" dirty="0" smtClean="0">
                <a:solidFill>
                  <a:srgbClr val="0070C0"/>
                </a:solidFill>
                <a:latin typeface="Andalus" pitchFamily="18" charset="-78"/>
                <a:cs typeface="Andalus" pitchFamily="18" charset="-78"/>
              </a:rPr>
              <a:t>Intravenous (IV)</a:t>
            </a:r>
          </a:p>
        </p:txBody>
      </p:sp>
      <p:sp>
        <p:nvSpPr>
          <p:cNvPr id="34818" name="Rectangle 3"/>
          <p:cNvSpPr>
            <a:spLocks noGrp="1" noChangeArrowheads="1"/>
          </p:cNvSpPr>
          <p:nvPr>
            <p:ph type="body" sz="half" idx="1"/>
          </p:nvPr>
        </p:nvSpPr>
        <p:spPr/>
        <p:txBody>
          <a:bodyPr/>
          <a:lstStyle/>
          <a:p>
            <a:r>
              <a:rPr lang="en-GB" sz="2800" smtClean="0">
                <a:latin typeface="Book Antiqua" pitchFamily="18" charset="0"/>
              </a:rPr>
              <a:t>She also required Intravenous fluids = 2 bags (500mls each)</a:t>
            </a:r>
          </a:p>
          <a:p>
            <a:r>
              <a:rPr lang="en-GB" sz="2800" smtClean="0">
                <a:latin typeface="Book Antiqua" pitchFamily="18" charset="0"/>
              </a:rPr>
              <a:t>She is also receiving Intravenous antibiotics 200mls twice per day</a:t>
            </a:r>
          </a:p>
        </p:txBody>
      </p:sp>
      <p:pic>
        <p:nvPicPr>
          <p:cNvPr id="34819" name="Picture 5" descr="Intravenous_therapy_2007-SEP-13-Singapore">
            <a:hlinkClick r:id="rId2"/>
          </p:cNvPr>
          <p:cNvPicPr>
            <a:picLocks noGrp="1" noChangeAspect="1" noChangeArrowheads="1"/>
          </p:cNvPicPr>
          <p:nvPr>
            <p:ph sz="quarter" idx="2"/>
          </p:nvPr>
        </p:nvPicPr>
        <p:blipFill>
          <a:blip r:embed="rId3"/>
          <a:srcRect/>
          <a:stretch>
            <a:fillRect/>
          </a:stretch>
        </p:blipFill>
        <p:spPr>
          <a:xfrm>
            <a:off x="5867400" y="4724400"/>
            <a:ext cx="1714500" cy="1292225"/>
          </a:xfrm>
        </p:spPr>
      </p:pic>
      <p:pic>
        <p:nvPicPr>
          <p:cNvPr id="34820" name="Picture 8" descr="59014"/>
          <p:cNvPicPr>
            <a:picLocks noGrp="1" noChangeAspect="1" noChangeArrowheads="1"/>
          </p:cNvPicPr>
          <p:nvPr>
            <p:ph sz="quarter" idx="3"/>
          </p:nvPr>
        </p:nvPicPr>
        <p:blipFill>
          <a:blip r:embed="rId4"/>
          <a:srcRect/>
          <a:stretch>
            <a:fillRect/>
          </a:stretch>
        </p:blipFill>
        <p:spPr>
          <a:xfrm>
            <a:off x="5867400" y="2133600"/>
            <a:ext cx="1593850" cy="21875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28638" y="260648"/>
            <a:ext cx="8229600" cy="1143000"/>
          </a:xfrm>
        </p:spPr>
        <p:txBody>
          <a:bodyPr/>
          <a:lstStyle/>
          <a:p>
            <a:pPr eaLnBrk="1" hangingPunct="1"/>
            <a:r>
              <a:rPr lang="en-GB" b="1" dirty="0" smtClean="0">
                <a:solidFill>
                  <a:srgbClr val="0070C0"/>
                </a:solidFill>
                <a:latin typeface="Andalus" pitchFamily="18" charset="-78"/>
                <a:cs typeface="Andalus" pitchFamily="18" charset="-78"/>
              </a:rPr>
              <a:t>OOPS – it’s got to go somewhere!</a:t>
            </a:r>
            <a:endParaRPr lang="en-US" b="1" dirty="0" smtClean="0">
              <a:solidFill>
                <a:srgbClr val="0070C0"/>
              </a:solidFill>
              <a:latin typeface="Andalus" pitchFamily="18" charset="-78"/>
              <a:cs typeface="Andalus" pitchFamily="18" charset="-78"/>
            </a:endParaRPr>
          </a:p>
        </p:txBody>
      </p:sp>
      <p:sp>
        <p:nvSpPr>
          <p:cNvPr id="35842" name="Rectangle 6"/>
          <p:cNvSpPr>
            <a:spLocks noGrp="1" noChangeArrowheads="1"/>
          </p:cNvSpPr>
          <p:nvPr>
            <p:ph sz="half" idx="1"/>
          </p:nvPr>
        </p:nvSpPr>
        <p:spPr/>
        <p:txBody>
          <a:bodyPr/>
          <a:lstStyle/>
          <a:p>
            <a:pPr eaLnBrk="1" hangingPunct="1"/>
            <a:endParaRPr lang="en-US" sz="2800" smtClean="0"/>
          </a:p>
        </p:txBody>
      </p:sp>
      <p:sp>
        <p:nvSpPr>
          <p:cNvPr id="25607" name="Rectangle 7"/>
          <p:cNvSpPr>
            <a:spLocks noGrp="1" noChangeArrowheads="1"/>
          </p:cNvSpPr>
          <p:nvPr>
            <p:ph type="body" sz="half" idx="2"/>
          </p:nvPr>
        </p:nvSpPr>
        <p:spPr>
          <a:xfrm>
            <a:off x="4859338" y="1484313"/>
            <a:ext cx="4038600" cy="5373687"/>
          </a:xfrm>
        </p:spPr>
        <p:txBody>
          <a:bodyPr/>
          <a:lstStyle/>
          <a:p>
            <a:pPr eaLnBrk="1" hangingPunct="1"/>
            <a:r>
              <a:rPr lang="en-GB" sz="2800" smtClean="0">
                <a:latin typeface="Book Antiqua" pitchFamily="18" charset="0"/>
              </a:rPr>
              <a:t>6.30 am – 320 mls</a:t>
            </a:r>
          </a:p>
          <a:p>
            <a:pPr eaLnBrk="1" hangingPunct="1"/>
            <a:r>
              <a:rPr lang="en-GB" sz="2800" smtClean="0">
                <a:latin typeface="Book Antiqua" pitchFamily="18" charset="0"/>
              </a:rPr>
              <a:t>9 am      – 250 mls</a:t>
            </a:r>
          </a:p>
          <a:p>
            <a:pPr eaLnBrk="1" hangingPunct="1"/>
            <a:r>
              <a:rPr lang="en-GB" sz="2800" smtClean="0">
                <a:latin typeface="Book Antiqua" pitchFamily="18" charset="0"/>
              </a:rPr>
              <a:t>10.15 am – 380 mls</a:t>
            </a:r>
          </a:p>
          <a:p>
            <a:pPr eaLnBrk="1" hangingPunct="1"/>
            <a:r>
              <a:rPr lang="en-GB" sz="2800" smtClean="0">
                <a:latin typeface="Book Antiqua" pitchFamily="18" charset="0"/>
              </a:rPr>
              <a:t>11.25 am – 200 mls</a:t>
            </a:r>
          </a:p>
          <a:p>
            <a:pPr algn="ctr" eaLnBrk="1" hangingPunct="1">
              <a:buFontTx/>
              <a:buNone/>
            </a:pPr>
            <a:r>
              <a:rPr lang="en-GB" sz="2800" smtClean="0">
                <a:solidFill>
                  <a:srgbClr val="FF3300"/>
                </a:solidFill>
                <a:latin typeface="Book Antiqua" pitchFamily="18" charset="0"/>
              </a:rPr>
              <a:t>(looks like she’s had a water tablet!!)</a:t>
            </a:r>
          </a:p>
          <a:p>
            <a:pPr eaLnBrk="1" hangingPunct="1"/>
            <a:r>
              <a:rPr lang="en-GB" sz="2800" smtClean="0">
                <a:latin typeface="Book Antiqua" pitchFamily="18" charset="0"/>
              </a:rPr>
              <a:t>2.30 pm – 275 mls</a:t>
            </a:r>
          </a:p>
          <a:p>
            <a:pPr eaLnBrk="1" hangingPunct="1"/>
            <a:r>
              <a:rPr lang="en-GB" sz="2800" smtClean="0">
                <a:latin typeface="Book Antiqua" pitchFamily="18" charset="0"/>
              </a:rPr>
              <a:t>6.00 pm – 390 mls</a:t>
            </a:r>
          </a:p>
          <a:p>
            <a:pPr eaLnBrk="1" hangingPunct="1"/>
            <a:r>
              <a:rPr lang="en-GB" sz="2800" smtClean="0">
                <a:latin typeface="Book Antiqua" pitchFamily="18" charset="0"/>
              </a:rPr>
              <a:t>9.30 pm – 250 mls</a:t>
            </a:r>
          </a:p>
          <a:p>
            <a:pPr algn="ctr" eaLnBrk="1" hangingPunct="1">
              <a:buFontTx/>
              <a:buNone/>
            </a:pPr>
            <a:r>
              <a:rPr lang="en-GB" sz="2800" b="1" smtClean="0">
                <a:solidFill>
                  <a:srgbClr val="FF3300"/>
                </a:solidFill>
                <a:latin typeface="Book Antiqua" pitchFamily="18" charset="0"/>
              </a:rPr>
              <a:t>Total = 2065 mls</a:t>
            </a:r>
          </a:p>
          <a:p>
            <a:pPr eaLnBrk="1" hangingPunct="1">
              <a:buFontTx/>
              <a:buNone/>
            </a:pPr>
            <a:endParaRPr lang="en-GB" sz="2800" b="1" smtClean="0">
              <a:solidFill>
                <a:srgbClr val="FF3300"/>
              </a:solidFill>
              <a:latin typeface="Book Antiqua" pitchFamily="18" charset="0"/>
            </a:endParaRPr>
          </a:p>
          <a:p>
            <a:pPr eaLnBrk="1" hangingPunct="1">
              <a:buFontTx/>
              <a:buNone/>
            </a:pPr>
            <a:endParaRPr lang="en-US" sz="2800" smtClean="0"/>
          </a:p>
        </p:txBody>
      </p:sp>
      <p:pic>
        <p:nvPicPr>
          <p:cNvPr id="35844" name="Picture 9" descr="toilet"/>
          <p:cNvPicPr>
            <a:picLocks noChangeAspect="1" noChangeArrowheads="1"/>
          </p:cNvPicPr>
          <p:nvPr/>
        </p:nvPicPr>
        <p:blipFill>
          <a:blip r:embed="rId2"/>
          <a:srcRect/>
          <a:stretch>
            <a:fillRect/>
          </a:stretch>
        </p:blipFill>
        <p:spPr bwMode="auto">
          <a:xfrm>
            <a:off x="323850" y="1557338"/>
            <a:ext cx="4319588" cy="47513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fade">
                                      <p:cBhvr>
                                        <p:cTn id="7" dur="500"/>
                                        <p:tgtEl>
                                          <p:spTgt spid="25607">
                                            <p:txEl>
                                              <p:pRg st="0" end="0"/>
                                            </p:txEl>
                                          </p:spTgt>
                                        </p:tgtEl>
                                      </p:cBhvr>
                                    </p:animEffect>
                                    <p:anim calcmode="lin" valueType="num">
                                      <p:cBhvr>
                                        <p:cTn id="8"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6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7">
                                            <p:txEl>
                                              <p:pRg st="1" end="1"/>
                                            </p:txEl>
                                          </p:spTgt>
                                        </p:tgtEl>
                                        <p:attrNameLst>
                                          <p:attrName>style.visibility</p:attrName>
                                        </p:attrNameLst>
                                      </p:cBhvr>
                                      <p:to>
                                        <p:strVal val="visible"/>
                                      </p:to>
                                    </p:set>
                                    <p:animEffect transition="in" filter="fade">
                                      <p:cBhvr>
                                        <p:cTn id="14" dur="500"/>
                                        <p:tgtEl>
                                          <p:spTgt spid="25607">
                                            <p:txEl>
                                              <p:pRg st="1" end="1"/>
                                            </p:txEl>
                                          </p:spTgt>
                                        </p:tgtEl>
                                      </p:cBhvr>
                                    </p:animEffect>
                                    <p:anim calcmode="lin" valueType="num">
                                      <p:cBhvr>
                                        <p:cTn id="15" dur="500" fill="hold"/>
                                        <p:tgtEl>
                                          <p:spTgt spid="256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6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7">
                                            <p:txEl>
                                              <p:pRg st="2" end="2"/>
                                            </p:txEl>
                                          </p:spTgt>
                                        </p:tgtEl>
                                        <p:attrNameLst>
                                          <p:attrName>style.visibility</p:attrName>
                                        </p:attrNameLst>
                                      </p:cBhvr>
                                      <p:to>
                                        <p:strVal val="visible"/>
                                      </p:to>
                                    </p:set>
                                    <p:animEffect transition="in" filter="fade">
                                      <p:cBhvr>
                                        <p:cTn id="21" dur="500"/>
                                        <p:tgtEl>
                                          <p:spTgt spid="25607">
                                            <p:txEl>
                                              <p:pRg st="2" end="2"/>
                                            </p:txEl>
                                          </p:spTgt>
                                        </p:tgtEl>
                                      </p:cBhvr>
                                    </p:animEffect>
                                    <p:anim calcmode="lin" valueType="num">
                                      <p:cBhvr>
                                        <p:cTn id="22" dur="500" fill="hold"/>
                                        <p:tgtEl>
                                          <p:spTgt spid="256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6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7">
                                            <p:txEl>
                                              <p:pRg st="3" end="3"/>
                                            </p:txEl>
                                          </p:spTgt>
                                        </p:tgtEl>
                                        <p:attrNameLst>
                                          <p:attrName>style.visibility</p:attrName>
                                        </p:attrNameLst>
                                      </p:cBhvr>
                                      <p:to>
                                        <p:strVal val="visible"/>
                                      </p:to>
                                    </p:set>
                                    <p:animEffect transition="in" filter="fade">
                                      <p:cBhvr>
                                        <p:cTn id="28" dur="500"/>
                                        <p:tgtEl>
                                          <p:spTgt spid="25607">
                                            <p:txEl>
                                              <p:pRg st="3" end="3"/>
                                            </p:txEl>
                                          </p:spTgt>
                                        </p:tgtEl>
                                      </p:cBhvr>
                                    </p:animEffect>
                                    <p:anim calcmode="lin" valueType="num">
                                      <p:cBhvr>
                                        <p:cTn id="29" dur="500" fill="hold"/>
                                        <p:tgtEl>
                                          <p:spTgt spid="2560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56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607">
                                            <p:txEl>
                                              <p:pRg st="4" end="4"/>
                                            </p:txEl>
                                          </p:spTgt>
                                        </p:tgtEl>
                                        <p:attrNameLst>
                                          <p:attrName>style.visibility</p:attrName>
                                        </p:attrNameLst>
                                      </p:cBhvr>
                                      <p:to>
                                        <p:strVal val="visible"/>
                                      </p:to>
                                    </p:set>
                                    <p:animEffect transition="in" filter="fade">
                                      <p:cBhvr>
                                        <p:cTn id="35" dur="500"/>
                                        <p:tgtEl>
                                          <p:spTgt spid="25607">
                                            <p:txEl>
                                              <p:pRg st="4" end="4"/>
                                            </p:txEl>
                                          </p:spTgt>
                                        </p:tgtEl>
                                      </p:cBhvr>
                                    </p:animEffect>
                                    <p:anim calcmode="lin" valueType="num">
                                      <p:cBhvr>
                                        <p:cTn id="36" dur="500" fill="hold"/>
                                        <p:tgtEl>
                                          <p:spTgt spid="2560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560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607">
                                            <p:txEl>
                                              <p:pRg st="5" end="5"/>
                                            </p:txEl>
                                          </p:spTgt>
                                        </p:tgtEl>
                                        <p:attrNameLst>
                                          <p:attrName>style.visibility</p:attrName>
                                        </p:attrNameLst>
                                      </p:cBhvr>
                                      <p:to>
                                        <p:strVal val="visible"/>
                                      </p:to>
                                    </p:set>
                                    <p:animEffect transition="in" filter="fade">
                                      <p:cBhvr>
                                        <p:cTn id="42" dur="500"/>
                                        <p:tgtEl>
                                          <p:spTgt spid="25607">
                                            <p:txEl>
                                              <p:pRg st="5" end="5"/>
                                            </p:txEl>
                                          </p:spTgt>
                                        </p:tgtEl>
                                      </p:cBhvr>
                                    </p:animEffect>
                                    <p:anim calcmode="lin" valueType="num">
                                      <p:cBhvr>
                                        <p:cTn id="43" dur="500" fill="hold"/>
                                        <p:tgtEl>
                                          <p:spTgt spid="25607">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560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5607">
                                            <p:txEl>
                                              <p:pRg st="6" end="6"/>
                                            </p:txEl>
                                          </p:spTgt>
                                        </p:tgtEl>
                                        <p:attrNameLst>
                                          <p:attrName>style.visibility</p:attrName>
                                        </p:attrNameLst>
                                      </p:cBhvr>
                                      <p:to>
                                        <p:strVal val="visible"/>
                                      </p:to>
                                    </p:set>
                                    <p:animEffect transition="in" filter="fade">
                                      <p:cBhvr>
                                        <p:cTn id="49" dur="500"/>
                                        <p:tgtEl>
                                          <p:spTgt spid="25607">
                                            <p:txEl>
                                              <p:pRg st="6" end="6"/>
                                            </p:txEl>
                                          </p:spTgt>
                                        </p:tgtEl>
                                      </p:cBhvr>
                                    </p:animEffect>
                                    <p:anim calcmode="lin" valueType="num">
                                      <p:cBhvr>
                                        <p:cTn id="50" dur="500" fill="hold"/>
                                        <p:tgtEl>
                                          <p:spTgt spid="25607">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2560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5607">
                                            <p:txEl>
                                              <p:pRg st="7" end="7"/>
                                            </p:txEl>
                                          </p:spTgt>
                                        </p:tgtEl>
                                        <p:attrNameLst>
                                          <p:attrName>style.visibility</p:attrName>
                                        </p:attrNameLst>
                                      </p:cBhvr>
                                      <p:to>
                                        <p:strVal val="visible"/>
                                      </p:to>
                                    </p:set>
                                    <p:animEffect transition="in" filter="fade">
                                      <p:cBhvr>
                                        <p:cTn id="56" dur="500"/>
                                        <p:tgtEl>
                                          <p:spTgt spid="25607">
                                            <p:txEl>
                                              <p:pRg st="7" end="7"/>
                                            </p:txEl>
                                          </p:spTgt>
                                        </p:tgtEl>
                                      </p:cBhvr>
                                    </p:animEffect>
                                    <p:anim calcmode="lin" valueType="num">
                                      <p:cBhvr>
                                        <p:cTn id="57" dur="500" fill="hold"/>
                                        <p:tgtEl>
                                          <p:spTgt spid="25607">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25607">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5607">
                                            <p:txEl>
                                              <p:pRg st="8" end="8"/>
                                            </p:txEl>
                                          </p:spTgt>
                                        </p:tgtEl>
                                        <p:attrNameLst>
                                          <p:attrName>style.visibility</p:attrName>
                                        </p:attrNameLst>
                                      </p:cBhvr>
                                      <p:to>
                                        <p:strVal val="visible"/>
                                      </p:to>
                                    </p:set>
                                    <p:animEffect transition="in" filter="fade">
                                      <p:cBhvr>
                                        <p:cTn id="63" dur="500"/>
                                        <p:tgtEl>
                                          <p:spTgt spid="25607">
                                            <p:txEl>
                                              <p:pRg st="8" end="8"/>
                                            </p:txEl>
                                          </p:spTgt>
                                        </p:tgtEl>
                                      </p:cBhvr>
                                    </p:animEffect>
                                    <p:anim calcmode="lin" valueType="num">
                                      <p:cBhvr>
                                        <p:cTn id="64" dur="500" fill="hold"/>
                                        <p:tgtEl>
                                          <p:spTgt spid="25607">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25607">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title"/>
          </p:nvPr>
        </p:nvSpPr>
        <p:spPr/>
        <p:txBody>
          <a:bodyPr/>
          <a:lstStyle/>
          <a:p>
            <a:endParaRPr lang="en-US" smtClean="0"/>
          </a:p>
        </p:txBody>
      </p:sp>
      <p:pic>
        <p:nvPicPr>
          <p:cNvPr id="36866" name="Picture 4" descr="fluid chart1"/>
          <p:cNvPicPr>
            <a:picLocks noGrp="1" noChangeAspect="1" noChangeArrowheads="1"/>
          </p:cNvPicPr>
          <p:nvPr>
            <p:ph idx="1"/>
          </p:nvPr>
        </p:nvPicPr>
        <p:blipFill>
          <a:blip r:embed="rId2"/>
          <a:srcRect/>
          <a:stretch>
            <a:fillRect/>
          </a:stretch>
        </p:blipFill>
        <p:spPr>
          <a:xfrm>
            <a:off x="1547813" y="188913"/>
            <a:ext cx="5761037" cy="63373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Intravenous Fluid Drip Rates</a:t>
            </a:r>
            <a:endParaRPr lang="en-US" b="1" dirty="0" smtClean="0">
              <a:solidFill>
                <a:srgbClr val="0070C0"/>
              </a:solidFill>
              <a:latin typeface="Andalus" pitchFamily="18" charset="-78"/>
              <a:cs typeface="Andalus" pitchFamily="18" charset="-78"/>
            </a:endParaRPr>
          </a:p>
        </p:txBody>
      </p:sp>
      <p:pic>
        <p:nvPicPr>
          <p:cNvPr id="2" name="Content Placeholder 1"/>
          <p:cNvPicPr>
            <a:picLocks noGrp="1" noChangeAspect="1"/>
          </p:cNvPicPr>
          <p:nvPr>
            <p:ph sz="half" idx="1"/>
          </p:nvPr>
        </p:nvPicPr>
        <p:blipFill>
          <a:blip r:embed="rId3"/>
          <a:stretch>
            <a:fillRect/>
          </a:stretch>
        </p:blipFill>
        <p:spPr>
          <a:xfrm>
            <a:off x="755576" y="1600201"/>
            <a:ext cx="3600400" cy="4525962"/>
          </a:xfrm>
          <a:prstGeom prst="rect">
            <a:avLst/>
          </a:prstGeom>
        </p:spPr>
      </p:pic>
      <p:sp>
        <p:nvSpPr>
          <p:cNvPr id="38919" name="Rectangle 7"/>
          <p:cNvSpPr>
            <a:spLocks noGrp="1" noChangeArrowheads="1"/>
          </p:cNvSpPr>
          <p:nvPr>
            <p:ph type="body" sz="half" idx="2"/>
          </p:nvPr>
        </p:nvSpPr>
        <p:spPr>
          <a:xfrm>
            <a:off x="4786313" y="1600200"/>
            <a:ext cx="4357687" cy="4525963"/>
          </a:xfrm>
        </p:spPr>
        <p:txBody>
          <a:bodyPr/>
          <a:lstStyle/>
          <a:p>
            <a:pPr eaLnBrk="1" hangingPunct="1">
              <a:buFontTx/>
              <a:buNone/>
            </a:pPr>
            <a:r>
              <a:rPr lang="en-GB" sz="2800" smtClean="0"/>
              <a:t>Formula:</a:t>
            </a:r>
          </a:p>
          <a:p>
            <a:pPr eaLnBrk="1" hangingPunct="1">
              <a:buFontTx/>
              <a:buNone/>
            </a:pPr>
            <a:endParaRPr lang="en-GB" sz="2800" smtClean="0"/>
          </a:p>
          <a:p>
            <a:pPr eaLnBrk="1" hangingPunct="1">
              <a:buFontTx/>
              <a:buNone/>
            </a:pPr>
            <a:r>
              <a:rPr lang="en-GB" sz="2800" smtClean="0"/>
              <a:t>Drip rate =</a:t>
            </a:r>
          </a:p>
          <a:p>
            <a:pPr eaLnBrk="1" hangingPunct="1">
              <a:buFontTx/>
              <a:buNone/>
            </a:pPr>
            <a:endParaRPr lang="en-GB" sz="2800" smtClean="0"/>
          </a:p>
          <a:p>
            <a:pPr eaLnBrk="1" hangingPunct="1">
              <a:buFontTx/>
              <a:buNone/>
            </a:pPr>
            <a:r>
              <a:rPr lang="en-GB" sz="2800" smtClean="0"/>
              <a:t>   </a:t>
            </a:r>
            <a:r>
              <a:rPr lang="en-GB" sz="2800" u="sng" smtClean="0"/>
              <a:t>   volume x drops/ml</a:t>
            </a:r>
            <a:r>
              <a:rPr lang="en-GB" sz="2800" smtClean="0"/>
              <a:t>	        length of delivery (time) </a:t>
            </a:r>
          </a:p>
          <a:p>
            <a:pPr eaLnBrk="1" hangingPunct="1">
              <a:buFontTx/>
              <a:buNone/>
            </a:pPr>
            <a:endParaRPr lang="en-GB" sz="2800" smtClean="0"/>
          </a:p>
          <a:p>
            <a:pPr eaLnBrk="1" hangingPunct="1">
              <a:buFontTx/>
              <a:buNone/>
            </a:pPr>
            <a:endParaRPr lang="en-GB" sz="2800" smtClean="0"/>
          </a:p>
          <a:p>
            <a:pPr eaLnBrk="1" hangingPunct="1">
              <a:buFontTx/>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animEffect transition="in" filter="fade">
                                      <p:cBhvr>
                                        <p:cTn id="7" dur="2000"/>
                                        <p:tgtEl>
                                          <p:spTgt spid="389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9">
                                            <p:txEl>
                                              <p:pRg st="2" end="2"/>
                                            </p:txEl>
                                          </p:spTgt>
                                        </p:tgtEl>
                                        <p:attrNameLst>
                                          <p:attrName>style.visibility</p:attrName>
                                        </p:attrNameLst>
                                      </p:cBhvr>
                                      <p:to>
                                        <p:strVal val="visible"/>
                                      </p:to>
                                    </p:set>
                                    <p:animEffect transition="in" filter="fade">
                                      <p:cBhvr>
                                        <p:cTn id="10" dur="2000"/>
                                        <p:tgtEl>
                                          <p:spTgt spid="3891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9">
                                            <p:txEl>
                                              <p:pRg st="4" end="4"/>
                                            </p:txEl>
                                          </p:spTgt>
                                        </p:tgtEl>
                                        <p:attrNameLst>
                                          <p:attrName>style.visibility</p:attrName>
                                        </p:attrNameLst>
                                      </p:cBhvr>
                                      <p:to>
                                        <p:strVal val="visible"/>
                                      </p:to>
                                    </p:set>
                                    <p:animEffect transition="in" filter="fade">
                                      <p:cBhvr>
                                        <p:cTn id="13" dur="2000"/>
                                        <p:tgtEl>
                                          <p:spTgt spid="389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57188" y="1428750"/>
            <a:ext cx="8229600" cy="4857750"/>
          </a:xfrm>
          <a:prstGeom prst="rect">
            <a:avLst/>
          </a:prstGeom>
          <a:solidFill>
            <a:srgbClr val="CCECFF"/>
          </a:solidFill>
          <a:ln w="9525">
            <a:solidFill>
              <a:srgbClr val="990033"/>
            </a:solidFill>
            <a:miter lim="800000"/>
            <a:headEnd/>
            <a:tailEnd/>
          </a:ln>
          <a:effectLst/>
        </p:spPr>
        <p:txBody>
          <a:bodyPr/>
          <a:lstStyle/>
          <a:p>
            <a:pPr marL="342900" indent="-342900">
              <a:lnSpc>
                <a:spcPct val="90000"/>
              </a:lnSpc>
              <a:spcBef>
                <a:spcPct val="20000"/>
              </a:spcBef>
              <a:defRPr/>
            </a:pPr>
            <a:endParaRPr lang="en-GB" sz="3200" kern="0" dirty="0">
              <a:latin typeface="Book Antiqua" pitchFamily="18" charset="0"/>
            </a:endParaRPr>
          </a:p>
        </p:txBody>
      </p:sp>
      <p:sp>
        <p:nvSpPr>
          <p:cNvPr id="38914"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So for example:</a:t>
            </a:r>
            <a:r>
              <a:rPr lang="en-GB" dirty="0" smtClean="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p:txBody>
      </p:sp>
      <p:sp>
        <p:nvSpPr>
          <p:cNvPr id="38915" name="Rectangle 3"/>
          <p:cNvSpPr>
            <a:spLocks noGrp="1" noChangeArrowheads="1"/>
          </p:cNvSpPr>
          <p:nvPr>
            <p:ph type="body" idx="1"/>
          </p:nvPr>
        </p:nvSpPr>
        <p:spPr>
          <a:xfrm>
            <a:off x="457200" y="1600200"/>
            <a:ext cx="8229600" cy="4924425"/>
          </a:xfrm>
        </p:spPr>
        <p:txBody>
          <a:bodyPr/>
          <a:lstStyle/>
          <a:p>
            <a:pPr eaLnBrk="1" hangingPunct="1">
              <a:buFontTx/>
              <a:buNone/>
            </a:pPr>
            <a:r>
              <a:rPr lang="en-GB" sz="2800" smtClean="0"/>
              <a:t>A 100 ml bag of fluid has to be given over 40 </a:t>
            </a:r>
          </a:p>
          <a:p>
            <a:pPr eaLnBrk="1" hangingPunct="1">
              <a:buFontTx/>
              <a:buNone/>
            </a:pPr>
            <a:r>
              <a:rPr lang="en-GB" sz="2800" smtClean="0"/>
              <a:t>minutes. The number of drops per ml is 20, </a:t>
            </a:r>
          </a:p>
          <a:p>
            <a:pPr eaLnBrk="1" hangingPunct="1">
              <a:buFontTx/>
              <a:buNone/>
            </a:pPr>
            <a:r>
              <a:rPr lang="en-GB" sz="2800" smtClean="0"/>
              <a:t>what is the drip rate?</a:t>
            </a:r>
          </a:p>
          <a:p>
            <a:pPr eaLnBrk="1" hangingPunct="1">
              <a:buFontTx/>
              <a:buNone/>
            </a:pPr>
            <a:endParaRPr lang="en-GB" sz="2800" smtClean="0"/>
          </a:p>
          <a:p>
            <a:pPr eaLnBrk="1" hangingPunct="1">
              <a:buFontTx/>
              <a:buNone/>
            </a:pPr>
            <a:r>
              <a:rPr lang="en-GB" sz="2800" smtClean="0"/>
              <a:t>Drip rate =   </a:t>
            </a:r>
            <a:r>
              <a:rPr lang="en-GB" sz="2800" u="sng" smtClean="0"/>
              <a:t>      	volume x drops/ml</a:t>
            </a:r>
            <a:r>
              <a:rPr lang="en-GB" sz="2800" smtClean="0"/>
              <a:t>	        			length of delivery (time in minutes) </a:t>
            </a:r>
          </a:p>
          <a:p>
            <a:pPr eaLnBrk="1" hangingPunct="1">
              <a:buFontTx/>
              <a:buNone/>
            </a:pPr>
            <a:r>
              <a:rPr lang="en-GB" sz="2800" smtClean="0"/>
              <a:t>		      </a:t>
            </a:r>
          </a:p>
          <a:p>
            <a:pPr eaLnBrk="1" hangingPunct="1">
              <a:buFontTx/>
              <a:buNone/>
            </a:pPr>
            <a:r>
              <a:rPr lang="en-GB" sz="2800" smtClean="0"/>
              <a:t>              =    </a:t>
            </a:r>
            <a:r>
              <a:rPr lang="en-GB" sz="2800" u="sng" smtClean="0"/>
              <a:t>100 x 20</a:t>
            </a:r>
            <a:r>
              <a:rPr lang="en-GB" sz="2800" smtClean="0"/>
              <a:t>        = 50 drops per minute</a:t>
            </a:r>
          </a:p>
          <a:p>
            <a:pPr eaLnBrk="1" hangingPunct="1">
              <a:buFontTx/>
              <a:buNone/>
            </a:pPr>
            <a:r>
              <a:rPr lang="en-GB" sz="2800" smtClean="0"/>
              <a:t>                        40</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57188" y="1285875"/>
            <a:ext cx="8229600" cy="5000625"/>
          </a:xfrm>
          <a:prstGeom prst="rect">
            <a:avLst/>
          </a:prstGeom>
          <a:solidFill>
            <a:srgbClr val="CCECFF"/>
          </a:solidFill>
          <a:ln w="9525">
            <a:solidFill>
              <a:srgbClr val="990033"/>
            </a:solidFill>
            <a:miter lim="800000"/>
            <a:headEnd/>
            <a:tailEnd/>
          </a:ln>
          <a:effectLst/>
        </p:spPr>
        <p:txBody>
          <a:bodyPr/>
          <a:lstStyle/>
          <a:p>
            <a:pPr marL="342900" indent="-342900">
              <a:lnSpc>
                <a:spcPct val="90000"/>
              </a:lnSpc>
              <a:spcBef>
                <a:spcPct val="20000"/>
              </a:spcBef>
              <a:defRPr/>
            </a:pPr>
            <a:endParaRPr lang="en-GB" sz="3200" kern="0" dirty="0">
              <a:latin typeface="Book Antiqua" pitchFamily="18" charset="0"/>
            </a:endParaRPr>
          </a:p>
        </p:txBody>
      </p:sp>
      <p:sp>
        <p:nvSpPr>
          <p:cNvPr id="39938" name="Rectangle 2"/>
          <p:cNvSpPr>
            <a:spLocks noGrp="1" noChangeArrowheads="1"/>
          </p:cNvSpPr>
          <p:nvPr>
            <p:ph type="title"/>
          </p:nvPr>
        </p:nvSpPr>
        <p:spPr>
          <a:xfrm>
            <a:off x="468313" y="0"/>
            <a:ext cx="8229600" cy="981075"/>
          </a:xfrm>
        </p:spPr>
        <p:txBody>
          <a:bodyPr/>
          <a:lstStyle/>
          <a:p>
            <a:pPr eaLnBrk="1" hangingPunct="1"/>
            <a:r>
              <a:rPr lang="en-GB" b="1" dirty="0" smtClean="0">
                <a:solidFill>
                  <a:srgbClr val="0070C0"/>
                </a:solidFill>
                <a:latin typeface="Andalus" pitchFamily="18" charset="-78"/>
                <a:cs typeface="Andalus" pitchFamily="18" charset="-78"/>
              </a:rPr>
              <a:t>Metric Conversions</a:t>
            </a:r>
            <a:endParaRPr lang="en-US" b="1" dirty="0" smtClean="0">
              <a:solidFill>
                <a:srgbClr val="0070C0"/>
              </a:solidFill>
              <a:latin typeface="Andalus" pitchFamily="18" charset="-78"/>
              <a:cs typeface="Andalus" pitchFamily="18" charset="-78"/>
            </a:endParaRPr>
          </a:p>
        </p:txBody>
      </p:sp>
      <p:sp>
        <p:nvSpPr>
          <p:cNvPr id="17449" name="Rectangle 41"/>
          <p:cNvSpPr>
            <a:spLocks noGrp="1" noChangeArrowheads="1"/>
          </p:cNvSpPr>
          <p:nvPr>
            <p:ph type="body" idx="1"/>
          </p:nvPr>
        </p:nvSpPr>
        <p:spPr>
          <a:xfrm>
            <a:off x="373708" y="2564904"/>
            <a:ext cx="8424862" cy="4000500"/>
          </a:xfrm>
        </p:spPr>
        <p:txBody>
          <a:bodyPr/>
          <a:lstStyle/>
          <a:p>
            <a:pPr eaLnBrk="1" hangingPunct="1">
              <a:buFontTx/>
              <a:buNone/>
            </a:pPr>
            <a:r>
              <a:rPr lang="en-GB" sz="2800" dirty="0" smtClean="0">
                <a:latin typeface="Andalus" pitchFamily="18" charset="-78"/>
                <a:cs typeface="Andalus" pitchFamily="18" charset="-78"/>
              </a:rPr>
              <a:t>Some examples:</a:t>
            </a:r>
          </a:p>
          <a:p>
            <a:pPr eaLnBrk="1" hangingPunct="1"/>
            <a:r>
              <a:rPr lang="en-GB" sz="2800" dirty="0" smtClean="0">
                <a:latin typeface="Andalus" pitchFamily="18" charset="-78"/>
                <a:cs typeface="Andalus" pitchFamily="18" charset="-78"/>
              </a:rPr>
              <a:t>What is 785mg in grams?</a:t>
            </a:r>
          </a:p>
          <a:p>
            <a:pPr eaLnBrk="1" hangingPunct="1"/>
            <a:r>
              <a:rPr lang="en-GB" sz="2800" dirty="0" smtClean="0">
                <a:solidFill>
                  <a:srgbClr val="FF3300"/>
                </a:solidFill>
                <a:latin typeface="Andalus" pitchFamily="18" charset="-78"/>
                <a:cs typeface="Andalus" pitchFamily="18" charset="-78"/>
              </a:rPr>
              <a:t>To convert mg to grams – divide by 1000 as there are 1000 mg in a gram = 0.785g</a:t>
            </a:r>
          </a:p>
          <a:p>
            <a:pPr eaLnBrk="1" hangingPunct="1"/>
            <a:r>
              <a:rPr lang="en-GB" sz="2800" dirty="0" smtClean="0">
                <a:latin typeface="Andalus" pitchFamily="18" charset="-78"/>
                <a:cs typeface="Andalus" pitchFamily="18" charset="-78"/>
              </a:rPr>
              <a:t>How many millilitres (ml) are in 1.25 litres? </a:t>
            </a:r>
          </a:p>
          <a:p>
            <a:pPr eaLnBrk="1" hangingPunct="1"/>
            <a:r>
              <a:rPr lang="en-GB" sz="2800" dirty="0" smtClean="0">
                <a:solidFill>
                  <a:srgbClr val="FF3300"/>
                </a:solidFill>
                <a:latin typeface="Andalus" pitchFamily="18" charset="-78"/>
                <a:cs typeface="Andalus" pitchFamily="18" charset="-78"/>
              </a:rPr>
              <a:t>To convert</a:t>
            </a:r>
            <a:r>
              <a:rPr lang="en-GB" sz="2800" dirty="0" smtClean="0">
                <a:latin typeface="Andalus" pitchFamily="18" charset="-78"/>
                <a:cs typeface="Andalus" pitchFamily="18" charset="-78"/>
              </a:rPr>
              <a:t> </a:t>
            </a:r>
            <a:r>
              <a:rPr lang="en-GB" sz="2800" dirty="0" smtClean="0">
                <a:solidFill>
                  <a:srgbClr val="FF3300"/>
                </a:solidFill>
                <a:latin typeface="Andalus" pitchFamily="18" charset="-78"/>
                <a:cs typeface="Andalus" pitchFamily="18" charset="-78"/>
              </a:rPr>
              <a:t>litres to millilitre, multiply by 1000 as there are 1000 ml in a litre = 1250ml  </a:t>
            </a:r>
            <a:endParaRPr lang="en-US" sz="2800" dirty="0" smtClean="0">
              <a:solidFill>
                <a:srgbClr val="FF3300"/>
              </a:solidFill>
              <a:latin typeface="Andalus" pitchFamily="18" charset="-78"/>
              <a:cs typeface="Andalus" pitchFamily="18" charset="-78"/>
            </a:endParaRPr>
          </a:p>
        </p:txBody>
      </p:sp>
      <p:sp>
        <p:nvSpPr>
          <p:cNvPr id="6" name="Rectangle 5"/>
          <p:cNvSpPr>
            <a:spLocks noChangeArrowheads="1"/>
          </p:cNvSpPr>
          <p:nvPr/>
        </p:nvSpPr>
        <p:spPr bwMode="auto">
          <a:xfrm>
            <a:off x="500063" y="1357313"/>
            <a:ext cx="8215312" cy="954087"/>
          </a:xfrm>
          <a:prstGeom prst="rect">
            <a:avLst/>
          </a:prstGeom>
          <a:noFill/>
          <a:ln w="9525">
            <a:noFill/>
            <a:miter lim="800000"/>
            <a:headEnd/>
            <a:tailEnd/>
          </a:ln>
        </p:spPr>
        <p:txBody>
          <a:bodyPr>
            <a:spAutoFit/>
          </a:bodyPr>
          <a:lstStyle/>
          <a:p>
            <a:pPr indent="360363">
              <a:buFont typeface="Arial" charset="0"/>
              <a:buChar char="•"/>
            </a:pPr>
            <a:r>
              <a:rPr lang="en-GB" sz="2800" dirty="0">
                <a:latin typeface="Andalus" pitchFamily="18" charset="-78"/>
                <a:cs typeface="Andalus" pitchFamily="18" charset="-78"/>
              </a:rPr>
              <a:t>Converting milligram to micrograms</a:t>
            </a:r>
          </a:p>
          <a:p>
            <a:pPr indent="360363">
              <a:buFont typeface="Arial" charset="0"/>
              <a:buChar char="•"/>
            </a:pPr>
            <a:r>
              <a:rPr lang="en-GB" sz="2800" dirty="0">
                <a:latin typeface="Andalus" pitchFamily="18" charset="-78"/>
                <a:cs typeface="Andalus" pitchFamily="18" charset="-78"/>
              </a:rPr>
              <a:t>Converting millilitres to litres     </a:t>
            </a:r>
            <a:r>
              <a:rPr lang="en-GB" sz="2800" dirty="0" err="1">
                <a:latin typeface="Andalus" pitchFamily="18" charset="-78"/>
                <a:cs typeface="Andalus" pitchFamily="18" charset="-78"/>
              </a:rPr>
              <a:t>etc</a:t>
            </a:r>
            <a:endParaRPr lang="en-GB" sz="2800" dirty="0">
              <a:latin typeface="Andalus" pitchFamily="18" charset="-78"/>
              <a:cs typeface="Andalus" pitchFamily="18"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4" presetClass="entr" presetSubtype="0" fill="hold" grpId="0" nodeType="clickEffect">
                                  <p:stCondLst>
                                    <p:cond delay="0"/>
                                  </p:stCondLst>
                                  <p:childTnLst>
                                    <p:set>
                                      <p:cBhvr>
                                        <p:cTn id="12" dur="1" fill="hold">
                                          <p:stCondLst>
                                            <p:cond delay="0"/>
                                          </p:stCondLst>
                                        </p:cTn>
                                        <p:tgtEl>
                                          <p:spTgt spid="17449">
                                            <p:txEl>
                                              <p:pRg st="0" end="0"/>
                                            </p:txEl>
                                          </p:spTgt>
                                        </p:tgtEl>
                                        <p:attrNameLst>
                                          <p:attrName>style.visibility</p:attrName>
                                        </p:attrNameLst>
                                      </p:cBhvr>
                                      <p:to>
                                        <p:strVal val="visible"/>
                                      </p:to>
                                    </p:set>
                                    <p:animEffect transition="in" filter="fade">
                                      <p:cBhvr>
                                        <p:cTn id="13" dur="500"/>
                                        <p:tgtEl>
                                          <p:spTgt spid="17449">
                                            <p:txEl>
                                              <p:pRg st="0" end="0"/>
                                            </p:txEl>
                                          </p:spTgt>
                                        </p:tgtEl>
                                      </p:cBhvr>
                                    </p:animEffect>
                                    <p:anim calcmode="lin" valueType="num">
                                      <p:cBhvr>
                                        <p:cTn id="14" dur="500" fill="hold"/>
                                        <p:tgtEl>
                                          <p:spTgt spid="1744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744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7449">
                                            <p:txEl>
                                              <p:pRg st="1" end="1"/>
                                            </p:txEl>
                                          </p:spTgt>
                                        </p:tgtEl>
                                        <p:attrNameLst>
                                          <p:attrName>style.visibility</p:attrName>
                                        </p:attrNameLst>
                                      </p:cBhvr>
                                      <p:to>
                                        <p:strVal val="visible"/>
                                      </p:to>
                                    </p:set>
                                    <p:animEffect transition="in" filter="fade">
                                      <p:cBhvr>
                                        <p:cTn id="20" dur="500"/>
                                        <p:tgtEl>
                                          <p:spTgt spid="17449">
                                            <p:txEl>
                                              <p:pRg st="1" end="1"/>
                                            </p:txEl>
                                          </p:spTgt>
                                        </p:tgtEl>
                                      </p:cBhvr>
                                    </p:animEffect>
                                    <p:anim calcmode="lin" valueType="num">
                                      <p:cBhvr>
                                        <p:cTn id="21" dur="500" fill="hold"/>
                                        <p:tgtEl>
                                          <p:spTgt spid="1744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744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7449">
                                            <p:txEl>
                                              <p:pRg st="2" end="2"/>
                                            </p:txEl>
                                          </p:spTgt>
                                        </p:tgtEl>
                                        <p:attrNameLst>
                                          <p:attrName>style.visibility</p:attrName>
                                        </p:attrNameLst>
                                      </p:cBhvr>
                                      <p:to>
                                        <p:strVal val="visible"/>
                                      </p:to>
                                    </p:set>
                                    <p:animEffect transition="in" filter="fade">
                                      <p:cBhvr>
                                        <p:cTn id="27" dur="500"/>
                                        <p:tgtEl>
                                          <p:spTgt spid="17449">
                                            <p:txEl>
                                              <p:pRg st="2" end="2"/>
                                            </p:txEl>
                                          </p:spTgt>
                                        </p:tgtEl>
                                      </p:cBhvr>
                                    </p:animEffect>
                                    <p:anim calcmode="lin" valueType="num">
                                      <p:cBhvr>
                                        <p:cTn id="28" dur="500" fill="hold"/>
                                        <p:tgtEl>
                                          <p:spTgt spid="17449">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744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17449">
                                            <p:txEl>
                                              <p:pRg st="3" end="3"/>
                                            </p:txEl>
                                          </p:spTgt>
                                        </p:tgtEl>
                                        <p:attrNameLst>
                                          <p:attrName>style.visibility</p:attrName>
                                        </p:attrNameLst>
                                      </p:cBhvr>
                                      <p:to>
                                        <p:strVal val="visible"/>
                                      </p:to>
                                    </p:set>
                                    <p:animEffect transition="in" filter="fade">
                                      <p:cBhvr>
                                        <p:cTn id="34" dur="500"/>
                                        <p:tgtEl>
                                          <p:spTgt spid="17449">
                                            <p:txEl>
                                              <p:pRg st="3" end="3"/>
                                            </p:txEl>
                                          </p:spTgt>
                                        </p:tgtEl>
                                      </p:cBhvr>
                                    </p:animEffect>
                                    <p:anim calcmode="lin" valueType="num">
                                      <p:cBhvr>
                                        <p:cTn id="35" dur="500" fill="hold"/>
                                        <p:tgtEl>
                                          <p:spTgt spid="17449">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744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17449">
                                            <p:txEl>
                                              <p:pRg st="4" end="4"/>
                                            </p:txEl>
                                          </p:spTgt>
                                        </p:tgtEl>
                                        <p:attrNameLst>
                                          <p:attrName>style.visibility</p:attrName>
                                        </p:attrNameLst>
                                      </p:cBhvr>
                                      <p:to>
                                        <p:strVal val="visible"/>
                                      </p:to>
                                    </p:set>
                                    <p:animEffect transition="in" filter="fade">
                                      <p:cBhvr>
                                        <p:cTn id="41" dur="500"/>
                                        <p:tgtEl>
                                          <p:spTgt spid="17449">
                                            <p:txEl>
                                              <p:pRg st="4" end="4"/>
                                            </p:txEl>
                                          </p:spTgt>
                                        </p:tgtEl>
                                      </p:cBhvr>
                                    </p:animEffect>
                                    <p:anim calcmode="lin" valueType="num">
                                      <p:cBhvr>
                                        <p:cTn id="42" dur="500" fill="hold"/>
                                        <p:tgtEl>
                                          <p:spTgt spid="17449">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1744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744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A Real Life Example</a:t>
            </a:r>
            <a:endParaRPr lang="en-US" b="1" dirty="0" smtClean="0">
              <a:solidFill>
                <a:srgbClr val="0070C0"/>
              </a:solidFill>
              <a:latin typeface="Andalus" pitchFamily="18" charset="-78"/>
              <a:cs typeface="Andalus" pitchFamily="18" charset="-78"/>
            </a:endParaRPr>
          </a:p>
        </p:txBody>
      </p:sp>
      <p:sp>
        <p:nvSpPr>
          <p:cNvPr id="29699" name="Rectangle 3"/>
          <p:cNvSpPr>
            <a:spLocks noGrp="1" noChangeArrowheads="1"/>
          </p:cNvSpPr>
          <p:nvPr>
            <p:ph type="body" idx="1"/>
          </p:nvPr>
        </p:nvSpPr>
        <p:spPr>
          <a:xfrm>
            <a:off x="457200" y="1600200"/>
            <a:ext cx="8229600" cy="4781128"/>
          </a:xfrm>
        </p:spPr>
        <p:txBody>
          <a:bodyPr/>
          <a:lstStyle/>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r>
              <a:rPr lang="en-GB" dirty="0" smtClean="0">
                <a:latin typeface="Andalus" pitchFamily="18" charset="-78"/>
                <a:cs typeface="Andalus" pitchFamily="18" charset="-78"/>
              </a:rPr>
              <a:t>A typical prescription would read:</a:t>
            </a:r>
          </a:p>
          <a:p>
            <a:pPr eaLnBrk="1" hangingPunct="1">
              <a:lnSpc>
                <a:spcPct val="90000"/>
              </a:lnSpc>
              <a:buFontTx/>
              <a:buNone/>
            </a:pPr>
            <a:r>
              <a:rPr lang="en-GB" dirty="0" err="1" smtClean="0">
                <a:latin typeface="Andalus" pitchFamily="18" charset="-78"/>
                <a:cs typeface="Andalus" pitchFamily="18" charset="-78"/>
              </a:rPr>
              <a:t>Paracetamol</a:t>
            </a:r>
            <a:r>
              <a:rPr lang="en-GB" dirty="0" smtClean="0">
                <a:latin typeface="Andalus" pitchFamily="18" charset="-78"/>
                <a:cs typeface="Andalus" pitchFamily="18" charset="-78"/>
              </a:rPr>
              <a:t> 1G every 4-6 hours for pain  (maximum of 4G per 24 hours)</a:t>
            </a:r>
            <a:endParaRPr lang="en-US" dirty="0" smtClean="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442" y="1412776"/>
            <a:ext cx="4619259" cy="30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6" end="6"/>
                                            </p:txEl>
                                          </p:spTgt>
                                        </p:tgtEl>
                                        <p:attrNameLst>
                                          <p:attrName>style.visibility</p:attrName>
                                        </p:attrNameLst>
                                      </p:cBhvr>
                                      <p:to>
                                        <p:strVal val="visible"/>
                                      </p:to>
                                    </p:set>
                                    <p:animEffect transition="in" filter="fade">
                                      <p:cBhvr>
                                        <p:cTn id="7" dur="2000"/>
                                        <p:tgtEl>
                                          <p:spTgt spid="29699">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9">
                                            <p:txEl>
                                              <p:pRg st="7" end="7"/>
                                            </p:txEl>
                                          </p:spTgt>
                                        </p:tgtEl>
                                        <p:attrNameLst>
                                          <p:attrName>style.visibility</p:attrName>
                                        </p:attrNameLst>
                                      </p:cBhvr>
                                      <p:to>
                                        <p:strVal val="visible"/>
                                      </p:to>
                                    </p:set>
                                    <p:animEffect transition="in" filter="fade">
                                      <p:cBhvr>
                                        <p:cTn id="10" dur="2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9958011"/>
              </p:ext>
            </p:extLst>
          </p:nvPr>
        </p:nvGraphicFramePr>
        <p:xfrm>
          <a:off x="195263" y="1092200"/>
          <a:ext cx="8615362"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sz="4000" dirty="0" smtClean="0">
                <a:solidFill>
                  <a:srgbClr val="0070C0"/>
                </a:solidFill>
                <a:latin typeface="Andalus" panose="02020603050405020304" pitchFamily="18" charset="-78"/>
                <a:cs typeface="Andalus" panose="02020603050405020304" pitchFamily="18" charset="-78"/>
              </a:rPr>
              <a:t>Who Says Numeracy Is Important!</a:t>
            </a:r>
            <a:endParaRPr lang="en-GB" sz="36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44486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GB" sz="6000" b="1" dirty="0" smtClean="0">
                <a:solidFill>
                  <a:srgbClr val="0070C0"/>
                </a:solidFill>
                <a:latin typeface="Andalus" panose="02020603050405020304" pitchFamily="18" charset="-78"/>
                <a:cs typeface="Andalus" panose="02020603050405020304" pitchFamily="18" charset="-78"/>
              </a:rPr>
              <a:t>ANY QUESTIONS</a:t>
            </a:r>
            <a:endParaRPr lang="en-US" sz="6000" b="1" dirty="0" smtClean="0">
              <a:solidFill>
                <a:srgbClr val="0070C0"/>
              </a:solidFill>
              <a:latin typeface="Andalus" panose="02020603050405020304" pitchFamily="18" charset="-78"/>
              <a:cs typeface="Andalus" panose="02020603050405020304" pitchFamily="18" charset="-78"/>
            </a:endParaRPr>
          </a:p>
        </p:txBody>
      </p:sp>
      <p:pic>
        <p:nvPicPr>
          <p:cNvPr id="2" name="Picture 1"/>
          <p:cNvPicPr>
            <a:picLocks noChangeAspect="1"/>
          </p:cNvPicPr>
          <p:nvPr/>
        </p:nvPicPr>
        <p:blipFill>
          <a:blip r:embed="rId2"/>
          <a:stretch>
            <a:fillRect/>
          </a:stretch>
        </p:blipFill>
        <p:spPr>
          <a:xfrm>
            <a:off x="2148644" y="1417638"/>
            <a:ext cx="4846712" cy="48467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723" y="799945"/>
            <a:ext cx="8948277" cy="5040560"/>
          </a:xfrm>
        </p:spPr>
        <p:txBody>
          <a:bodyPr/>
          <a:lstStyle/>
          <a:p>
            <a:r>
              <a:rPr lang="en-GB" sz="2400" b="1" dirty="0">
                <a:latin typeface="Andalus" pitchFamily="18" charset="-78"/>
                <a:cs typeface="Andalus" pitchFamily="18" charset="-78"/>
              </a:rPr>
              <a:t>For Entry to the Register:</a:t>
            </a:r>
          </a:p>
          <a:p>
            <a:r>
              <a:rPr lang="en-GB" sz="2400" dirty="0">
                <a:latin typeface="Andalus" pitchFamily="18" charset="-78"/>
                <a:cs typeface="Andalus" pitchFamily="18" charset="-78"/>
              </a:rPr>
              <a:t>Is competent in the process of medication-related calculation in nursing field involving:</a:t>
            </a:r>
          </a:p>
          <a:p>
            <a:r>
              <a:rPr lang="en-GB" sz="2400" dirty="0">
                <a:latin typeface="Andalus" pitchFamily="18" charset="-78"/>
                <a:cs typeface="Andalus" pitchFamily="18" charset="-78"/>
              </a:rPr>
              <a:t>• tablets and capsules</a:t>
            </a:r>
          </a:p>
          <a:p>
            <a:r>
              <a:rPr lang="en-GB" sz="2400" dirty="0">
                <a:latin typeface="Andalus" pitchFamily="18" charset="-78"/>
                <a:cs typeface="Andalus" pitchFamily="18" charset="-78"/>
              </a:rPr>
              <a:t>• liquid medicines</a:t>
            </a:r>
          </a:p>
          <a:p>
            <a:r>
              <a:rPr lang="en-GB" sz="2400" dirty="0">
                <a:latin typeface="Andalus" pitchFamily="18" charset="-78"/>
                <a:cs typeface="Andalus" pitchFamily="18" charset="-78"/>
              </a:rPr>
              <a:t>• injections</a:t>
            </a:r>
          </a:p>
          <a:p>
            <a:r>
              <a:rPr lang="en-GB" sz="2400" dirty="0">
                <a:latin typeface="Andalus" pitchFamily="18" charset="-78"/>
                <a:cs typeface="Andalus" pitchFamily="18" charset="-78"/>
              </a:rPr>
              <a:t>• IV infusions including: </a:t>
            </a:r>
          </a:p>
          <a:p>
            <a:pPr lvl="2" indent="-342900"/>
            <a:r>
              <a:rPr lang="en-GB" sz="1822" dirty="0">
                <a:latin typeface="Andalus" pitchFamily="18" charset="-78"/>
                <a:cs typeface="Andalus" pitchFamily="18" charset="-78"/>
              </a:rPr>
              <a:t>unit dose and sub and </a:t>
            </a:r>
          </a:p>
          <a:p>
            <a:pPr lvl="2" indent="-342900"/>
            <a:r>
              <a:rPr lang="en-GB" sz="1822" dirty="0">
                <a:latin typeface="Andalus" pitchFamily="18" charset="-78"/>
                <a:cs typeface="Andalus" pitchFamily="18" charset="-78"/>
              </a:rPr>
              <a:t>multiple unit dose</a:t>
            </a:r>
            <a:endParaRPr lang="en-GB" sz="2222" dirty="0">
              <a:latin typeface="Andalus" pitchFamily="18" charset="-78"/>
              <a:cs typeface="Andalus" pitchFamily="18" charset="-78"/>
            </a:endParaRPr>
          </a:p>
          <a:p>
            <a:pPr lvl="2"/>
            <a:r>
              <a:rPr lang="en-GB" sz="1822" dirty="0">
                <a:latin typeface="Andalus" pitchFamily="18" charset="-78"/>
                <a:cs typeface="Andalus" pitchFamily="18" charset="-78"/>
              </a:rPr>
              <a:t>complex calculations</a:t>
            </a:r>
          </a:p>
          <a:p>
            <a:pPr lvl="2"/>
            <a:r>
              <a:rPr lang="en-GB" sz="1822" dirty="0">
                <a:latin typeface="Andalus" pitchFamily="18" charset="-78"/>
                <a:cs typeface="Andalus" pitchFamily="18" charset="-78"/>
              </a:rPr>
              <a:t>SI unit conversion</a:t>
            </a:r>
            <a:endParaRPr lang="en-GB" sz="1822" b="1" dirty="0">
              <a:latin typeface="Andalus" pitchFamily="18" charset="-78"/>
              <a:cs typeface="Andalus" pitchFamily="18" charset="-78"/>
            </a:endParaRPr>
          </a:p>
          <a:p>
            <a:endParaRPr lang="en-GB" dirty="0"/>
          </a:p>
        </p:txBody>
      </p:sp>
      <p:sp>
        <p:nvSpPr>
          <p:cNvPr id="5" name="Title 4"/>
          <p:cNvSpPr>
            <a:spLocks noGrp="1"/>
          </p:cNvSpPr>
          <p:nvPr>
            <p:ph type="title"/>
          </p:nvPr>
        </p:nvSpPr>
        <p:spPr>
          <a:xfrm>
            <a:off x="0" y="188640"/>
            <a:ext cx="9144000" cy="586541"/>
          </a:xfrm>
        </p:spPr>
        <p:txBody>
          <a:bodyPr/>
          <a:lstStyle/>
          <a:p>
            <a:r>
              <a:rPr lang="en-GB" sz="2800" dirty="0">
                <a:solidFill>
                  <a:srgbClr val="0070C0"/>
                </a:solidFill>
                <a:latin typeface="Andalus" panose="02020603050405020304" pitchFamily="18" charset="-78"/>
                <a:cs typeface="Andalus" panose="02020603050405020304" pitchFamily="18" charset="-78"/>
              </a:rPr>
              <a:t>NMC Standards for pre-registration nursing education 2010</a:t>
            </a:r>
          </a:p>
        </p:txBody>
      </p:sp>
    </p:spTree>
    <p:extLst>
      <p:ext uri="{BB962C8B-B14F-4D97-AF65-F5344CB8AC3E}">
        <p14:creationId xmlns:p14="http://schemas.microsoft.com/office/powerpoint/2010/main" val="2997331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58393" y="1353012"/>
            <a:ext cx="8623864" cy="4323430"/>
          </a:xfrm>
        </p:spPr>
        <p:txBody>
          <a:bodyPr/>
          <a:lstStyle/>
          <a:p>
            <a:endParaRPr lang="en-GB" dirty="0" smtClean="0"/>
          </a:p>
          <a:p>
            <a:endParaRPr lang="en-GB" dirty="0"/>
          </a:p>
          <a:p>
            <a:endParaRPr lang="en-GB" dirty="0"/>
          </a:p>
        </p:txBody>
      </p:sp>
      <p:sp>
        <p:nvSpPr>
          <p:cNvPr id="5" name="Title 4"/>
          <p:cNvSpPr>
            <a:spLocks noGrp="1"/>
          </p:cNvSpPr>
          <p:nvPr>
            <p:ph type="title"/>
          </p:nvPr>
        </p:nvSpPr>
        <p:spPr>
          <a:xfrm>
            <a:off x="179512" y="199437"/>
            <a:ext cx="6329454" cy="748260"/>
          </a:xfrm>
        </p:spPr>
        <p:txBody>
          <a:bodyPr/>
          <a:lstStyle/>
          <a:p>
            <a:r>
              <a:rPr lang="en-GB" sz="3600" dirty="0" smtClean="0">
                <a:solidFill>
                  <a:srgbClr val="0070C0"/>
                </a:solidFill>
                <a:latin typeface="Andalus" panose="02020603050405020304" pitchFamily="18" charset="-78"/>
                <a:cs typeface="Andalus" panose="02020603050405020304" pitchFamily="18" charset="-78"/>
              </a:rPr>
              <a:t>What’s the Big Deal?</a:t>
            </a:r>
            <a:endParaRPr lang="en-GB" sz="3600" dirty="0">
              <a:solidFill>
                <a:srgbClr val="0070C0"/>
              </a:solidFill>
              <a:latin typeface="Andalus" panose="02020603050405020304" pitchFamily="18" charset="-78"/>
              <a:cs typeface="Andalus" panose="02020603050405020304" pitchFamily="18" charset="-78"/>
            </a:endParaRPr>
          </a:p>
        </p:txBody>
      </p:sp>
      <p:sp>
        <p:nvSpPr>
          <p:cNvPr id="6" name="Content Placeholder 5"/>
          <p:cNvSpPr>
            <a:spLocks noGrp="1"/>
          </p:cNvSpPr>
          <p:nvPr>
            <p:ph sz="half" idx="2"/>
          </p:nvPr>
        </p:nvSpPr>
        <p:spPr>
          <a:xfrm>
            <a:off x="358393" y="980730"/>
            <a:ext cx="8623864" cy="4778724"/>
          </a:xfrm>
        </p:spPr>
        <p:txBody>
          <a:bodyPr/>
          <a:lstStyle/>
          <a:p>
            <a:r>
              <a:rPr lang="en-US" sz="2800" dirty="0" smtClean="0">
                <a:latin typeface="Bodoni MT" panose="02070603080606020203" pitchFamily="18" charset="0"/>
                <a:ea typeface="BatangChe" panose="02030609000101010101" pitchFamily="49" charset="-127"/>
              </a:rPr>
              <a:t>London Trust rejects nurses over numeracy and literacy skills 														</a:t>
            </a:r>
            <a:r>
              <a:rPr lang="en-GB" sz="2000" i="1" dirty="0" smtClean="0">
                <a:latin typeface="Batang" panose="02030600000101010101" pitchFamily="18" charset="-127"/>
                <a:ea typeface="Batang" panose="02030600000101010101" pitchFamily="18" charset="-127"/>
              </a:rPr>
              <a:t>April 2016</a:t>
            </a:r>
          </a:p>
          <a:p>
            <a:endParaRPr lang="en-GB" sz="2800" dirty="0" smtClean="0">
              <a:latin typeface="Bodoni MT" panose="02070603080606020203" pitchFamily="18" charset="0"/>
              <a:cs typeface="Andalus" pitchFamily="18" charset="-78"/>
            </a:endParaRPr>
          </a:p>
          <a:p>
            <a:r>
              <a:rPr lang="en-GB" sz="2800" dirty="0" smtClean="0">
                <a:latin typeface="Bodoni MT" panose="02070603080606020203" pitchFamily="18" charset="0"/>
                <a:cs typeface="Andalus" pitchFamily="18" charset="-78"/>
              </a:rPr>
              <a:t>Chief </a:t>
            </a:r>
            <a:r>
              <a:rPr lang="en-GB" sz="2800" dirty="0">
                <a:latin typeface="Bodoni MT" panose="02070603080606020203" pitchFamily="18" charset="0"/>
                <a:cs typeface="Andalus" pitchFamily="18" charset="-78"/>
              </a:rPr>
              <a:t>exec raises fresh concerns over nurse numeracy skills            </a:t>
            </a:r>
            <a:r>
              <a:rPr lang="en-GB" sz="2800" dirty="0" smtClean="0">
                <a:latin typeface="Bodoni MT" panose="02070603080606020203" pitchFamily="18" charset="0"/>
                <a:cs typeface="Andalus" pitchFamily="18" charset="-78"/>
              </a:rPr>
              <a:t>												</a:t>
            </a:r>
            <a:r>
              <a:rPr lang="en-GB" sz="2000" i="1" dirty="0" smtClean="0">
                <a:latin typeface="Batang" panose="02030600000101010101" pitchFamily="18" charset="-127"/>
                <a:ea typeface="Batang" panose="02030600000101010101" pitchFamily="18" charset="-127"/>
                <a:cs typeface="Andalus" pitchFamily="18" charset="-78"/>
              </a:rPr>
              <a:t>May </a:t>
            </a:r>
            <a:r>
              <a:rPr lang="en-GB" sz="2000" i="1" dirty="0">
                <a:latin typeface="Batang" panose="02030600000101010101" pitchFamily="18" charset="-127"/>
                <a:ea typeface="Batang" panose="02030600000101010101" pitchFamily="18" charset="-127"/>
                <a:cs typeface="Andalus" pitchFamily="18" charset="-78"/>
              </a:rPr>
              <a:t>2014 </a:t>
            </a:r>
            <a:endParaRPr lang="en-GB" sz="1800" i="1" dirty="0">
              <a:latin typeface="Batang" panose="02030600000101010101" pitchFamily="18" charset="-127"/>
              <a:ea typeface="Batang" panose="02030600000101010101" pitchFamily="18" charset="-127"/>
              <a:cs typeface="Andalus" pitchFamily="18" charset="-78"/>
            </a:endParaRPr>
          </a:p>
          <a:p>
            <a:endParaRPr lang="en-GB" i="1" dirty="0" smtClean="0">
              <a:latin typeface="Batang" panose="02030600000101010101" pitchFamily="18" charset="-127"/>
              <a:ea typeface="Batang" panose="02030600000101010101" pitchFamily="18" charset="-127"/>
            </a:endParaRPr>
          </a:p>
          <a:p>
            <a:pPr marL="342900" lvl="0" indent="-342900" defTabSz="914400">
              <a:buFontTx/>
              <a:buChar char="•"/>
            </a:pPr>
            <a:r>
              <a:rPr lang="en-GB" sz="2000" kern="0" dirty="0">
                <a:solidFill>
                  <a:srgbClr val="000000"/>
                </a:solidFill>
                <a:latin typeface="Andalus" pitchFamily="18" charset="-78"/>
                <a:cs typeface="Andalus" pitchFamily="18" charset="-78"/>
              </a:rPr>
              <a:t>reasonable for patients to expect that each healthcare professional involved in delivering their care is competent </a:t>
            </a:r>
          </a:p>
          <a:p>
            <a:pPr marL="342900" lvl="0" indent="-342900" defTabSz="914400">
              <a:buFontTx/>
              <a:buChar char="•"/>
            </a:pPr>
            <a:r>
              <a:rPr lang="en-GB" sz="2000" kern="0" dirty="0">
                <a:solidFill>
                  <a:srgbClr val="000000"/>
                </a:solidFill>
                <a:latin typeface="Andalus" pitchFamily="18" charset="-78"/>
                <a:cs typeface="Andalus" pitchFamily="18" charset="-78"/>
              </a:rPr>
              <a:t>prescribing or administering medicines includes the ability to calculate drug doses safely and accurately</a:t>
            </a:r>
          </a:p>
          <a:p>
            <a:pPr marL="342900" lvl="0" indent="-342900" defTabSz="914400">
              <a:buFontTx/>
              <a:buChar char="•"/>
            </a:pPr>
            <a:r>
              <a:rPr lang="en-GB" sz="2000" kern="0" dirty="0">
                <a:solidFill>
                  <a:srgbClr val="000000"/>
                </a:solidFill>
                <a:latin typeface="Andalus" pitchFamily="18" charset="-78"/>
                <a:cs typeface="Andalus" pitchFamily="18" charset="-78"/>
              </a:rPr>
              <a:t>almost half of the medication errors reported are related to the wrongly calculated dose or strength of medicine (</a:t>
            </a:r>
            <a:r>
              <a:rPr lang="en-GB" sz="2000" kern="0" dirty="0" smtClean="0">
                <a:solidFill>
                  <a:srgbClr val="000000"/>
                </a:solidFill>
                <a:latin typeface="Andalus" pitchFamily="18" charset="-78"/>
                <a:cs typeface="Andalus" pitchFamily="18" charset="-78"/>
              </a:rPr>
              <a:t>NPSA)</a:t>
            </a:r>
            <a:endParaRPr lang="en-GB" i="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77986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288" y="188640"/>
            <a:ext cx="8631337" cy="586541"/>
          </a:xfrm>
        </p:spPr>
        <p:txBody>
          <a:bodyPr/>
          <a:lstStyle/>
          <a:p>
            <a:r>
              <a:rPr lang="en-GB" sz="3600" dirty="0" smtClean="0">
                <a:solidFill>
                  <a:srgbClr val="0070C0"/>
                </a:solidFill>
                <a:latin typeface="Andalus" panose="02020603050405020304" pitchFamily="18" charset="-78"/>
                <a:cs typeface="Andalus" panose="02020603050405020304" pitchFamily="18" charset="-78"/>
              </a:rPr>
              <a:t>Importance of Numeracy Skills</a:t>
            </a:r>
            <a:endParaRPr lang="en-GB" sz="3600" dirty="0">
              <a:solidFill>
                <a:srgbClr val="0070C0"/>
              </a:solidFill>
              <a:latin typeface="Andalus" panose="02020603050405020304" pitchFamily="18" charset="-78"/>
              <a:cs typeface="Andalus" panose="02020603050405020304" pitchFamily="18" charset="-78"/>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290560380"/>
              </p:ext>
            </p:extLst>
          </p:nvPr>
        </p:nvGraphicFramePr>
        <p:xfrm>
          <a:off x="195263" y="1092200"/>
          <a:ext cx="8615362" cy="435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687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723" y="1340768"/>
            <a:ext cx="8614902" cy="4667250"/>
          </a:xfrm>
        </p:spPr>
        <p:txBody>
          <a:bodyPr/>
          <a:lstStyle/>
          <a:p>
            <a:pPr marL="342900" lvl="0" indent="-342900" defTabSz="914400" eaLnBrk="1" hangingPunct="1">
              <a:lnSpc>
                <a:spcPct val="90000"/>
              </a:lnSpc>
            </a:pPr>
            <a:r>
              <a:rPr lang="en-GB" sz="2800" kern="0" dirty="0">
                <a:solidFill>
                  <a:srgbClr val="000000"/>
                </a:solidFill>
                <a:latin typeface="Andalus" panose="02020603050405020304" pitchFamily="18" charset="-78"/>
                <a:cs typeface="Andalus" panose="02020603050405020304" pitchFamily="18" charset="-78"/>
              </a:rPr>
              <a:t>Currently:</a:t>
            </a:r>
          </a:p>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Must obtain appropriate numeracy qualification prior to </a:t>
            </a:r>
            <a:r>
              <a:rPr lang="en-GB" sz="2800" kern="0" dirty="0" smtClean="0">
                <a:solidFill>
                  <a:srgbClr val="000000"/>
                </a:solidFill>
                <a:latin typeface="Andalus" panose="02020603050405020304" pitchFamily="18" charset="-78"/>
                <a:cs typeface="Andalus" panose="02020603050405020304" pitchFamily="18" charset="-78"/>
              </a:rPr>
              <a:t>acceptance</a:t>
            </a:r>
          </a:p>
          <a:p>
            <a:pPr marL="342900" lvl="0" indent="-342900" defTabSz="914400" eaLnBrk="1" hangingPunct="1">
              <a:lnSpc>
                <a:spcPct val="90000"/>
              </a:lnSpc>
              <a:buFontTx/>
              <a:buChar char="•"/>
            </a:pPr>
            <a:endParaRPr lang="en-GB" sz="28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You must pass the initial numeracy assessment</a:t>
            </a:r>
          </a:p>
          <a:p>
            <a:pPr marL="342900" lvl="0" indent="-342900" defTabSz="914400" eaLnBrk="1" hangingPunct="1">
              <a:lnSpc>
                <a:spcPct val="90000"/>
              </a:lnSpc>
              <a:buFontTx/>
              <a:buChar char="•"/>
            </a:pPr>
            <a:endParaRPr lang="en-GB" sz="2800" kern="0" dirty="0" smtClean="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Each year of course has numeracy / drug calculation assessments included (formative and summative) e.g. online numeracy tests, OSCEs each year, Medicine Administration workbook years 1 and 3</a:t>
            </a:r>
            <a:endParaRPr lang="en-GB" dirty="0">
              <a:latin typeface="Andalus" panose="02020603050405020304" pitchFamily="18" charset="-78"/>
              <a:cs typeface="Andalus" panose="02020603050405020304" pitchFamily="18" charset="-78"/>
            </a:endParaRPr>
          </a:p>
        </p:txBody>
      </p:sp>
      <p:sp>
        <p:nvSpPr>
          <p:cNvPr id="5" name="Title 4"/>
          <p:cNvSpPr>
            <a:spLocks noGrp="1"/>
          </p:cNvSpPr>
          <p:nvPr>
            <p:ph type="title"/>
          </p:nvPr>
        </p:nvSpPr>
        <p:spPr/>
        <p:txBody>
          <a:bodyPr/>
          <a:lstStyle/>
          <a:p>
            <a:r>
              <a:rPr lang="en-GB" sz="3600" dirty="0" smtClean="0">
                <a:solidFill>
                  <a:srgbClr val="0070C0"/>
                </a:solidFill>
                <a:latin typeface="Andalus" panose="02020603050405020304" pitchFamily="18" charset="-78"/>
                <a:cs typeface="Andalus" panose="02020603050405020304" pitchFamily="18" charset="-78"/>
              </a:rPr>
              <a:t>School of Nursing and Health Sciences</a:t>
            </a:r>
            <a:endParaRPr lang="en-GB" sz="3600" dirty="0">
              <a:solidFill>
                <a:srgbClr val="0070C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28948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268760"/>
            <a:ext cx="8343081" cy="4667250"/>
          </a:xfrm>
        </p:spPr>
        <p:txBody>
          <a:bodyPr/>
          <a:lstStyle/>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Measuring pulse and respirations – SEWS chart</a:t>
            </a:r>
          </a:p>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Drug </a:t>
            </a:r>
            <a:r>
              <a:rPr lang="en-GB" sz="2800" kern="0" dirty="0" smtClean="0">
                <a:solidFill>
                  <a:srgbClr val="000000"/>
                </a:solidFill>
                <a:latin typeface="Andalus" panose="02020603050405020304" pitchFamily="18" charset="-78"/>
                <a:cs typeface="Andalus" panose="02020603050405020304" pitchFamily="18" charset="-78"/>
              </a:rPr>
              <a:t>calculations –</a:t>
            </a:r>
          </a:p>
          <a:p>
            <a:pPr marL="581381" lvl="1" indent="-342900" defTabSz="914400" eaLnBrk="1" hangingPunct="1">
              <a:lnSpc>
                <a:spcPct val="90000"/>
              </a:lnSpc>
              <a:buFontTx/>
              <a:buChar char="•"/>
            </a:pPr>
            <a:r>
              <a:rPr lang="en-GB" sz="2400" kern="0" dirty="0" smtClean="0">
                <a:solidFill>
                  <a:srgbClr val="000000"/>
                </a:solidFill>
                <a:latin typeface="Andalus" panose="02020603050405020304" pitchFamily="18" charset="-78"/>
                <a:cs typeface="Andalus" panose="02020603050405020304" pitchFamily="18" charset="-78"/>
              </a:rPr>
              <a:t>conversions </a:t>
            </a:r>
            <a:r>
              <a:rPr lang="en-GB" sz="2400" kern="0" dirty="0" err="1" smtClean="0">
                <a:solidFill>
                  <a:srgbClr val="000000"/>
                </a:solidFill>
                <a:latin typeface="Andalus" panose="02020603050405020304" pitchFamily="18" charset="-78"/>
                <a:cs typeface="Andalus" panose="02020603050405020304" pitchFamily="18" charset="-78"/>
              </a:rPr>
              <a:t>eg</a:t>
            </a:r>
            <a:r>
              <a:rPr lang="en-GB" sz="2400" kern="0" dirty="0" smtClean="0">
                <a:solidFill>
                  <a:srgbClr val="000000"/>
                </a:solidFill>
                <a:latin typeface="Andalus" panose="02020603050405020304" pitchFamily="18" charset="-78"/>
                <a:cs typeface="Andalus" panose="02020603050405020304" pitchFamily="18" charset="-78"/>
              </a:rPr>
              <a:t> </a:t>
            </a:r>
            <a:r>
              <a:rPr lang="en-GB" sz="2400" kern="0" dirty="0">
                <a:solidFill>
                  <a:srgbClr val="000000"/>
                </a:solidFill>
                <a:latin typeface="Andalus" panose="02020603050405020304" pitchFamily="18" charset="-78"/>
                <a:cs typeface="Andalus" panose="02020603050405020304" pitchFamily="18" charset="-78"/>
              </a:rPr>
              <a:t>milligrams to </a:t>
            </a:r>
            <a:r>
              <a:rPr lang="en-GB" sz="2400" kern="0" dirty="0" smtClean="0">
                <a:solidFill>
                  <a:srgbClr val="000000"/>
                </a:solidFill>
                <a:latin typeface="Andalus" panose="02020603050405020304" pitchFamily="18" charset="-78"/>
                <a:cs typeface="Andalus" panose="02020603050405020304" pitchFamily="18" charset="-78"/>
              </a:rPr>
              <a:t>micrograms</a:t>
            </a:r>
          </a:p>
          <a:p>
            <a:pPr marL="581381" lvl="1" indent="-342900" defTabSz="914400" eaLnBrk="1" hangingPunct="1">
              <a:lnSpc>
                <a:spcPct val="90000"/>
              </a:lnSpc>
              <a:buFontTx/>
              <a:buChar char="•"/>
            </a:pPr>
            <a:r>
              <a:rPr lang="en-GB" sz="2400" kern="0" dirty="0" smtClean="0">
                <a:solidFill>
                  <a:srgbClr val="000000"/>
                </a:solidFill>
                <a:latin typeface="Andalus" panose="02020603050405020304" pitchFamily="18" charset="-78"/>
                <a:cs typeface="Andalus" panose="02020603050405020304" pitchFamily="18" charset="-78"/>
              </a:rPr>
              <a:t>Number of tablets to administer</a:t>
            </a:r>
          </a:p>
          <a:p>
            <a:pPr marL="581381" lvl="1" indent="-342900" defTabSz="914400" eaLnBrk="1" hangingPunct="1">
              <a:lnSpc>
                <a:spcPct val="90000"/>
              </a:lnSpc>
              <a:buFontTx/>
              <a:buChar char="•"/>
            </a:pPr>
            <a:r>
              <a:rPr lang="en-GB" sz="2400" kern="0" dirty="0" smtClean="0">
                <a:solidFill>
                  <a:srgbClr val="000000"/>
                </a:solidFill>
                <a:latin typeface="Andalus" panose="02020603050405020304" pitchFamily="18" charset="-78"/>
                <a:cs typeface="Andalus" panose="02020603050405020304" pitchFamily="18" charset="-78"/>
              </a:rPr>
              <a:t>Amount of elixir to administer</a:t>
            </a:r>
            <a:endParaRPr lang="en-GB" sz="24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Fluid </a:t>
            </a:r>
            <a:r>
              <a:rPr lang="en-GB" sz="2800" kern="0" dirty="0">
                <a:solidFill>
                  <a:srgbClr val="000000"/>
                </a:solidFill>
                <a:latin typeface="Andalus" panose="02020603050405020304" pitchFamily="18" charset="-78"/>
                <a:cs typeface="Andalus" panose="02020603050405020304" pitchFamily="18" charset="-78"/>
              </a:rPr>
              <a:t>balance </a:t>
            </a:r>
            <a:r>
              <a:rPr lang="en-GB" sz="2800" kern="0" dirty="0" smtClean="0">
                <a:solidFill>
                  <a:srgbClr val="000000"/>
                </a:solidFill>
                <a:latin typeface="Andalus" panose="02020603050405020304" pitchFamily="18" charset="-78"/>
                <a:cs typeface="Andalus" panose="02020603050405020304" pitchFamily="18" charset="-78"/>
              </a:rPr>
              <a:t>calculations</a:t>
            </a:r>
            <a:endParaRPr lang="en-GB" sz="28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Nutritional assessment</a:t>
            </a:r>
            <a:endParaRPr lang="en-GB" sz="28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Intravenous fluid requirements/rates</a:t>
            </a: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Administration </a:t>
            </a:r>
            <a:r>
              <a:rPr lang="en-GB" sz="2800" kern="0" dirty="0">
                <a:solidFill>
                  <a:srgbClr val="000000"/>
                </a:solidFill>
                <a:latin typeface="Andalus" panose="02020603050405020304" pitchFamily="18" charset="-78"/>
                <a:cs typeface="Andalus" panose="02020603050405020304" pitchFamily="18" charset="-78"/>
              </a:rPr>
              <a:t>– off duty, bed management</a:t>
            </a: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Understanding </a:t>
            </a:r>
            <a:r>
              <a:rPr lang="en-GB" sz="2800" kern="0" dirty="0">
                <a:solidFill>
                  <a:srgbClr val="000000"/>
                </a:solidFill>
                <a:latin typeface="Andalus" panose="02020603050405020304" pitchFamily="18" charset="-78"/>
                <a:cs typeface="Andalus" panose="02020603050405020304" pitchFamily="18" charset="-78"/>
              </a:rPr>
              <a:t>research    </a:t>
            </a:r>
            <a:r>
              <a:rPr lang="en-GB" sz="2800" kern="0" dirty="0" smtClean="0">
                <a:solidFill>
                  <a:srgbClr val="000000"/>
                </a:solidFill>
                <a:latin typeface="Andalus" panose="02020603050405020304" pitchFamily="18" charset="-78"/>
                <a:cs typeface="Andalus" panose="02020603050405020304" pitchFamily="18" charset="-78"/>
              </a:rPr>
              <a:t>etc.</a:t>
            </a:r>
            <a:endParaRPr lang="en-GB" sz="3600" kern="0" dirty="0">
              <a:solidFill>
                <a:srgbClr val="000000"/>
              </a:solidFill>
              <a:latin typeface="Andalus" panose="02020603050405020304" pitchFamily="18" charset="-78"/>
              <a:cs typeface="Andalus" panose="02020603050405020304" pitchFamily="18" charset="-78"/>
            </a:endParaRPr>
          </a:p>
        </p:txBody>
      </p:sp>
      <p:sp>
        <p:nvSpPr>
          <p:cNvPr id="5" name="Title 4"/>
          <p:cNvSpPr>
            <a:spLocks noGrp="1"/>
          </p:cNvSpPr>
          <p:nvPr>
            <p:ph type="title"/>
          </p:nvPr>
        </p:nvSpPr>
        <p:spPr/>
        <p:txBody>
          <a:bodyPr/>
          <a:lstStyle/>
          <a:p>
            <a:r>
              <a:rPr lang="en-GB" sz="3200" dirty="0" smtClean="0">
                <a:solidFill>
                  <a:srgbClr val="0070C0"/>
                </a:solidFill>
                <a:latin typeface="Andalus" panose="02020603050405020304" pitchFamily="18" charset="-78"/>
                <a:cs typeface="Andalus" panose="02020603050405020304" pitchFamily="18" charset="-78"/>
              </a:rPr>
              <a:t>Where do we use numbers in nursing?</a:t>
            </a:r>
            <a:endParaRPr lang="en-GB" sz="3200" dirty="0">
              <a:solidFill>
                <a:srgbClr val="0070C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65960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0070C0"/>
                </a:solidFill>
                <a:latin typeface="Andalus" pitchFamily="18" charset="-78"/>
                <a:cs typeface="Andalus" pitchFamily="18" charset="-78"/>
              </a:rPr>
              <a:t>Medicines Administration</a:t>
            </a:r>
            <a:endParaRPr lang="en-GB" b="1" dirty="0">
              <a:solidFill>
                <a:srgbClr val="0070C0"/>
              </a:solidFill>
              <a:latin typeface="Andalus" pitchFamily="18" charset="-78"/>
              <a:cs typeface="Andalus" pitchFamily="18"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54883"/>
            <a:ext cx="3433764" cy="26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www.drugfreehomes.org/wp-content/uploads/2011/10/cough-syrup-ab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921336"/>
            <a:ext cx="3384376" cy="254033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encrypted-tbn1.gstatic.com/images?q=tbn:ANd9GcS2vT6sVCOdLkuwnp3WYL8Dsloqissl4xl7Xyq9gHxR1r5PxwUcj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2276" y="3717032"/>
            <a:ext cx="3329557" cy="238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Measuring Pulse and Respirations</a:t>
            </a:r>
            <a:endParaRPr lang="en-US" b="1" dirty="0" smtClean="0">
              <a:solidFill>
                <a:srgbClr val="0070C0"/>
              </a:solidFill>
              <a:latin typeface="Andalus" pitchFamily="18" charset="-78"/>
              <a:cs typeface="Andalus" pitchFamily="18" charset="-78"/>
            </a:endParaRPr>
          </a:p>
        </p:txBody>
      </p:sp>
      <p:sp>
        <p:nvSpPr>
          <p:cNvPr id="29698" name="Rectangle 3"/>
          <p:cNvSpPr>
            <a:spLocks noGrp="1" noChangeArrowheads="1"/>
          </p:cNvSpPr>
          <p:nvPr>
            <p:ph type="body" idx="1"/>
          </p:nvPr>
        </p:nvSpPr>
        <p:spPr/>
        <p:txBody>
          <a:bodyPr/>
          <a:lstStyle/>
          <a:p>
            <a:pPr eaLnBrk="1" hangingPunct="1">
              <a:buFontTx/>
              <a:buNone/>
            </a:pPr>
            <a:endParaRPr lang="en-US" smtClean="0"/>
          </a:p>
        </p:txBody>
      </p:sp>
      <p:pic>
        <p:nvPicPr>
          <p:cNvPr id="28685" name="Picture 13" descr="pulse 2"/>
          <p:cNvPicPr>
            <a:picLocks noChangeAspect="1" noChangeArrowheads="1"/>
          </p:cNvPicPr>
          <p:nvPr/>
        </p:nvPicPr>
        <p:blipFill>
          <a:blip r:embed="rId3"/>
          <a:srcRect/>
          <a:stretch>
            <a:fillRect/>
          </a:stretch>
        </p:blipFill>
        <p:spPr bwMode="auto">
          <a:xfrm>
            <a:off x="762793" y="1417638"/>
            <a:ext cx="7618413" cy="5214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2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ffice Theme">
  <a:themeElements>
    <a:clrScheme name="Custom 1">
      <a:dk1>
        <a:srgbClr val="FFFFFE"/>
      </a:dk1>
      <a:lt1>
        <a:srgbClr val="FFFFFF"/>
      </a:lt1>
      <a:dk2>
        <a:srgbClr val="272727"/>
      </a:dk2>
      <a:lt2>
        <a:srgbClr val="134395"/>
      </a:lt2>
      <a:accent1>
        <a:srgbClr val="732E88"/>
      </a:accent1>
      <a:accent2>
        <a:srgbClr val="BA2184"/>
      </a:accent2>
      <a:accent3>
        <a:srgbClr val="B1CD4B"/>
      </a:accent3>
      <a:accent4>
        <a:srgbClr val="EB5E25"/>
      </a:accent4>
      <a:accent5>
        <a:srgbClr val="6CC7E4"/>
      </a:accent5>
      <a:accent6>
        <a:srgbClr val="FFFFFF"/>
      </a:accent6>
      <a:hlink>
        <a:srgbClr val="134395"/>
      </a:hlink>
      <a:folHlink>
        <a:srgbClr val="FFFFF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b="1" dirty="0" smtClean="0">
            <a:solidFill>
              <a:srgbClr val="134395"/>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928</Words>
  <Application>Microsoft Office PowerPoint</Application>
  <PresentationFormat>On-screen Show (4:3)</PresentationFormat>
  <Paragraphs>158</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Batang</vt:lpstr>
      <vt:lpstr>BatangChe</vt:lpstr>
      <vt:lpstr>Andalus</vt:lpstr>
      <vt:lpstr>Arial</vt:lpstr>
      <vt:lpstr>Bodoni MT</vt:lpstr>
      <vt:lpstr>Book Antiqua</vt:lpstr>
      <vt:lpstr>Georgia</vt:lpstr>
      <vt:lpstr>Default Design</vt:lpstr>
      <vt:lpstr>8_Office Theme</vt:lpstr>
      <vt:lpstr>Numbers and Nurses</vt:lpstr>
      <vt:lpstr>Who Says Numeracy Is Important!</vt:lpstr>
      <vt:lpstr>NMC Standards for pre-registration nursing education 2010</vt:lpstr>
      <vt:lpstr>What’s the Big Deal?</vt:lpstr>
      <vt:lpstr>Importance of Numeracy Skills</vt:lpstr>
      <vt:lpstr>School of Nursing and Health Sciences</vt:lpstr>
      <vt:lpstr>Where do we use numbers in nursing?</vt:lpstr>
      <vt:lpstr>Medicines Administration</vt:lpstr>
      <vt:lpstr>Measuring Pulse and Respirations</vt:lpstr>
      <vt:lpstr>PowerPoint Presentation</vt:lpstr>
      <vt:lpstr>Body Mass Index</vt:lpstr>
      <vt:lpstr>Mrs Brown’s Daily Intake</vt:lpstr>
      <vt:lpstr>Intravenous (IV)</vt:lpstr>
      <vt:lpstr>OOPS – it’s got to go somewhere!</vt:lpstr>
      <vt:lpstr>PowerPoint Presentation</vt:lpstr>
      <vt:lpstr>Intravenous Fluid Drip Rates</vt:lpstr>
      <vt:lpstr>So for example: </vt:lpstr>
      <vt:lpstr>Metric Conversions</vt:lpstr>
      <vt:lpstr>A Real Life Example</vt:lpstr>
      <vt:lpstr>ANY QUESTIONS</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in nursing examples</dc:title>
  <dc:creator>School of Nursing &amp; Midwifery</dc:creator>
  <cp:lastModifiedBy>Arlene Boyle</cp:lastModifiedBy>
  <cp:revision>51</cp:revision>
  <dcterms:created xsi:type="dcterms:W3CDTF">2010-01-18T15:46:34Z</dcterms:created>
  <dcterms:modified xsi:type="dcterms:W3CDTF">2016-11-07T16:41:38Z</dcterms:modified>
</cp:coreProperties>
</file>