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9"/>
  </p:notesMasterIdLst>
  <p:sldIdLst>
    <p:sldId id="257" r:id="rId6"/>
    <p:sldId id="309" r:id="rId7"/>
    <p:sldId id="290" r:id="rId8"/>
    <p:sldId id="258" r:id="rId9"/>
    <p:sldId id="291" r:id="rId10"/>
    <p:sldId id="292" r:id="rId11"/>
    <p:sldId id="286" r:id="rId12"/>
    <p:sldId id="301" r:id="rId13"/>
    <p:sldId id="302" r:id="rId14"/>
    <p:sldId id="303" r:id="rId15"/>
    <p:sldId id="304" r:id="rId16"/>
    <p:sldId id="305" r:id="rId17"/>
    <p:sldId id="259" r:id="rId18"/>
    <p:sldId id="307" r:id="rId19"/>
    <p:sldId id="261" r:id="rId20"/>
    <p:sldId id="265" r:id="rId21"/>
    <p:sldId id="263" r:id="rId22"/>
    <p:sldId id="266" r:id="rId23"/>
    <p:sldId id="267" r:id="rId24"/>
    <p:sldId id="270" r:id="rId25"/>
    <p:sldId id="269" r:id="rId26"/>
    <p:sldId id="271" r:id="rId27"/>
    <p:sldId id="274" r:id="rId28"/>
    <p:sldId id="273" r:id="rId29"/>
    <p:sldId id="284" r:id="rId30"/>
    <p:sldId id="268" r:id="rId31"/>
    <p:sldId id="288" r:id="rId32"/>
    <p:sldId id="279" r:id="rId33"/>
    <p:sldId id="280" r:id="rId34"/>
    <p:sldId id="281" r:id="rId35"/>
    <p:sldId id="308" r:id="rId36"/>
    <p:sldId id="306" r:id="rId37"/>
    <p:sldId id="282" r:id="rId3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C1B"/>
    <a:srgbClr val="030101"/>
    <a:srgbClr val="4B4C4E"/>
    <a:srgbClr val="582463"/>
    <a:srgbClr val="572163"/>
    <a:srgbClr val="717073"/>
    <a:srgbClr val="711471"/>
    <a:srgbClr val="642566"/>
    <a:srgbClr val="642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F165B-BCEB-40FF-8AA8-3DC7B4C16BB8}" v="74" dt="2022-02-03T14:15:12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7" autoAdjust="0"/>
  </p:normalViewPr>
  <p:slideViewPr>
    <p:cSldViewPr>
      <p:cViewPr varScale="1">
        <p:scale>
          <a:sx n="65" d="100"/>
          <a:sy n="65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Grist" userId="9949adf1-09d9-440d-bcba-2fc965a9e2b1" providerId="ADAL" clId="{B75F165B-BCEB-40FF-8AA8-3DC7B4C16BB8}"/>
    <pc:docChg chg="custSel addSld delSld modSld">
      <pc:chgData name="Fiona Grist" userId="9949adf1-09d9-440d-bcba-2fc965a9e2b1" providerId="ADAL" clId="{B75F165B-BCEB-40FF-8AA8-3DC7B4C16BB8}" dt="2022-02-03T14:19:48.798" v="1301" actId="20577"/>
      <pc:docMkLst>
        <pc:docMk/>
      </pc:docMkLst>
      <pc:sldChg chg="modNotesTx">
        <pc:chgData name="Fiona Grist" userId="9949adf1-09d9-440d-bcba-2fc965a9e2b1" providerId="ADAL" clId="{B75F165B-BCEB-40FF-8AA8-3DC7B4C16BB8}" dt="2022-02-03T14:12:54.998" v="221" actId="20577"/>
        <pc:sldMkLst>
          <pc:docMk/>
          <pc:sldMk cId="0" sldId="258"/>
        </pc:sldMkLst>
      </pc:sldChg>
      <pc:sldChg chg="modNotesTx">
        <pc:chgData name="Fiona Grist" userId="9949adf1-09d9-440d-bcba-2fc965a9e2b1" providerId="ADAL" clId="{B75F165B-BCEB-40FF-8AA8-3DC7B4C16BB8}" dt="2022-02-03T14:18:19.284" v="1166" actId="20577"/>
        <pc:sldMkLst>
          <pc:docMk/>
          <pc:sldMk cId="2631765271" sldId="261"/>
        </pc:sldMkLst>
      </pc:sldChg>
      <pc:sldChg chg="modNotesTx">
        <pc:chgData name="Fiona Grist" userId="9949adf1-09d9-440d-bcba-2fc965a9e2b1" providerId="ADAL" clId="{B75F165B-BCEB-40FF-8AA8-3DC7B4C16BB8}" dt="2022-02-03T14:18:39.325" v="1227" actId="20577"/>
        <pc:sldMkLst>
          <pc:docMk/>
          <pc:sldMk cId="2886568338" sldId="263"/>
        </pc:sldMkLst>
      </pc:sldChg>
      <pc:sldChg chg="modNotesTx">
        <pc:chgData name="Fiona Grist" userId="9949adf1-09d9-440d-bcba-2fc965a9e2b1" providerId="ADAL" clId="{B75F165B-BCEB-40FF-8AA8-3DC7B4C16BB8}" dt="2022-02-03T14:19:48.798" v="1301" actId="20577"/>
        <pc:sldMkLst>
          <pc:docMk/>
          <pc:sldMk cId="2055164358" sldId="268"/>
        </pc:sldMkLst>
      </pc:sldChg>
      <pc:sldChg chg="modSp mod">
        <pc:chgData name="Fiona Grist" userId="9949adf1-09d9-440d-bcba-2fc965a9e2b1" providerId="ADAL" clId="{B75F165B-BCEB-40FF-8AA8-3DC7B4C16BB8}" dt="2022-02-03T14:03:54.641" v="51" actId="14100"/>
        <pc:sldMkLst>
          <pc:docMk/>
          <pc:sldMk cId="1304971151" sldId="273"/>
        </pc:sldMkLst>
        <pc:spChg chg="mod">
          <ac:chgData name="Fiona Grist" userId="9949adf1-09d9-440d-bcba-2fc965a9e2b1" providerId="ADAL" clId="{B75F165B-BCEB-40FF-8AA8-3DC7B4C16BB8}" dt="2022-02-03T14:02:24.274" v="31" actId="255"/>
          <ac:spMkLst>
            <pc:docMk/>
            <pc:sldMk cId="1304971151" sldId="273"/>
            <ac:spMk id="2" creationId="{A616FF6B-6668-42C8-8356-737C344C6CA9}"/>
          </ac:spMkLst>
        </pc:spChg>
        <pc:spChg chg="mod">
          <ac:chgData name="Fiona Grist" userId="9949adf1-09d9-440d-bcba-2fc965a9e2b1" providerId="ADAL" clId="{B75F165B-BCEB-40FF-8AA8-3DC7B4C16BB8}" dt="2022-02-03T14:03:54.641" v="51" actId="14100"/>
          <ac:spMkLst>
            <pc:docMk/>
            <pc:sldMk cId="1304971151" sldId="273"/>
            <ac:spMk id="3" creationId="{206776A8-CE10-439C-8807-454AAA2CBC13}"/>
          </ac:spMkLst>
        </pc:spChg>
      </pc:sldChg>
      <pc:sldChg chg="del">
        <pc:chgData name="Fiona Grist" userId="9949adf1-09d9-440d-bcba-2fc965a9e2b1" providerId="ADAL" clId="{B75F165B-BCEB-40FF-8AA8-3DC7B4C16BB8}" dt="2022-02-03T14:05:24.085" v="61" actId="2696"/>
        <pc:sldMkLst>
          <pc:docMk/>
          <pc:sldMk cId="4025187656" sldId="278"/>
        </pc:sldMkLst>
      </pc:sldChg>
      <pc:sldChg chg="modSp mod">
        <pc:chgData name="Fiona Grist" userId="9949adf1-09d9-440d-bcba-2fc965a9e2b1" providerId="ADAL" clId="{B75F165B-BCEB-40FF-8AA8-3DC7B4C16BB8}" dt="2022-02-03T13:38:44.898" v="7" actId="255"/>
        <pc:sldMkLst>
          <pc:docMk/>
          <pc:sldMk cId="3364923897" sldId="280"/>
        </pc:sldMkLst>
        <pc:spChg chg="mod">
          <ac:chgData name="Fiona Grist" userId="9949adf1-09d9-440d-bcba-2fc965a9e2b1" providerId="ADAL" clId="{B75F165B-BCEB-40FF-8AA8-3DC7B4C16BB8}" dt="2022-02-03T13:38:44.898" v="7" actId="255"/>
          <ac:spMkLst>
            <pc:docMk/>
            <pc:sldMk cId="3364923897" sldId="280"/>
            <ac:spMk id="3" creationId="{4EED535D-1CAE-4901-B551-AE023CF1C2B9}"/>
          </ac:spMkLst>
        </pc:spChg>
      </pc:sldChg>
      <pc:sldChg chg="modSp mod">
        <pc:chgData name="Fiona Grist" userId="9949adf1-09d9-440d-bcba-2fc965a9e2b1" providerId="ADAL" clId="{B75F165B-BCEB-40FF-8AA8-3DC7B4C16BB8}" dt="2022-02-03T14:05:12.446" v="60" actId="207"/>
        <pc:sldMkLst>
          <pc:docMk/>
          <pc:sldMk cId="3080311368" sldId="284"/>
        </pc:sldMkLst>
        <pc:spChg chg="mod">
          <ac:chgData name="Fiona Grist" userId="9949adf1-09d9-440d-bcba-2fc965a9e2b1" providerId="ADAL" clId="{B75F165B-BCEB-40FF-8AA8-3DC7B4C16BB8}" dt="2022-02-03T14:05:12.446" v="60" actId="207"/>
          <ac:spMkLst>
            <pc:docMk/>
            <pc:sldMk cId="3080311368" sldId="284"/>
            <ac:spMk id="3" creationId="{206776A8-CE10-439C-8807-454AAA2CBC13}"/>
          </ac:spMkLst>
        </pc:spChg>
      </pc:sldChg>
      <pc:sldChg chg="addSp delSp modSp mod modNotesTx">
        <pc:chgData name="Fiona Grist" userId="9949adf1-09d9-440d-bcba-2fc965a9e2b1" providerId="ADAL" clId="{B75F165B-BCEB-40FF-8AA8-3DC7B4C16BB8}" dt="2022-02-03T14:14:50.904" v="579" actId="20577"/>
        <pc:sldMkLst>
          <pc:docMk/>
          <pc:sldMk cId="4158543073" sldId="286"/>
        </pc:sldMkLst>
        <pc:spChg chg="add del mod">
          <ac:chgData name="Fiona Grist" userId="9949adf1-09d9-440d-bcba-2fc965a9e2b1" providerId="ADAL" clId="{B75F165B-BCEB-40FF-8AA8-3DC7B4C16BB8}" dt="2022-02-03T14:09:07.996" v="63" actId="22"/>
          <ac:spMkLst>
            <pc:docMk/>
            <pc:sldMk cId="4158543073" sldId="286"/>
            <ac:spMk id="4" creationId="{E570F31C-9BFB-4CCF-B925-CA7840E75DFE}"/>
          </ac:spMkLst>
        </pc:spChg>
        <pc:picChg chg="del">
          <ac:chgData name="Fiona Grist" userId="9949adf1-09d9-440d-bcba-2fc965a9e2b1" providerId="ADAL" clId="{B75F165B-BCEB-40FF-8AA8-3DC7B4C16BB8}" dt="2022-02-03T14:09:05.122" v="62" actId="478"/>
          <ac:picMkLst>
            <pc:docMk/>
            <pc:sldMk cId="4158543073" sldId="286"/>
            <ac:picMk id="5" creationId="{745A9A25-A393-4664-A2E2-58FCCF4A9C55}"/>
          </ac:picMkLst>
        </pc:picChg>
        <pc:picChg chg="add mod ord">
          <ac:chgData name="Fiona Grist" userId="9949adf1-09d9-440d-bcba-2fc965a9e2b1" providerId="ADAL" clId="{B75F165B-BCEB-40FF-8AA8-3DC7B4C16BB8}" dt="2022-02-03T14:09:44.764" v="68" actId="14100"/>
          <ac:picMkLst>
            <pc:docMk/>
            <pc:sldMk cId="4158543073" sldId="286"/>
            <ac:picMk id="7" creationId="{000A0464-3EC0-4E67-9415-82FB1ACBD3FE}"/>
          </ac:picMkLst>
        </pc:picChg>
      </pc:sldChg>
      <pc:sldChg chg="del">
        <pc:chgData name="Fiona Grist" userId="9949adf1-09d9-440d-bcba-2fc965a9e2b1" providerId="ADAL" clId="{B75F165B-BCEB-40FF-8AA8-3DC7B4C16BB8}" dt="2022-02-03T14:04:01.983" v="52" actId="2696"/>
        <pc:sldMkLst>
          <pc:docMk/>
          <pc:sldMk cId="185175302" sldId="287"/>
        </pc:sldMkLst>
      </pc:sldChg>
      <pc:sldChg chg="modNotesTx">
        <pc:chgData name="Fiona Grist" userId="9949adf1-09d9-440d-bcba-2fc965a9e2b1" providerId="ADAL" clId="{B75F165B-BCEB-40FF-8AA8-3DC7B4C16BB8}" dt="2022-02-03T14:13:52.873" v="416" actId="20577"/>
        <pc:sldMkLst>
          <pc:docMk/>
          <pc:sldMk cId="4045661658" sldId="291"/>
        </pc:sldMkLst>
      </pc:sldChg>
      <pc:sldChg chg="modNotesTx">
        <pc:chgData name="Fiona Grist" userId="9949adf1-09d9-440d-bcba-2fc965a9e2b1" providerId="ADAL" clId="{B75F165B-BCEB-40FF-8AA8-3DC7B4C16BB8}" dt="2022-02-03T14:14:18.395" v="498" actId="20577"/>
        <pc:sldMkLst>
          <pc:docMk/>
          <pc:sldMk cId="1115928096" sldId="292"/>
        </pc:sldMkLst>
      </pc:sldChg>
      <pc:sldChg chg="modSp modNotesTx">
        <pc:chgData name="Fiona Grist" userId="9949adf1-09d9-440d-bcba-2fc965a9e2b1" providerId="ADAL" clId="{B75F165B-BCEB-40FF-8AA8-3DC7B4C16BB8}" dt="2022-02-03T14:15:29.536" v="699" actId="20577"/>
        <pc:sldMkLst>
          <pc:docMk/>
          <pc:sldMk cId="951370565" sldId="302"/>
        </pc:sldMkLst>
        <pc:graphicFrameChg chg="mod">
          <ac:chgData name="Fiona Grist" userId="9949adf1-09d9-440d-bcba-2fc965a9e2b1" providerId="ADAL" clId="{B75F165B-BCEB-40FF-8AA8-3DC7B4C16BB8}" dt="2022-02-03T14:15:12.777" v="634" actId="20577"/>
          <ac:graphicFrameMkLst>
            <pc:docMk/>
            <pc:sldMk cId="951370565" sldId="302"/>
            <ac:graphicFrameMk id="5" creationId="{E36B6DFA-2721-4CF9-A605-0EB495B34180}"/>
          </ac:graphicFrameMkLst>
        </pc:graphicFrameChg>
      </pc:sldChg>
      <pc:sldChg chg="modNotesTx">
        <pc:chgData name="Fiona Grist" userId="9949adf1-09d9-440d-bcba-2fc965a9e2b1" providerId="ADAL" clId="{B75F165B-BCEB-40FF-8AA8-3DC7B4C16BB8}" dt="2022-02-03T14:16:26.236" v="872" actId="20577"/>
        <pc:sldMkLst>
          <pc:docMk/>
          <pc:sldMk cId="767510417" sldId="303"/>
        </pc:sldMkLst>
      </pc:sldChg>
      <pc:sldChg chg="modNotesTx">
        <pc:chgData name="Fiona Grist" userId="9949adf1-09d9-440d-bcba-2fc965a9e2b1" providerId="ADAL" clId="{B75F165B-BCEB-40FF-8AA8-3DC7B4C16BB8}" dt="2022-02-03T14:17:44.803" v="1065" actId="20577"/>
        <pc:sldMkLst>
          <pc:docMk/>
          <pc:sldMk cId="882836094" sldId="304"/>
        </pc:sldMkLst>
      </pc:sldChg>
      <pc:sldChg chg="addSp modSp new mod modNotesTx">
        <pc:chgData name="Fiona Grist" userId="9949adf1-09d9-440d-bcba-2fc965a9e2b1" providerId="ADAL" clId="{B75F165B-BCEB-40FF-8AA8-3DC7B4C16BB8}" dt="2022-02-03T14:12:46.115" v="200" actId="20577"/>
        <pc:sldMkLst>
          <pc:docMk/>
          <pc:sldMk cId="1050067889" sldId="309"/>
        </pc:sldMkLst>
        <pc:spChg chg="mod">
          <ac:chgData name="Fiona Grist" userId="9949adf1-09d9-440d-bcba-2fc965a9e2b1" providerId="ADAL" clId="{B75F165B-BCEB-40FF-8AA8-3DC7B4C16BB8}" dt="2022-02-03T14:12:02.164" v="96" actId="20577"/>
          <ac:spMkLst>
            <pc:docMk/>
            <pc:sldMk cId="1050067889" sldId="309"/>
            <ac:spMk id="2" creationId="{4DA48602-24AB-44B7-BB81-F3A90B48311F}"/>
          </ac:spMkLst>
        </pc:spChg>
        <pc:spChg chg="mod">
          <ac:chgData name="Fiona Grist" userId="9949adf1-09d9-440d-bcba-2fc965a9e2b1" providerId="ADAL" clId="{B75F165B-BCEB-40FF-8AA8-3DC7B4C16BB8}" dt="2022-02-03T14:10:54.800" v="78" actId="20577"/>
          <ac:spMkLst>
            <pc:docMk/>
            <pc:sldMk cId="1050067889" sldId="309"/>
            <ac:spMk id="3" creationId="{2B7AC9C8-0510-456D-B97A-0C24ED3EF9E4}"/>
          </ac:spMkLst>
        </pc:spChg>
        <pc:picChg chg="add mod">
          <ac:chgData name="Fiona Grist" userId="9949adf1-09d9-440d-bcba-2fc965a9e2b1" providerId="ADAL" clId="{B75F165B-BCEB-40FF-8AA8-3DC7B4C16BB8}" dt="2022-02-03T14:11:32.126" v="79" actId="931"/>
          <ac:picMkLst>
            <pc:docMk/>
            <pc:sldMk cId="1050067889" sldId="309"/>
            <ac:picMk id="5" creationId="{B54DAD08-9071-44AF-857A-6ADC2D24C74C}"/>
          </ac:picMkLst>
        </pc:picChg>
      </pc:sldChg>
      <pc:sldChg chg="addSp modSp new del mod">
        <pc:chgData name="Fiona Grist" userId="9949adf1-09d9-440d-bcba-2fc965a9e2b1" providerId="ADAL" clId="{B75F165B-BCEB-40FF-8AA8-3DC7B4C16BB8}" dt="2022-02-03T13:41:43.091" v="14" actId="2696"/>
        <pc:sldMkLst>
          <pc:docMk/>
          <pc:sldMk cId="2842739337" sldId="309"/>
        </pc:sldMkLst>
        <pc:picChg chg="add mod">
          <ac:chgData name="Fiona Grist" userId="9949adf1-09d9-440d-bcba-2fc965a9e2b1" providerId="ADAL" clId="{B75F165B-BCEB-40FF-8AA8-3DC7B4C16BB8}" dt="2022-02-03T13:40:53.063" v="13" actId="14100"/>
          <ac:picMkLst>
            <pc:docMk/>
            <pc:sldMk cId="2842739337" sldId="309"/>
            <ac:picMk id="7" creationId="{BBEBA542-FC63-4F56-B77A-8882B800A34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F3B6F-DE55-497C-8943-F158C842CA85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A4136F-4B9A-4BC8-AC05-13DE1E0AD906}">
      <dgm:prSet/>
      <dgm:spPr/>
      <dgm:t>
        <a:bodyPr/>
        <a:lstStyle/>
        <a:p>
          <a:r>
            <a:rPr lang="en-IE" dirty="0">
              <a:solidFill>
                <a:schemeClr val="tx2"/>
              </a:solidFill>
            </a:rPr>
            <a:t>7 Platforms:</a:t>
          </a:r>
          <a:endParaRPr lang="en-US" dirty="0">
            <a:solidFill>
              <a:schemeClr val="tx2"/>
            </a:solidFill>
          </a:endParaRPr>
        </a:p>
      </dgm:t>
    </dgm:pt>
    <dgm:pt modelId="{F77E61F9-0922-4DAD-BB1A-796E1FCEB70C}" type="parTrans" cxnId="{80CA24CC-C11A-4A06-80E3-01238DBCDE3B}">
      <dgm:prSet/>
      <dgm:spPr/>
      <dgm:t>
        <a:bodyPr/>
        <a:lstStyle/>
        <a:p>
          <a:endParaRPr lang="en-US"/>
        </a:p>
      </dgm:t>
    </dgm:pt>
    <dgm:pt modelId="{74A13FA1-E9A7-48B9-ADD8-2297B68E751B}" type="sibTrans" cxnId="{80CA24CC-C11A-4A06-80E3-01238DBCDE3B}">
      <dgm:prSet/>
      <dgm:spPr/>
      <dgm:t>
        <a:bodyPr/>
        <a:lstStyle/>
        <a:p>
          <a:endParaRPr lang="en-US"/>
        </a:p>
      </dgm:t>
    </dgm:pt>
    <dgm:pt modelId="{EB18A1D5-36D0-465B-AAA5-A38736E760E0}">
      <dgm:prSet/>
      <dgm:spPr/>
      <dgm:t>
        <a:bodyPr/>
        <a:lstStyle/>
        <a:p>
          <a:r>
            <a:rPr lang="en-IE" dirty="0">
              <a:solidFill>
                <a:schemeClr val="tx2"/>
              </a:solidFill>
            </a:rPr>
            <a:t>Being an accountable professional</a:t>
          </a:r>
          <a:endParaRPr lang="en-US" dirty="0">
            <a:solidFill>
              <a:schemeClr val="tx2"/>
            </a:solidFill>
          </a:endParaRPr>
        </a:p>
      </dgm:t>
    </dgm:pt>
    <dgm:pt modelId="{BBF7DA06-D70E-44AF-8A0A-5DCFB562A17B}" type="parTrans" cxnId="{A55D0468-748B-4728-A4CA-822A8FBE703A}">
      <dgm:prSet/>
      <dgm:spPr/>
      <dgm:t>
        <a:bodyPr/>
        <a:lstStyle/>
        <a:p>
          <a:endParaRPr lang="en-US"/>
        </a:p>
      </dgm:t>
    </dgm:pt>
    <dgm:pt modelId="{B534EC5A-29A3-4E1B-8E7F-0CFA79BC8A4E}" type="sibTrans" cxnId="{A55D0468-748B-4728-A4CA-822A8FBE703A}">
      <dgm:prSet/>
      <dgm:spPr/>
      <dgm:t>
        <a:bodyPr/>
        <a:lstStyle/>
        <a:p>
          <a:endParaRPr lang="en-US"/>
        </a:p>
      </dgm:t>
    </dgm:pt>
    <dgm:pt modelId="{CECD8F62-6998-47A9-9863-F768A5AF16B4}">
      <dgm:prSet/>
      <dgm:spPr/>
      <dgm:t>
        <a:bodyPr/>
        <a:lstStyle/>
        <a:p>
          <a:r>
            <a:rPr lang="en-IE" dirty="0">
              <a:solidFill>
                <a:schemeClr val="tx2"/>
              </a:solidFill>
            </a:rPr>
            <a:t>Promoting health and preventing ill health</a:t>
          </a:r>
          <a:endParaRPr lang="en-US" dirty="0">
            <a:solidFill>
              <a:schemeClr val="tx2"/>
            </a:solidFill>
          </a:endParaRPr>
        </a:p>
      </dgm:t>
    </dgm:pt>
    <dgm:pt modelId="{C6EB8407-3110-40CC-8249-8A7A30B101D3}" type="parTrans" cxnId="{DACBA41E-1E2A-40EE-8150-E52EF3913D4B}">
      <dgm:prSet/>
      <dgm:spPr/>
      <dgm:t>
        <a:bodyPr/>
        <a:lstStyle/>
        <a:p>
          <a:endParaRPr lang="en-US"/>
        </a:p>
      </dgm:t>
    </dgm:pt>
    <dgm:pt modelId="{BCBDE0B9-FE4C-40A9-827C-0731B456B526}" type="sibTrans" cxnId="{DACBA41E-1E2A-40EE-8150-E52EF3913D4B}">
      <dgm:prSet/>
      <dgm:spPr/>
      <dgm:t>
        <a:bodyPr/>
        <a:lstStyle/>
        <a:p>
          <a:endParaRPr lang="en-US"/>
        </a:p>
      </dgm:t>
    </dgm:pt>
    <dgm:pt modelId="{BCE212BF-153C-4A8D-87ED-76CBB501B67B}">
      <dgm:prSet/>
      <dgm:spPr/>
      <dgm:t>
        <a:bodyPr/>
        <a:lstStyle/>
        <a:p>
          <a:r>
            <a:rPr lang="en-IE" dirty="0">
              <a:solidFill>
                <a:schemeClr val="tx2"/>
              </a:solidFill>
            </a:rPr>
            <a:t>Assessing needs and planning care</a:t>
          </a:r>
          <a:endParaRPr lang="en-US" dirty="0">
            <a:solidFill>
              <a:schemeClr val="tx2"/>
            </a:solidFill>
          </a:endParaRPr>
        </a:p>
      </dgm:t>
    </dgm:pt>
    <dgm:pt modelId="{FA8EEE2B-492E-47C2-8D1C-BAABFAC38AF3}" type="parTrans" cxnId="{C74E1D95-FB9E-497D-A44A-9D73171B0959}">
      <dgm:prSet/>
      <dgm:spPr/>
      <dgm:t>
        <a:bodyPr/>
        <a:lstStyle/>
        <a:p>
          <a:endParaRPr lang="en-US"/>
        </a:p>
      </dgm:t>
    </dgm:pt>
    <dgm:pt modelId="{4F0CE0FE-CB82-4491-9F8D-19156CFC9781}" type="sibTrans" cxnId="{C74E1D95-FB9E-497D-A44A-9D73171B0959}">
      <dgm:prSet/>
      <dgm:spPr/>
      <dgm:t>
        <a:bodyPr/>
        <a:lstStyle/>
        <a:p>
          <a:endParaRPr lang="en-US"/>
        </a:p>
      </dgm:t>
    </dgm:pt>
    <dgm:pt modelId="{65744515-B734-4F10-A6AC-F0A44EB4ABFB}">
      <dgm:prSet/>
      <dgm:spPr/>
      <dgm:t>
        <a:bodyPr/>
        <a:lstStyle/>
        <a:p>
          <a:r>
            <a:rPr lang="en-IE" dirty="0">
              <a:solidFill>
                <a:schemeClr val="tx2"/>
              </a:solidFill>
            </a:rPr>
            <a:t>Providing and evaluating care</a:t>
          </a:r>
          <a:endParaRPr lang="en-US" dirty="0">
            <a:solidFill>
              <a:schemeClr val="tx2"/>
            </a:solidFill>
          </a:endParaRPr>
        </a:p>
      </dgm:t>
    </dgm:pt>
    <dgm:pt modelId="{7FF0B40A-0AFC-4E5C-A052-6B3F81DFDB19}" type="parTrans" cxnId="{89EAA1D1-2E97-4354-B3E4-3C02C4526D70}">
      <dgm:prSet/>
      <dgm:spPr/>
      <dgm:t>
        <a:bodyPr/>
        <a:lstStyle/>
        <a:p>
          <a:endParaRPr lang="en-US"/>
        </a:p>
      </dgm:t>
    </dgm:pt>
    <dgm:pt modelId="{A55BA042-B589-459B-8FED-6EC888FE7ECD}" type="sibTrans" cxnId="{89EAA1D1-2E97-4354-B3E4-3C02C4526D70}">
      <dgm:prSet/>
      <dgm:spPr/>
      <dgm:t>
        <a:bodyPr/>
        <a:lstStyle/>
        <a:p>
          <a:endParaRPr lang="en-US"/>
        </a:p>
      </dgm:t>
    </dgm:pt>
    <dgm:pt modelId="{6DE5EBAC-EE28-4B16-863D-66BD26A5005A}">
      <dgm:prSet/>
      <dgm:spPr/>
      <dgm:t>
        <a:bodyPr/>
        <a:lstStyle/>
        <a:p>
          <a:r>
            <a:rPr lang="en-IE" dirty="0">
              <a:solidFill>
                <a:schemeClr val="tx2"/>
              </a:solidFill>
            </a:rPr>
            <a:t>Leading and managing nursing care and working in teams</a:t>
          </a:r>
          <a:endParaRPr lang="en-US" dirty="0">
            <a:solidFill>
              <a:schemeClr val="tx2"/>
            </a:solidFill>
          </a:endParaRPr>
        </a:p>
      </dgm:t>
    </dgm:pt>
    <dgm:pt modelId="{62DFDAA8-ECC2-46BF-A082-6E89F89962FA}" type="parTrans" cxnId="{F42A6A2C-A509-49F1-A1E4-32D33AEC9C36}">
      <dgm:prSet/>
      <dgm:spPr/>
      <dgm:t>
        <a:bodyPr/>
        <a:lstStyle/>
        <a:p>
          <a:endParaRPr lang="en-US"/>
        </a:p>
      </dgm:t>
    </dgm:pt>
    <dgm:pt modelId="{1475760A-465D-4BC2-875C-D5604EBB3B13}" type="sibTrans" cxnId="{F42A6A2C-A509-49F1-A1E4-32D33AEC9C36}">
      <dgm:prSet/>
      <dgm:spPr/>
      <dgm:t>
        <a:bodyPr/>
        <a:lstStyle/>
        <a:p>
          <a:endParaRPr lang="en-US"/>
        </a:p>
      </dgm:t>
    </dgm:pt>
    <dgm:pt modelId="{34BCD4BA-9AA7-4AAC-9CF6-128B71AFCD2F}">
      <dgm:prSet/>
      <dgm:spPr/>
      <dgm:t>
        <a:bodyPr/>
        <a:lstStyle/>
        <a:p>
          <a:r>
            <a:rPr lang="en-IE" dirty="0">
              <a:solidFill>
                <a:schemeClr val="tx2"/>
              </a:solidFill>
            </a:rPr>
            <a:t>Improving safety and quality of care</a:t>
          </a:r>
          <a:endParaRPr lang="en-US" dirty="0">
            <a:solidFill>
              <a:schemeClr val="tx2"/>
            </a:solidFill>
          </a:endParaRPr>
        </a:p>
      </dgm:t>
    </dgm:pt>
    <dgm:pt modelId="{8EAAADB0-161D-4592-AF0D-863807C79BE0}" type="parTrans" cxnId="{4CE6AD33-6138-4D17-8833-DB8F008A7FC7}">
      <dgm:prSet/>
      <dgm:spPr/>
      <dgm:t>
        <a:bodyPr/>
        <a:lstStyle/>
        <a:p>
          <a:endParaRPr lang="en-US"/>
        </a:p>
      </dgm:t>
    </dgm:pt>
    <dgm:pt modelId="{2227BCEE-ED26-48FA-828C-4B1E5CF8DB67}" type="sibTrans" cxnId="{4CE6AD33-6138-4D17-8833-DB8F008A7FC7}">
      <dgm:prSet/>
      <dgm:spPr/>
      <dgm:t>
        <a:bodyPr/>
        <a:lstStyle/>
        <a:p>
          <a:endParaRPr lang="en-US"/>
        </a:p>
      </dgm:t>
    </dgm:pt>
    <dgm:pt modelId="{E9F90FDD-B1E4-4601-AC0F-78F9E7671941}">
      <dgm:prSet/>
      <dgm:spPr/>
      <dgm:t>
        <a:bodyPr/>
        <a:lstStyle/>
        <a:p>
          <a:r>
            <a:rPr lang="en-IE" dirty="0">
              <a:solidFill>
                <a:schemeClr val="tx2"/>
              </a:solidFill>
            </a:rPr>
            <a:t>Coordinating care</a:t>
          </a:r>
          <a:endParaRPr lang="en-US" dirty="0">
            <a:solidFill>
              <a:schemeClr val="tx2"/>
            </a:solidFill>
          </a:endParaRPr>
        </a:p>
      </dgm:t>
    </dgm:pt>
    <dgm:pt modelId="{3258E4E3-3740-4DC7-85D5-581959BFA546}" type="parTrans" cxnId="{AC0344A8-B554-4920-9EDC-CC8C23CCADA5}">
      <dgm:prSet/>
      <dgm:spPr/>
      <dgm:t>
        <a:bodyPr/>
        <a:lstStyle/>
        <a:p>
          <a:endParaRPr lang="en-US"/>
        </a:p>
      </dgm:t>
    </dgm:pt>
    <dgm:pt modelId="{0D1A9C7A-BD5E-42E6-86FE-D012D080C436}" type="sibTrans" cxnId="{AC0344A8-B554-4920-9EDC-CC8C23CCADA5}">
      <dgm:prSet/>
      <dgm:spPr/>
      <dgm:t>
        <a:bodyPr/>
        <a:lstStyle/>
        <a:p>
          <a:endParaRPr lang="en-US"/>
        </a:p>
      </dgm:t>
    </dgm:pt>
    <dgm:pt modelId="{C24319FB-D746-4780-806B-98CB2A4DC7DD}" type="pres">
      <dgm:prSet presAssocID="{0B9F3B6F-DE55-497C-8943-F158C842CA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D829719-56F8-46F3-A696-DD6CA6B53653}" type="pres">
      <dgm:prSet presAssocID="{C8A4136F-4B9A-4BC8-AC05-13DE1E0AD90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A8888AC-871F-427C-855F-AAE07466608F}" type="presOf" srcId="{C8A4136F-4B9A-4BC8-AC05-13DE1E0AD906}" destId="{3D829719-56F8-46F3-A696-DD6CA6B53653}" srcOrd="0" destOrd="0" presId="urn:microsoft.com/office/officeart/2005/8/layout/default"/>
    <dgm:cxn modelId="{D04C602F-E0FD-44BE-9372-4D6CDA6A49DA}" type="presOf" srcId="{65744515-B734-4F10-A6AC-F0A44EB4ABFB}" destId="{3D829719-56F8-46F3-A696-DD6CA6B53653}" srcOrd="0" destOrd="4" presId="urn:microsoft.com/office/officeart/2005/8/layout/default"/>
    <dgm:cxn modelId="{9826694B-1EF5-414E-88F9-BE2A7BA13E50}" type="presOf" srcId="{CECD8F62-6998-47A9-9863-F768A5AF16B4}" destId="{3D829719-56F8-46F3-A696-DD6CA6B53653}" srcOrd="0" destOrd="2" presId="urn:microsoft.com/office/officeart/2005/8/layout/default"/>
    <dgm:cxn modelId="{DACBA41E-1E2A-40EE-8150-E52EF3913D4B}" srcId="{C8A4136F-4B9A-4BC8-AC05-13DE1E0AD906}" destId="{CECD8F62-6998-47A9-9863-F768A5AF16B4}" srcOrd="1" destOrd="0" parTransId="{C6EB8407-3110-40CC-8249-8A7A30B101D3}" sibTransId="{BCBDE0B9-FE4C-40A9-827C-0731B456B526}"/>
    <dgm:cxn modelId="{E225948D-9512-49F1-AB56-A34A6510A4B0}" type="presOf" srcId="{6DE5EBAC-EE28-4B16-863D-66BD26A5005A}" destId="{3D829719-56F8-46F3-A696-DD6CA6B53653}" srcOrd="0" destOrd="5" presId="urn:microsoft.com/office/officeart/2005/8/layout/default"/>
    <dgm:cxn modelId="{C7D97915-0AF9-4A93-AE75-B1DFFE50F723}" type="presOf" srcId="{34BCD4BA-9AA7-4AAC-9CF6-128B71AFCD2F}" destId="{3D829719-56F8-46F3-A696-DD6CA6B53653}" srcOrd="0" destOrd="6" presId="urn:microsoft.com/office/officeart/2005/8/layout/default"/>
    <dgm:cxn modelId="{80CA24CC-C11A-4A06-80E3-01238DBCDE3B}" srcId="{0B9F3B6F-DE55-497C-8943-F158C842CA85}" destId="{C8A4136F-4B9A-4BC8-AC05-13DE1E0AD906}" srcOrd="0" destOrd="0" parTransId="{F77E61F9-0922-4DAD-BB1A-796E1FCEB70C}" sibTransId="{74A13FA1-E9A7-48B9-ADD8-2297B68E751B}"/>
    <dgm:cxn modelId="{AC0344A8-B554-4920-9EDC-CC8C23CCADA5}" srcId="{C8A4136F-4B9A-4BC8-AC05-13DE1E0AD906}" destId="{E9F90FDD-B1E4-4601-AC0F-78F9E7671941}" srcOrd="6" destOrd="0" parTransId="{3258E4E3-3740-4DC7-85D5-581959BFA546}" sibTransId="{0D1A9C7A-BD5E-42E6-86FE-D012D080C436}"/>
    <dgm:cxn modelId="{649E38E3-E532-437E-BDA2-3A564D75528C}" type="presOf" srcId="{BCE212BF-153C-4A8D-87ED-76CBB501B67B}" destId="{3D829719-56F8-46F3-A696-DD6CA6B53653}" srcOrd="0" destOrd="3" presId="urn:microsoft.com/office/officeart/2005/8/layout/default"/>
    <dgm:cxn modelId="{06FC030F-BBB2-4A5C-94AE-F8522F35E46F}" type="presOf" srcId="{EB18A1D5-36D0-465B-AAA5-A38736E760E0}" destId="{3D829719-56F8-46F3-A696-DD6CA6B53653}" srcOrd="0" destOrd="1" presId="urn:microsoft.com/office/officeart/2005/8/layout/default"/>
    <dgm:cxn modelId="{4CE6AD33-6138-4D17-8833-DB8F008A7FC7}" srcId="{C8A4136F-4B9A-4BC8-AC05-13DE1E0AD906}" destId="{34BCD4BA-9AA7-4AAC-9CF6-128B71AFCD2F}" srcOrd="5" destOrd="0" parTransId="{8EAAADB0-161D-4592-AF0D-863807C79BE0}" sibTransId="{2227BCEE-ED26-48FA-828C-4B1E5CF8DB67}"/>
    <dgm:cxn modelId="{C74E1D95-FB9E-497D-A44A-9D73171B0959}" srcId="{C8A4136F-4B9A-4BC8-AC05-13DE1E0AD906}" destId="{BCE212BF-153C-4A8D-87ED-76CBB501B67B}" srcOrd="2" destOrd="0" parTransId="{FA8EEE2B-492E-47C2-8D1C-BAABFAC38AF3}" sibTransId="{4F0CE0FE-CB82-4491-9F8D-19156CFC9781}"/>
    <dgm:cxn modelId="{89EAA1D1-2E97-4354-B3E4-3C02C4526D70}" srcId="{C8A4136F-4B9A-4BC8-AC05-13DE1E0AD906}" destId="{65744515-B734-4F10-A6AC-F0A44EB4ABFB}" srcOrd="3" destOrd="0" parTransId="{7FF0B40A-0AFC-4E5C-A052-6B3F81DFDB19}" sibTransId="{A55BA042-B589-459B-8FED-6EC888FE7ECD}"/>
    <dgm:cxn modelId="{F42A6A2C-A509-49F1-A1E4-32D33AEC9C36}" srcId="{C8A4136F-4B9A-4BC8-AC05-13DE1E0AD906}" destId="{6DE5EBAC-EE28-4B16-863D-66BD26A5005A}" srcOrd="4" destOrd="0" parTransId="{62DFDAA8-ECC2-46BF-A082-6E89F89962FA}" sibTransId="{1475760A-465D-4BC2-875C-D5604EBB3B13}"/>
    <dgm:cxn modelId="{8BE40EE1-07E1-4E5A-99BD-BD327754D8F7}" type="presOf" srcId="{0B9F3B6F-DE55-497C-8943-F158C842CA85}" destId="{C24319FB-D746-4780-806B-98CB2A4DC7DD}" srcOrd="0" destOrd="0" presId="urn:microsoft.com/office/officeart/2005/8/layout/default"/>
    <dgm:cxn modelId="{15ED197E-A560-4C0A-814A-B55417BD3CEF}" type="presOf" srcId="{E9F90FDD-B1E4-4601-AC0F-78F9E7671941}" destId="{3D829719-56F8-46F3-A696-DD6CA6B53653}" srcOrd="0" destOrd="7" presId="urn:microsoft.com/office/officeart/2005/8/layout/default"/>
    <dgm:cxn modelId="{A55D0468-748B-4728-A4CA-822A8FBE703A}" srcId="{C8A4136F-4B9A-4BC8-AC05-13DE1E0AD906}" destId="{EB18A1D5-36D0-465B-AAA5-A38736E760E0}" srcOrd="0" destOrd="0" parTransId="{BBF7DA06-D70E-44AF-8A0A-5DCFB562A17B}" sibTransId="{B534EC5A-29A3-4E1B-8E7F-0CFA79BC8A4E}"/>
    <dgm:cxn modelId="{A83FB12E-BE58-4721-8BA1-F91609D6B1EF}" type="presParOf" srcId="{C24319FB-D746-4780-806B-98CB2A4DC7DD}" destId="{3D829719-56F8-46F3-A696-DD6CA6B5365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C3F26-14A0-46BB-AF56-0FAE4CAC6A99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5401623-D2A0-4BE6-828A-EA513966AD9F}">
      <dgm:prSet/>
      <dgm:spPr/>
      <dgm:t>
        <a:bodyPr/>
        <a:lstStyle/>
        <a:p>
          <a:r>
            <a:rPr lang="en-IE" dirty="0">
              <a:solidFill>
                <a:schemeClr val="tx2"/>
              </a:solidFill>
            </a:rPr>
            <a:t>2 Annexes:</a:t>
          </a:r>
          <a:endParaRPr lang="en-US" dirty="0">
            <a:solidFill>
              <a:schemeClr val="tx2"/>
            </a:solidFill>
          </a:endParaRPr>
        </a:p>
      </dgm:t>
    </dgm:pt>
    <dgm:pt modelId="{A45519B2-6E50-4106-805A-D560F4C273DC}" type="parTrans" cxnId="{8FAD0D4E-90EA-42A2-919E-7BF2EB526392}">
      <dgm:prSet/>
      <dgm:spPr/>
      <dgm:t>
        <a:bodyPr/>
        <a:lstStyle/>
        <a:p>
          <a:endParaRPr lang="en-US"/>
        </a:p>
      </dgm:t>
    </dgm:pt>
    <dgm:pt modelId="{A21FAE93-B4F8-4231-90C2-E6D95310056C}" type="sibTrans" cxnId="{8FAD0D4E-90EA-42A2-919E-7BF2EB526392}">
      <dgm:prSet/>
      <dgm:spPr/>
      <dgm:t>
        <a:bodyPr/>
        <a:lstStyle/>
        <a:p>
          <a:endParaRPr lang="en-US"/>
        </a:p>
      </dgm:t>
    </dgm:pt>
    <dgm:pt modelId="{04292E06-C62D-47F6-9597-5F7B089BC05B}">
      <dgm:prSet/>
      <dgm:spPr/>
      <dgm:t>
        <a:bodyPr/>
        <a:lstStyle/>
        <a:p>
          <a:r>
            <a:rPr lang="en-IE"/>
            <a:t>Communication and relationship management skills</a:t>
          </a:r>
          <a:endParaRPr lang="en-US"/>
        </a:p>
      </dgm:t>
    </dgm:pt>
    <dgm:pt modelId="{A24C819F-F1E6-4F86-A9AB-66BD3A6D1DF4}" type="parTrans" cxnId="{BAF87882-A9BF-4126-BFE4-366B93CFF6DA}">
      <dgm:prSet/>
      <dgm:spPr/>
      <dgm:t>
        <a:bodyPr/>
        <a:lstStyle/>
        <a:p>
          <a:endParaRPr lang="en-US"/>
        </a:p>
      </dgm:t>
    </dgm:pt>
    <dgm:pt modelId="{3FCE4FCD-5AC8-49D3-8ECB-6F401FF9AEAC}" type="sibTrans" cxnId="{BAF87882-A9BF-4126-BFE4-366B93CFF6DA}">
      <dgm:prSet/>
      <dgm:spPr/>
      <dgm:t>
        <a:bodyPr/>
        <a:lstStyle/>
        <a:p>
          <a:endParaRPr lang="en-US"/>
        </a:p>
      </dgm:t>
    </dgm:pt>
    <dgm:pt modelId="{6D03D6C9-795A-4C12-9201-12C5E2D5FB56}">
      <dgm:prSet/>
      <dgm:spPr/>
      <dgm:t>
        <a:bodyPr/>
        <a:lstStyle/>
        <a:p>
          <a:r>
            <a:rPr lang="en-IE"/>
            <a:t>Nursing procedures</a:t>
          </a:r>
          <a:endParaRPr lang="en-US"/>
        </a:p>
      </dgm:t>
    </dgm:pt>
    <dgm:pt modelId="{86CDF0D1-5569-45A2-91D1-49F70FD98213}" type="parTrans" cxnId="{B5A84397-46A7-4153-8DA2-EFCE823DA1DD}">
      <dgm:prSet/>
      <dgm:spPr/>
      <dgm:t>
        <a:bodyPr/>
        <a:lstStyle/>
        <a:p>
          <a:endParaRPr lang="en-US"/>
        </a:p>
      </dgm:t>
    </dgm:pt>
    <dgm:pt modelId="{4F79790F-6C51-4046-86FE-CCC656C2CD51}" type="sibTrans" cxnId="{B5A84397-46A7-4153-8DA2-EFCE823DA1DD}">
      <dgm:prSet/>
      <dgm:spPr/>
      <dgm:t>
        <a:bodyPr/>
        <a:lstStyle/>
        <a:p>
          <a:endParaRPr lang="en-US"/>
        </a:p>
      </dgm:t>
    </dgm:pt>
    <dgm:pt modelId="{405AD988-B8CA-4D63-A090-976A75845CAD}" type="pres">
      <dgm:prSet presAssocID="{E0AC3F26-14A0-46BB-AF56-0FAE4CAC6A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A2B5E2-B829-4144-800A-CE4DF076ED35}" type="pres">
      <dgm:prSet presAssocID="{F5401623-D2A0-4BE6-828A-EA513966AD9F}" presName="boxAndChildren" presStyleCnt="0"/>
      <dgm:spPr/>
    </dgm:pt>
    <dgm:pt modelId="{AB5612C2-3D3C-42BF-8327-8E1149C36674}" type="pres">
      <dgm:prSet presAssocID="{F5401623-D2A0-4BE6-828A-EA513966AD9F}" presName="parentTextBox" presStyleLbl="node1" presStyleIdx="0" presStyleCnt="1"/>
      <dgm:spPr/>
      <dgm:t>
        <a:bodyPr/>
        <a:lstStyle/>
        <a:p>
          <a:endParaRPr lang="en-GB"/>
        </a:p>
      </dgm:t>
    </dgm:pt>
    <dgm:pt modelId="{B844436D-6104-4D0D-A968-0547D27CFB96}" type="pres">
      <dgm:prSet presAssocID="{F5401623-D2A0-4BE6-828A-EA513966AD9F}" presName="entireBox" presStyleLbl="node1" presStyleIdx="0" presStyleCnt="1"/>
      <dgm:spPr/>
      <dgm:t>
        <a:bodyPr/>
        <a:lstStyle/>
        <a:p>
          <a:endParaRPr lang="en-GB"/>
        </a:p>
      </dgm:t>
    </dgm:pt>
    <dgm:pt modelId="{39D70DD7-AEFA-409C-9EB5-02121E0B9E7C}" type="pres">
      <dgm:prSet presAssocID="{F5401623-D2A0-4BE6-828A-EA513966AD9F}" presName="descendantBox" presStyleCnt="0"/>
      <dgm:spPr/>
    </dgm:pt>
    <dgm:pt modelId="{518627ED-4605-4A37-B277-5C317820EAE4}" type="pres">
      <dgm:prSet presAssocID="{04292E06-C62D-47F6-9597-5F7B089BC05B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CEC19F-B57C-4720-BE5F-B5E01BE5CF8A}" type="pres">
      <dgm:prSet presAssocID="{6D03D6C9-795A-4C12-9201-12C5E2D5FB56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3FD2D1-263B-4EE5-A245-FD12657C6C95}" type="presOf" srcId="{6D03D6C9-795A-4C12-9201-12C5E2D5FB56}" destId="{6FCEC19F-B57C-4720-BE5F-B5E01BE5CF8A}" srcOrd="0" destOrd="0" presId="urn:microsoft.com/office/officeart/2005/8/layout/process4"/>
    <dgm:cxn modelId="{648C6C59-3FA1-4E27-B98C-F88322EDEC44}" type="presOf" srcId="{04292E06-C62D-47F6-9597-5F7B089BC05B}" destId="{518627ED-4605-4A37-B277-5C317820EAE4}" srcOrd="0" destOrd="0" presId="urn:microsoft.com/office/officeart/2005/8/layout/process4"/>
    <dgm:cxn modelId="{8FAD0D4E-90EA-42A2-919E-7BF2EB526392}" srcId="{E0AC3F26-14A0-46BB-AF56-0FAE4CAC6A99}" destId="{F5401623-D2A0-4BE6-828A-EA513966AD9F}" srcOrd="0" destOrd="0" parTransId="{A45519B2-6E50-4106-805A-D560F4C273DC}" sibTransId="{A21FAE93-B4F8-4231-90C2-E6D95310056C}"/>
    <dgm:cxn modelId="{B5A84397-46A7-4153-8DA2-EFCE823DA1DD}" srcId="{F5401623-D2A0-4BE6-828A-EA513966AD9F}" destId="{6D03D6C9-795A-4C12-9201-12C5E2D5FB56}" srcOrd="1" destOrd="0" parTransId="{86CDF0D1-5569-45A2-91D1-49F70FD98213}" sibTransId="{4F79790F-6C51-4046-86FE-CCC656C2CD51}"/>
    <dgm:cxn modelId="{560E3458-C015-41A6-8DF1-24A7E9147FA1}" type="presOf" srcId="{F5401623-D2A0-4BE6-828A-EA513966AD9F}" destId="{AB5612C2-3D3C-42BF-8327-8E1149C36674}" srcOrd="0" destOrd="0" presId="urn:microsoft.com/office/officeart/2005/8/layout/process4"/>
    <dgm:cxn modelId="{74654E01-6188-4F65-B1A3-299CF4249667}" type="presOf" srcId="{F5401623-D2A0-4BE6-828A-EA513966AD9F}" destId="{B844436D-6104-4D0D-A968-0547D27CFB96}" srcOrd="1" destOrd="0" presId="urn:microsoft.com/office/officeart/2005/8/layout/process4"/>
    <dgm:cxn modelId="{BAF87882-A9BF-4126-BFE4-366B93CFF6DA}" srcId="{F5401623-D2A0-4BE6-828A-EA513966AD9F}" destId="{04292E06-C62D-47F6-9597-5F7B089BC05B}" srcOrd="0" destOrd="0" parTransId="{A24C819F-F1E6-4F86-A9AB-66BD3A6D1DF4}" sibTransId="{3FCE4FCD-5AC8-49D3-8ECB-6F401FF9AEAC}"/>
    <dgm:cxn modelId="{2211BF33-8407-4AEF-AA57-7A58059E4909}" type="presOf" srcId="{E0AC3F26-14A0-46BB-AF56-0FAE4CAC6A99}" destId="{405AD988-B8CA-4D63-A090-976A75845CAD}" srcOrd="0" destOrd="0" presId="urn:microsoft.com/office/officeart/2005/8/layout/process4"/>
    <dgm:cxn modelId="{1ADB7D91-35D4-4A9E-A47E-4FF15C6DE57E}" type="presParOf" srcId="{405AD988-B8CA-4D63-A090-976A75845CAD}" destId="{2CA2B5E2-B829-4144-800A-CE4DF076ED35}" srcOrd="0" destOrd="0" presId="urn:microsoft.com/office/officeart/2005/8/layout/process4"/>
    <dgm:cxn modelId="{83140FE7-5A85-47CC-A7BD-4ABE21D0EF34}" type="presParOf" srcId="{2CA2B5E2-B829-4144-800A-CE4DF076ED35}" destId="{AB5612C2-3D3C-42BF-8327-8E1149C36674}" srcOrd="0" destOrd="0" presId="urn:microsoft.com/office/officeart/2005/8/layout/process4"/>
    <dgm:cxn modelId="{44AEA1BB-65F8-4F82-974F-CD1FCD5361B5}" type="presParOf" srcId="{2CA2B5E2-B829-4144-800A-CE4DF076ED35}" destId="{B844436D-6104-4D0D-A968-0547D27CFB96}" srcOrd="1" destOrd="0" presId="urn:microsoft.com/office/officeart/2005/8/layout/process4"/>
    <dgm:cxn modelId="{577FDB5E-160C-4810-A14C-786240320684}" type="presParOf" srcId="{2CA2B5E2-B829-4144-800A-CE4DF076ED35}" destId="{39D70DD7-AEFA-409C-9EB5-02121E0B9E7C}" srcOrd="2" destOrd="0" presId="urn:microsoft.com/office/officeart/2005/8/layout/process4"/>
    <dgm:cxn modelId="{A0B4A875-82E0-48EA-8CA1-914B07FE2F00}" type="presParOf" srcId="{39D70DD7-AEFA-409C-9EB5-02121E0B9E7C}" destId="{518627ED-4605-4A37-B277-5C317820EAE4}" srcOrd="0" destOrd="0" presId="urn:microsoft.com/office/officeart/2005/8/layout/process4"/>
    <dgm:cxn modelId="{F6E67AD0-DA2D-45EC-A20C-4166E18EFA7B}" type="presParOf" srcId="{39D70DD7-AEFA-409C-9EB5-02121E0B9E7C}" destId="{6FCEC19F-B57C-4720-BE5F-B5E01BE5CF8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084053-C017-4FA3-B54A-7599FC4205D9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C80D5C-A1DB-4A65-816D-1F3BFB18D663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Teaching:  </a:t>
          </a:r>
          <a:r>
            <a:rPr lang="en-GB" dirty="0">
              <a:solidFill>
                <a:schemeClr val="tx2"/>
              </a:solidFill>
            </a:rPr>
            <a:t>Flipped classroom – mix of face-to-face teaching and Guided Study. Range of teaching approaches, such as lectures, small group work, clinical skills etc.  Slightly different at the moment with on going Pandemic</a:t>
          </a:r>
          <a:endParaRPr lang="en-US" dirty="0">
            <a:solidFill>
              <a:schemeClr val="tx2"/>
            </a:solidFill>
          </a:endParaRPr>
        </a:p>
      </dgm:t>
    </dgm:pt>
    <dgm:pt modelId="{4B381CAA-1EB4-4300-BF2C-EFB74A9C4EE7}" type="parTrans" cxnId="{578D71FE-D801-429A-B146-CE75F2907339}">
      <dgm:prSet/>
      <dgm:spPr/>
      <dgm:t>
        <a:bodyPr/>
        <a:lstStyle/>
        <a:p>
          <a:endParaRPr lang="en-US"/>
        </a:p>
      </dgm:t>
    </dgm:pt>
    <dgm:pt modelId="{DBDA8FB2-4D50-452E-91CF-030D4757EBD0}" type="sibTrans" cxnId="{578D71FE-D801-429A-B146-CE75F2907339}">
      <dgm:prSet/>
      <dgm:spPr/>
      <dgm:t>
        <a:bodyPr/>
        <a:lstStyle/>
        <a:p>
          <a:endParaRPr lang="en-US"/>
        </a:p>
      </dgm:t>
    </dgm:pt>
    <dgm:pt modelId="{B3A9E1D4-3676-4234-BAF9-F33200ACC0A2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Theory and research-based practice </a:t>
          </a:r>
          <a:r>
            <a:rPr lang="en-GB" dirty="0">
              <a:solidFill>
                <a:schemeClr val="tx2"/>
              </a:solidFill>
            </a:rPr>
            <a:t>are integrated in the classroom and the clinical setting. </a:t>
          </a:r>
          <a:endParaRPr lang="en-US" dirty="0">
            <a:solidFill>
              <a:schemeClr val="tx2"/>
            </a:solidFill>
          </a:endParaRPr>
        </a:p>
      </dgm:t>
    </dgm:pt>
    <dgm:pt modelId="{C390ED55-6650-4261-BD04-91DDDEE02D60}" type="parTrans" cxnId="{9727705B-3CEC-49E2-BFC3-950B58C97615}">
      <dgm:prSet/>
      <dgm:spPr/>
      <dgm:t>
        <a:bodyPr/>
        <a:lstStyle/>
        <a:p>
          <a:endParaRPr lang="en-US"/>
        </a:p>
      </dgm:t>
    </dgm:pt>
    <dgm:pt modelId="{B662F747-F3A2-4B96-8DFE-8F04C25489AC}" type="sibTrans" cxnId="{9727705B-3CEC-49E2-BFC3-950B58C97615}">
      <dgm:prSet/>
      <dgm:spPr/>
      <dgm:t>
        <a:bodyPr/>
        <a:lstStyle/>
        <a:p>
          <a:endParaRPr lang="en-US"/>
        </a:p>
      </dgm:t>
    </dgm:pt>
    <dgm:pt modelId="{82816ECB-8C02-4974-9901-9E335764CB4B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Student-centred learning </a:t>
          </a:r>
          <a:r>
            <a:rPr lang="en-GB" dirty="0">
              <a:solidFill>
                <a:schemeClr val="tx2"/>
              </a:solidFill>
            </a:rPr>
            <a:t>is central to our core education philosophy and our teaching methods encourage and support self-development and professional and personal awareness through reflection on experience. </a:t>
          </a:r>
          <a:endParaRPr lang="en-US" dirty="0">
            <a:solidFill>
              <a:schemeClr val="tx2"/>
            </a:solidFill>
          </a:endParaRPr>
        </a:p>
      </dgm:t>
    </dgm:pt>
    <dgm:pt modelId="{EE4563F7-6D63-48CB-BD43-139BAE330166}" type="parTrans" cxnId="{C86846C2-417E-4289-9605-A827FE692954}">
      <dgm:prSet/>
      <dgm:spPr/>
      <dgm:t>
        <a:bodyPr/>
        <a:lstStyle/>
        <a:p>
          <a:endParaRPr lang="en-US"/>
        </a:p>
      </dgm:t>
    </dgm:pt>
    <dgm:pt modelId="{1CBD09AA-2962-46D3-8673-C12893BFD052}" type="sibTrans" cxnId="{C86846C2-417E-4289-9605-A827FE692954}">
      <dgm:prSet/>
      <dgm:spPr/>
      <dgm:t>
        <a:bodyPr/>
        <a:lstStyle/>
        <a:p>
          <a:endParaRPr lang="en-US"/>
        </a:p>
      </dgm:t>
    </dgm:pt>
    <dgm:pt modelId="{9864D022-0A3D-4403-95DB-26F04986BF61}">
      <dgm:prSet/>
      <dgm:spPr/>
      <dgm:t>
        <a:bodyPr/>
        <a:lstStyle/>
        <a:p>
          <a:r>
            <a:rPr lang="en-GB" b="1" dirty="0">
              <a:solidFill>
                <a:schemeClr val="tx2"/>
              </a:solidFill>
            </a:rPr>
            <a:t>Assessments include: </a:t>
          </a:r>
          <a:r>
            <a:rPr lang="en-GB" dirty="0">
              <a:solidFill>
                <a:schemeClr val="tx2"/>
              </a:solidFill>
            </a:rPr>
            <a:t>examinations, essays, reports, presentations, clinical skills assessments, and assessments of practice.</a:t>
          </a:r>
          <a:endParaRPr lang="en-US" dirty="0">
            <a:solidFill>
              <a:schemeClr val="tx2"/>
            </a:solidFill>
          </a:endParaRPr>
        </a:p>
      </dgm:t>
    </dgm:pt>
    <dgm:pt modelId="{A1FE3D77-CB7C-4932-A87A-7A5A1C38AD08}" type="parTrans" cxnId="{8845CE7C-23A7-4AFA-AB3A-8884E93C27EA}">
      <dgm:prSet/>
      <dgm:spPr/>
      <dgm:t>
        <a:bodyPr/>
        <a:lstStyle/>
        <a:p>
          <a:endParaRPr lang="en-US"/>
        </a:p>
      </dgm:t>
    </dgm:pt>
    <dgm:pt modelId="{F4F900F0-360C-4DD4-BB92-B93953CBD79A}" type="sibTrans" cxnId="{8845CE7C-23A7-4AFA-AB3A-8884E93C27EA}">
      <dgm:prSet/>
      <dgm:spPr/>
      <dgm:t>
        <a:bodyPr/>
        <a:lstStyle/>
        <a:p>
          <a:endParaRPr lang="en-US"/>
        </a:p>
      </dgm:t>
    </dgm:pt>
    <dgm:pt modelId="{ECF73F09-197F-4550-A273-68D45F93F1AD}" type="pres">
      <dgm:prSet presAssocID="{AF084053-C017-4FA3-B54A-7599FC4205D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581D1E-BF4A-4357-8F71-5FA769817DDB}" type="pres">
      <dgm:prSet presAssocID="{AF084053-C017-4FA3-B54A-7599FC4205D9}" presName="dummyMaxCanvas" presStyleCnt="0">
        <dgm:presLayoutVars/>
      </dgm:prSet>
      <dgm:spPr/>
    </dgm:pt>
    <dgm:pt modelId="{8A4700B4-03EF-479E-A1C7-24D3CE272D1C}" type="pres">
      <dgm:prSet presAssocID="{AF084053-C017-4FA3-B54A-7599FC4205D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7AC826-4332-4AA2-BAD6-0EFB3376369A}" type="pres">
      <dgm:prSet presAssocID="{AF084053-C017-4FA3-B54A-7599FC4205D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A7EF93-7207-4CF6-B900-1EAA0DB36A21}" type="pres">
      <dgm:prSet presAssocID="{AF084053-C017-4FA3-B54A-7599FC4205D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001362-93B1-4D40-A9CF-AC73C3433FBB}" type="pres">
      <dgm:prSet presAssocID="{AF084053-C017-4FA3-B54A-7599FC4205D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1B6607-B6B3-4224-B957-0118C6C43084}" type="pres">
      <dgm:prSet presAssocID="{AF084053-C017-4FA3-B54A-7599FC4205D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FF874F-6BF2-427D-95DA-4F6B3298DF62}" type="pres">
      <dgm:prSet presAssocID="{AF084053-C017-4FA3-B54A-7599FC4205D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9CD070-96A5-4CF6-AB93-D317E7232EFF}" type="pres">
      <dgm:prSet presAssocID="{AF084053-C017-4FA3-B54A-7599FC4205D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DF98D6-259D-4A5C-9E9E-C756B121AC18}" type="pres">
      <dgm:prSet presAssocID="{AF084053-C017-4FA3-B54A-7599FC4205D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148296-B6E8-4D5D-A56C-95ABD94967BE}" type="pres">
      <dgm:prSet presAssocID="{AF084053-C017-4FA3-B54A-7599FC4205D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FB27B7-6C34-4B09-9C38-ED3947BB8918}" type="pres">
      <dgm:prSet presAssocID="{AF084053-C017-4FA3-B54A-7599FC4205D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E54E84-C5DD-4D68-BF81-E06DF327B5EF}" type="pres">
      <dgm:prSet presAssocID="{AF084053-C017-4FA3-B54A-7599FC4205D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265EE5-85A9-49BA-A39D-1DD9BDA5FB12}" type="presOf" srcId="{82816ECB-8C02-4974-9901-9E335764CB4B}" destId="{CFFB27B7-6C34-4B09-9C38-ED3947BB8918}" srcOrd="1" destOrd="0" presId="urn:microsoft.com/office/officeart/2005/8/layout/vProcess5"/>
    <dgm:cxn modelId="{8C989C37-B8CD-4B05-A3FD-7ECE7102FA13}" type="presOf" srcId="{DBDA8FB2-4D50-452E-91CF-030D4757EBD0}" destId="{FE1B6607-B6B3-4224-B957-0118C6C43084}" srcOrd="0" destOrd="0" presId="urn:microsoft.com/office/officeart/2005/8/layout/vProcess5"/>
    <dgm:cxn modelId="{D98063B7-5EE1-4395-8418-3F830F1D8A22}" type="presOf" srcId="{B3A9E1D4-3676-4234-BAF9-F33200ACC0A2}" destId="{F3148296-B6E8-4D5D-A56C-95ABD94967BE}" srcOrd="1" destOrd="0" presId="urn:microsoft.com/office/officeart/2005/8/layout/vProcess5"/>
    <dgm:cxn modelId="{71C4957F-EB97-44AF-BD47-D8AC0B69BEAE}" type="presOf" srcId="{1CBD09AA-2962-46D3-8673-C12893BFD052}" destId="{319CD070-96A5-4CF6-AB93-D317E7232EFF}" srcOrd="0" destOrd="0" presId="urn:microsoft.com/office/officeart/2005/8/layout/vProcess5"/>
    <dgm:cxn modelId="{B525D05F-3264-4587-9FAF-B9AF34CE3985}" type="presOf" srcId="{82816ECB-8C02-4974-9901-9E335764CB4B}" destId="{ADA7EF93-7207-4CF6-B900-1EAA0DB36A21}" srcOrd="0" destOrd="0" presId="urn:microsoft.com/office/officeart/2005/8/layout/vProcess5"/>
    <dgm:cxn modelId="{A1D435AD-4AAA-4C46-97D7-C9B6FB2A8586}" type="presOf" srcId="{9864D022-0A3D-4403-95DB-26F04986BF61}" destId="{86001362-93B1-4D40-A9CF-AC73C3433FBB}" srcOrd="0" destOrd="0" presId="urn:microsoft.com/office/officeart/2005/8/layout/vProcess5"/>
    <dgm:cxn modelId="{8845CE7C-23A7-4AFA-AB3A-8884E93C27EA}" srcId="{AF084053-C017-4FA3-B54A-7599FC4205D9}" destId="{9864D022-0A3D-4403-95DB-26F04986BF61}" srcOrd="3" destOrd="0" parTransId="{A1FE3D77-CB7C-4932-A87A-7A5A1C38AD08}" sibTransId="{F4F900F0-360C-4DD4-BB92-B93953CBD79A}"/>
    <dgm:cxn modelId="{9727705B-3CEC-49E2-BFC3-950B58C97615}" srcId="{AF084053-C017-4FA3-B54A-7599FC4205D9}" destId="{B3A9E1D4-3676-4234-BAF9-F33200ACC0A2}" srcOrd="1" destOrd="0" parTransId="{C390ED55-6650-4261-BD04-91DDDEE02D60}" sibTransId="{B662F747-F3A2-4B96-8DFE-8F04C25489AC}"/>
    <dgm:cxn modelId="{EE9B3627-FFD8-4CE2-BF9E-91F5B61B18A0}" type="presOf" srcId="{B662F747-F3A2-4B96-8DFE-8F04C25489AC}" destId="{02FF874F-6BF2-427D-95DA-4F6B3298DF62}" srcOrd="0" destOrd="0" presId="urn:microsoft.com/office/officeart/2005/8/layout/vProcess5"/>
    <dgm:cxn modelId="{578D71FE-D801-429A-B146-CE75F2907339}" srcId="{AF084053-C017-4FA3-B54A-7599FC4205D9}" destId="{11C80D5C-A1DB-4A65-816D-1F3BFB18D663}" srcOrd="0" destOrd="0" parTransId="{4B381CAA-1EB4-4300-BF2C-EFB74A9C4EE7}" sibTransId="{DBDA8FB2-4D50-452E-91CF-030D4757EBD0}"/>
    <dgm:cxn modelId="{C86846C2-417E-4289-9605-A827FE692954}" srcId="{AF084053-C017-4FA3-B54A-7599FC4205D9}" destId="{82816ECB-8C02-4974-9901-9E335764CB4B}" srcOrd="2" destOrd="0" parTransId="{EE4563F7-6D63-48CB-BD43-139BAE330166}" sibTransId="{1CBD09AA-2962-46D3-8673-C12893BFD052}"/>
    <dgm:cxn modelId="{D1B6FB11-9464-44C6-81CB-E9E1CF779C28}" type="presOf" srcId="{11C80D5C-A1DB-4A65-816D-1F3BFB18D663}" destId="{8A4700B4-03EF-479E-A1C7-24D3CE272D1C}" srcOrd="0" destOrd="0" presId="urn:microsoft.com/office/officeart/2005/8/layout/vProcess5"/>
    <dgm:cxn modelId="{DF67447B-D8B0-4A03-B6AB-A84DFBF7BC07}" type="presOf" srcId="{AF084053-C017-4FA3-B54A-7599FC4205D9}" destId="{ECF73F09-197F-4550-A273-68D45F93F1AD}" srcOrd="0" destOrd="0" presId="urn:microsoft.com/office/officeart/2005/8/layout/vProcess5"/>
    <dgm:cxn modelId="{7653DD90-4FF5-4D97-90C8-0FA2718CE1FB}" type="presOf" srcId="{11C80D5C-A1DB-4A65-816D-1F3BFB18D663}" destId="{84DF98D6-259D-4A5C-9E9E-C756B121AC18}" srcOrd="1" destOrd="0" presId="urn:microsoft.com/office/officeart/2005/8/layout/vProcess5"/>
    <dgm:cxn modelId="{1F863E59-DC26-4263-BFC2-6D7169C72A9D}" type="presOf" srcId="{9864D022-0A3D-4403-95DB-26F04986BF61}" destId="{24E54E84-C5DD-4D68-BF81-E06DF327B5EF}" srcOrd="1" destOrd="0" presId="urn:microsoft.com/office/officeart/2005/8/layout/vProcess5"/>
    <dgm:cxn modelId="{E09A92AD-0B0D-44CC-AB77-D373AA6EEDAA}" type="presOf" srcId="{B3A9E1D4-3676-4234-BAF9-F33200ACC0A2}" destId="{2D7AC826-4332-4AA2-BAD6-0EFB3376369A}" srcOrd="0" destOrd="0" presId="urn:microsoft.com/office/officeart/2005/8/layout/vProcess5"/>
    <dgm:cxn modelId="{71EFFE86-B6DA-4E61-8AD1-2D1506B03031}" type="presParOf" srcId="{ECF73F09-197F-4550-A273-68D45F93F1AD}" destId="{5F581D1E-BF4A-4357-8F71-5FA769817DDB}" srcOrd="0" destOrd="0" presId="urn:microsoft.com/office/officeart/2005/8/layout/vProcess5"/>
    <dgm:cxn modelId="{106F513D-D8F2-4BF0-8519-DA294D73EB51}" type="presParOf" srcId="{ECF73F09-197F-4550-A273-68D45F93F1AD}" destId="{8A4700B4-03EF-479E-A1C7-24D3CE272D1C}" srcOrd="1" destOrd="0" presId="urn:microsoft.com/office/officeart/2005/8/layout/vProcess5"/>
    <dgm:cxn modelId="{4A1D8008-99E4-42DC-82D7-8EA27AE51D16}" type="presParOf" srcId="{ECF73F09-197F-4550-A273-68D45F93F1AD}" destId="{2D7AC826-4332-4AA2-BAD6-0EFB3376369A}" srcOrd="2" destOrd="0" presId="urn:microsoft.com/office/officeart/2005/8/layout/vProcess5"/>
    <dgm:cxn modelId="{CE36E27C-3FE2-4C29-A64B-5CBA40604877}" type="presParOf" srcId="{ECF73F09-197F-4550-A273-68D45F93F1AD}" destId="{ADA7EF93-7207-4CF6-B900-1EAA0DB36A21}" srcOrd="3" destOrd="0" presId="urn:microsoft.com/office/officeart/2005/8/layout/vProcess5"/>
    <dgm:cxn modelId="{878D83F9-3422-4CAA-AAEC-679B094F3C2A}" type="presParOf" srcId="{ECF73F09-197F-4550-A273-68D45F93F1AD}" destId="{86001362-93B1-4D40-A9CF-AC73C3433FBB}" srcOrd="4" destOrd="0" presId="urn:microsoft.com/office/officeart/2005/8/layout/vProcess5"/>
    <dgm:cxn modelId="{8DC02F0D-0AB7-4D66-AF1B-53FE10A9469C}" type="presParOf" srcId="{ECF73F09-197F-4550-A273-68D45F93F1AD}" destId="{FE1B6607-B6B3-4224-B957-0118C6C43084}" srcOrd="5" destOrd="0" presId="urn:microsoft.com/office/officeart/2005/8/layout/vProcess5"/>
    <dgm:cxn modelId="{4D10AB30-D5A3-4BF5-B3A9-43A316DBF991}" type="presParOf" srcId="{ECF73F09-197F-4550-A273-68D45F93F1AD}" destId="{02FF874F-6BF2-427D-95DA-4F6B3298DF62}" srcOrd="6" destOrd="0" presId="urn:microsoft.com/office/officeart/2005/8/layout/vProcess5"/>
    <dgm:cxn modelId="{AA7D3E5D-D2C3-4C5F-A799-2962150386D8}" type="presParOf" srcId="{ECF73F09-197F-4550-A273-68D45F93F1AD}" destId="{319CD070-96A5-4CF6-AB93-D317E7232EFF}" srcOrd="7" destOrd="0" presId="urn:microsoft.com/office/officeart/2005/8/layout/vProcess5"/>
    <dgm:cxn modelId="{D594A00F-3233-4493-8621-B1B5DBE320D3}" type="presParOf" srcId="{ECF73F09-197F-4550-A273-68D45F93F1AD}" destId="{84DF98D6-259D-4A5C-9E9E-C756B121AC18}" srcOrd="8" destOrd="0" presId="urn:microsoft.com/office/officeart/2005/8/layout/vProcess5"/>
    <dgm:cxn modelId="{F48E2584-2E54-4AE0-B014-450E2CD3E36B}" type="presParOf" srcId="{ECF73F09-197F-4550-A273-68D45F93F1AD}" destId="{F3148296-B6E8-4D5D-A56C-95ABD94967BE}" srcOrd="9" destOrd="0" presId="urn:microsoft.com/office/officeart/2005/8/layout/vProcess5"/>
    <dgm:cxn modelId="{B857F0AC-F868-4B6D-9E62-768BCBFDCA3C}" type="presParOf" srcId="{ECF73F09-197F-4550-A273-68D45F93F1AD}" destId="{CFFB27B7-6C34-4B09-9C38-ED3947BB8918}" srcOrd="10" destOrd="0" presId="urn:microsoft.com/office/officeart/2005/8/layout/vProcess5"/>
    <dgm:cxn modelId="{5E5D56A9-5770-440B-9411-691A87CD7B91}" type="presParOf" srcId="{ECF73F09-197F-4550-A273-68D45F93F1AD}" destId="{24E54E84-C5DD-4D68-BF81-E06DF327B5E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777DC-885E-4DF4-A6E6-8A44B653E911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5A5-8D8A-42E6-BE02-2CB48AF9D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9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selves – me and Maureen.  Give overview of my career</a:t>
            </a:r>
          </a:p>
          <a:p>
            <a:r>
              <a:rPr lang="en-GB" dirty="0"/>
              <a:t>Next an introduction from Marie Cameron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815A5-8D8A-42E6-BE02-2CB48AF9D0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21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Via UCAS site, won’t linger, literally just a re-cap for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815A5-8D8A-42E6-BE02-2CB48AF9D03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68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Next up one of our recent Graduates Caitriona who did the access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815A5-8D8A-42E6-BE02-2CB48AF9D03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52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Sites of where we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815A5-8D8A-42E6-BE02-2CB48AF9D0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7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programme introduced in 2018.  This is now found in your PAD – Practice Assessment Document – guard with your life, goes everywhere with you.</a:t>
            </a:r>
          </a:p>
          <a:p>
            <a:r>
              <a:rPr lang="en-GB" dirty="0"/>
              <a:t>Working towards developing </a:t>
            </a:r>
            <a:r>
              <a:rPr lang="en-GB" dirty="0" err="1"/>
              <a:t>ePAD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815A5-8D8A-42E6-BE02-2CB48AF9D03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7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 on build.</a:t>
            </a:r>
          </a:p>
          <a:p>
            <a:r>
              <a:rPr lang="en-GB" dirty="0"/>
              <a:t>Lots new clinical skills introduced to the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815A5-8D8A-42E6-BE02-2CB48AF9D0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38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what your 3 years will look like…. Explain breakdown placements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815A5-8D8A-42E6-BE02-2CB48AF9D0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what normally like and what last two years have been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815A5-8D8A-42E6-BE02-2CB48AF9D0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2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cover same ground as Belgium</a:t>
            </a:r>
          </a:p>
          <a:p>
            <a:r>
              <a:rPr lang="en-GB" dirty="0"/>
              <a:t>Left pic covers all the areas we offer for clinical placements.  Mention A&amp;B affiliated to UWS hence they tend to cover that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815A5-8D8A-42E6-BE02-2CB48AF9D0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470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Access via </a:t>
            </a:r>
            <a:r>
              <a:rPr lang="en-IE" dirty="0" err="1"/>
              <a:t>MyDay</a:t>
            </a:r>
            <a:r>
              <a:rPr lang="en-IE" dirty="0"/>
              <a:t> platform.  We direct you to utilise these resources,  in addition the support within the dept PAT, AA on placement PA PS etc  Alexandra…. </a:t>
            </a:r>
            <a:r>
              <a:rPr lang="en-IE" dirty="0" err="1"/>
              <a:t>Councelling</a:t>
            </a:r>
            <a:r>
              <a:rPr lang="en-IE" dirty="0"/>
              <a:t> sties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4E41F-2298-4E11-A0C9-5C2A5D5CCF0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072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Many of you will already have done this but there may be some of you still thinking about applying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815A5-8D8A-42E6-BE02-2CB48AF9D03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6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HI Logo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3838"/>
            <a:ext cx="3575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aseline="0">
                <a:solidFill>
                  <a:srgbClr val="4A4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4A4C4E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3887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572163"/>
                </a:solidFill>
              </a:defRPr>
            </a:lvl1pPr>
          </a:lstStyle>
          <a:p>
            <a:pPr>
              <a:defRPr/>
            </a:pPr>
            <a:fld id="{10FCD4DD-47A1-4E29-A5D5-F9622AC957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596" y="28572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4A4C4E"/>
                </a:solidFill>
              </a:defRPr>
            </a:lvl1pPr>
            <a:lvl2pPr>
              <a:defRPr baseline="0">
                <a:solidFill>
                  <a:srgbClr val="4A4C4E"/>
                </a:solidFill>
              </a:defRPr>
            </a:lvl2pPr>
            <a:lvl3pPr>
              <a:defRPr baseline="0">
                <a:solidFill>
                  <a:srgbClr val="4A4C4E"/>
                </a:solidFill>
              </a:defRPr>
            </a:lvl3pPr>
            <a:lvl4pPr>
              <a:defRPr baseline="0">
                <a:solidFill>
                  <a:srgbClr val="4A4C4E"/>
                </a:solidFill>
              </a:defRPr>
            </a:lvl4pPr>
            <a:lvl5pPr>
              <a:defRPr baseline="0">
                <a:solidFill>
                  <a:srgbClr val="4A4C4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4A4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4A4C4E"/>
                </a:solidFill>
              </a:defRPr>
            </a:lvl1pPr>
            <a:lvl2pPr>
              <a:defRPr sz="2400" baseline="0">
                <a:solidFill>
                  <a:srgbClr val="4A4C4E"/>
                </a:solidFill>
              </a:defRPr>
            </a:lvl2pPr>
            <a:lvl3pPr>
              <a:defRPr sz="2000" baseline="0">
                <a:solidFill>
                  <a:srgbClr val="4A4C4E"/>
                </a:solidFill>
              </a:defRPr>
            </a:lvl3pPr>
            <a:lvl4pPr>
              <a:defRPr sz="1800" baseline="0">
                <a:solidFill>
                  <a:srgbClr val="4A4C4E"/>
                </a:solidFill>
              </a:defRPr>
            </a:lvl4pPr>
            <a:lvl5pPr>
              <a:defRPr sz="1800" baseline="0">
                <a:solidFill>
                  <a:srgbClr val="4A4C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5721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4A4C4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4A4C4E"/>
                </a:solidFill>
              </a:defRPr>
            </a:lvl1pPr>
            <a:lvl2pPr>
              <a:defRPr sz="2000" baseline="0">
                <a:solidFill>
                  <a:srgbClr val="4A4C4E"/>
                </a:solidFill>
              </a:defRPr>
            </a:lvl2pPr>
            <a:lvl3pPr>
              <a:defRPr sz="1800" baseline="0">
                <a:solidFill>
                  <a:srgbClr val="4A4C4E"/>
                </a:solidFill>
              </a:defRPr>
            </a:lvl3pPr>
            <a:lvl4pPr>
              <a:defRPr sz="1600" baseline="0">
                <a:solidFill>
                  <a:srgbClr val="4A4C4E"/>
                </a:solidFill>
              </a:defRPr>
            </a:lvl4pPr>
            <a:lvl5pPr>
              <a:defRPr sz="1600" baseline="0">
                <a:solidFill>
                  <a:srgbClr val="4A4C4E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 baseline="0">
                <a:solidFill>
                  <a:srgbClr val="4A4C4E"/>
                </a:solidFill>
              </a:defRPr>
            </a:lvl1pPr>
            <a:lvl2pPr>
              <a:defRPr sz="2800" baseline="0">
                <a:solidFill>
                  <a:srgbClr val="4A4C4E"/>
                </a:solidFill>
              </a:defRPr>
            </a:lvl2pPr>
            <a:lvl3pPr>
              <a:defRPr sz="2400" baseline="0">
                <a:solidFill>
                  <a:srgbClr val="4A4C4E"/>
                </a:solidFill>
              </a:defRPr>
            </a:lvl3pPr>
            <a:lvl4pPr>
              <a:defRPr sz="2000" baseline="0">
                <a:solidFill>
                  <a:srgbClr val="4A4C4E"/>
                </a:solidFill>
              </a:defRPr>
            </a:lvl4pPr>
            <a:lvl5pPr>
              <a:defRPr sz="2000" baseline="0">
                <a:solidFill>
                  <a:srgbClr val="4A4C4E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4A4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A4C4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500188"/>
            <a:ext cx="9144000" cy="0"/>
          </a:xfrm>
          <a:prstGeom prst="line">
            <a:avLst/>
          </a:prstGeom>
          <a:noFill/>
          <a:ln w="44450">
            <a:solidFill>
              <a:srgbClr val="57216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5" name="Picture 4" descr="UHI-icon-RG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58214" y="6143644"/>
            <a:ext cx="697738" cy="6429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572163"/>
          </a:solidFill>
          <a:latin typeface="Myriad Pro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B22C1B"/>
          </a:solidFill>
          <a:latin typeface="Myriad Pro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A4C4E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A4C4E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A4C4E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3411538" algn="l"/>
        </a:tabLst>
        <a:defRPr sz="2000">
          <a:solidFill>
            <a:srgbClr val="4A4C4E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A4C4E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B22C1B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uction.uhi.ac.uk/Core-Skills/induction-academic-writing/index.html" TargetMode="External"/><Relationship Id="rId2" Type="http://schemas.openxmlformats.org/officeDocument/2006/relationships/hyperlink" Target="https://induction.uhi.ac.uk/Core-Skills/Maths-and-Stat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uction.uhi.ac.uk/Effective-Learner/Referencing-and-Plagiarism/index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nMAEZGY2vo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as.gov.uk/full_time/nmsb/index.htm" TargetMode="External"/><Relationship Id="rId2" Type="http://schemas.openxmlformats.org/officeDocument/2006/relationships/hyperlink" Target="mailto:Alexandra.stewart@uhi.ac.uk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hi.ac.uk/en/studying-at-uhi/first-steps/accommodation/lews-castle-college-uhi/" TargetMode="External"/><Relationship Id="rId3" Type="http://schemas.openxmlformats.org/officeDocument/2006/relationships/hyperlink" Target="https://studentaccommodationuhi.co.uk/en" TargetMode="External"/><Relationship Id="rId7" Type="http://schemas.openxmlformats.org/officeDocument/2006/relationships/hyperlink" Target="mailto:maria.stenhouse@nhs.scot" TargetMode="External"/><Relationship Id="rId2" Type="http://schemas.openxmlformats.org/officeDocument/2006/relationships/hyperlink" Target="mailto:high-uhb.raigmoreaccommodation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garet.macdonald6@nhs.scot" TargetMode="External"/><Relationship Id="rId5" Type="http://schemas.openxmlformats.org/officeDocument/2006/relationships/hyperlink" Target="mailto:shona.matheson3@nhs.scot" TargetMode="External"/><Relationship Id="rId10" Type="http://schemas.openxmlformats.org/officeDocument/2006/relationships/hyperlink" Target="mailto:info.bridgecentre@btconnect.com" TargetMode="External"/><Relationship Id="rId4" Type="http://schemas.openxmlformats.org/officeDocument/2006/relationships/hyperlink" Target="mailto:marina.maclean@nhs.scot" TargetMode="External"/><Relationship Id="rId9" Type="http://schemas.openxmlformats.org/officeDocument/2006/relationships/hyperlink" Target="https://www.bayheadbridgecentr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V5NP5VB6E?feature=oembe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as.gov.uk/full_time/nmsb/funding_available.htm" TargetMode="External"/><Relationship Id="rId2" Type="http://schemas.openxmlformats.org/officeDocument/2006/relationships/hyperlink" Target="http://www.uhi.ac.uk/en/courses/bsc-nurs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mc.org.uk/standards/code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thelearnersway.net/ideas/2016/10/23/questions-at-the-heart-of-learnin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fiona.grist@uhi.ac.uk" TargetMode="External"/><Relationship Id="rId2" Type="http://schemas.openxmlformats.org/officeDocument/2006/relationships/hyperlink" Target="mailto:admissions.nursing@uhi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4B4C4E"/>
                </a:solidFill>
              </a:rPr>
              <a:t>Preparing for life as a 1</a:t>
            </a:r>
            <a:r>
              <a:rPr lang="en-US" sz="3600" b="1" baseline="30000" dirty="0">
                <a:solidFill>
                  <a:srgbClr val="4B4C4E"/>
                </a:solidFill>
              </a:rPr>
              <a:t>st</a:t>
            </a:r>
            <a:r>
              <a:rPr lang="en-US" sz="3600" b="1" dirty="0">
                <a:solidFill>
                  <a:srgbClr val="4B4C4E"/>
                </a:solidFill>
              </a:rPr>
              <a:t> year Nursing Student @UHI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4B4C4E"/>
              </a:solidFill>
            </a:endParaRPr>
          </a:p>
          <a:p>
            <a:r>
              <a:rPr lang="en-US" b="1" dirty="0">
                <a:solidFill>
                  <a:srgbClr val="4B4C4E"/>
                </a:solidFill>
              </a:rPr>
              <a:t>03 February 2022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Practice Learning Areas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535112"/>
            <a:ext cx="4497388" cy="1023143"/>
          </a:xfrm>
        </p:spPr>
        <p:txBody>
          <a:bodyPr/>
          <a:lstStyle/>
          <a:p>
            <a:r>
              <a:rPr lang="en-GB" dirty="0"/>
              <a:t> NHS Highland Area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2994"/>
            <a:ext cx="3055644" cy="3890342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7389" y="1535113"/>
            <a:ext cx="4189412" cy="1023142"/>
          </a:xfrm>
        </p:spPr>
        <p:txBody>
          <a:bodyPr/>
          <a:lstStyle/>
          <a:p>
            <a:r>
              <a:rPr lang="en-GB" dirty="0"/>
              <a:t>NHS Western Isles area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48" y="2700336"/>
            <a:ext cx="2304256" cy="34290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559719"/>
            <a:ext cx="998537" cy="998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37" y="1559719"/>
            <a:ext cx="1003275" cy="1003275"/>
          </a:xfrm>
          <a:prstGeom prst="rect">
            <a:avLst/>
          </a:prstGeom>
        </p:spPr>
      </p:pic>
      <p:pic>
        <p:nvPicPr>
          <p:cNvPr id="9" name="Picture 8" descr="C:\Users\sb30\Pictures\Scotland Map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3284984"/>
            <a:ext cx="2232284" cy="33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95936" y="263691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</a:t>
            </a:r>
          </a:p>
          <a:p>
            <a:endParaRPr lang="en-GB" dirty="0"/>
          </a:p>
          <a:p>
            <a:r>
              <a:rPr lang="en-GB" dirty="0"/>
              <a:t>     Scotland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1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D5216-8A6F-498A-88A2-441E5138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IE" dirty="0"/>
              <a:t>Essential Student Skills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CEF7B43-E3BF-4E5A-808F-C2AB7A276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698" y="1628800"/>
            <a:ext cx="8749790" cy="4464495"/>
          </a:xfrm>
        </p:spPr>
      </p:pic>
    </p:spTree>
    <p:extLst>
      <p:ext uri="{BB962C8B-B14F-4D97-AF65-F5344CB8AC3E}">
        <p14:creationId xmlns:p14="http://schemas.microsoft.com/office/powerpoint/2010/main" val="88283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99548-9AB3-4914-996F-6E8E2C8F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Essential Student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792B39-A5A1-4BF8-AB59-F29C80DB7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https://induction.uhi.ac.uk/Core-Skills/Maths-and-Stats/index.html</a:t>
            </a:r>
            <a:endParaRPr lang="en-GB"/>
          </a:p>
          <a:p>
            <a:r>
              <a:rPr lang="en-GB">
                <a:hlinkClick r:id="rId3"/>
              </a:rPr>
              <a:t>https://induction.uhi.ac.uk/Core-Skills/induction-academic-writing/index.html</a:t>
            </a:r>
            <a:endParaRPr lang="en-GB"/>
          </a:p>
          <a:p>
            <a:r>
              <a:rPr lang="en-GB">
                <a:hlinkClick r:id="rId4"/>
              </a:rPr>
              <a:t>https://induction.uhi.ac.uk/Effective-Learner/Referencing-and-Plagiarism/index.html</a:t>
            </a:r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7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82463"/>
                </a:solidFill>
              </a:rPr>
              <a:t>Start Dates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B4C4E"/>
                </a:solidFill>
              </a:rPr>
              <a:t>Bachelor of Science in Nursing commences</a:t>
            </a:r>
          </a:p>
          <a:p>
            <a:pPr marL="0" indent="0">
              <a:buNone/>
            </a:pPr>
            <a:r>
              <a:rPr lang="en-US" dirty="0">
                <a:solidFill>
                  <a:srgbClr val="4B4C4E"/>
                </a:solidFill>
              </a:rPr>
              <a:t>   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baseline="30000" dirty="0">
                <a:solidFill>
                  <a:srgbClr val="FF0000"/>
                </a:solidFill>
              </a:rPr>
              <a:t>th</a:t>
            </a:r>
            <a:r>
              <a:rPr lang="en-US" b="1" dirty="0">
                <a:solidFill>
                  <a:srgbClr val="FF0000"/>
                </a:solidFill>
              </a:rPr>
              <a:t> September 2022</a:t>
            </a:r>
          </a:p>
          <a:p>
            <a:r>
              <a:rPr lang="en-US" dirty="0">
                <a:solidFill>
                  <a:schemeClr val="tx1"/>
                </a:solidFill>
              </a:rPr>
              <a:t>Please Note: 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Year entry, if available, for those qualifying will potentially start one week earlier to allow for induction.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28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Qualities We Look For: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Academic ability/potential</a:t>
            </a:r>
          </a:p>
          <a:p>
            <a:pPr fontAlgn="auto">
              <a:spcAft>
                <a:spcPts val="0"/>
              </a:spcAft>
              <a:buNone/>
            </a:pPr>
            <a:endParaRPr lang="en-GB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Motivation/ commitment/ experience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400" kern="1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Care and Compassion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1400" kern="1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Some Knowledge of the Field </a:t>
            </a:r>
          </a:p>
          <a:p>
            <a:pPr fontAlgn="auto">
              <a:spcAft>
                <a:spcPts val="0"/>
              </a:spcAft>
              <a:buNone/>
            </a:pPr>
            <a:endParaRPr lang="en-GB" sz="1400" kern="1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Good Communication skills/interaction</a:t>
            </a:r>
          </a:p>
          <a:p>
            <a:pPr fontAlgn="auto">
              <a:spcAft>
                <a:spcPts val="0"/>
              </a:spcAft>
              <a:buNone/>
            </a:pPr>
            <a:endParaRPr lang="en-GB" sz="1400" kern="1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GB" sz="300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Good preparation and enthusiasm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8" name="Graphic 7" descr="Ear">
            <a:extLst>
              <a:ext uri="{FF2B5EF4-FFF2-40B4-BE49-F238E27FC236}">
                <a16:creationId xmlns:a16="http://schemas.microsoft.com/office/drawing/2014/main" xmlns="" id="{B7362214-0FFC-45A3-AFFE-2B4A71958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29501" y="4550423"/>
            <a:ext cx="914400" cy="914400"/>
          </a:xfrm>
          <a:prstGeom prst="rect">
            <a:avLst/>
          </a:prstGeom>
        </p:spPr>
      </p:pic>
      <p:pic>
        <p:nvPicPr>
          <p:cNvPr id="10" name="Graphic 9" descr="Handshake">
            <a:extLst>
              <a:ext uri="{FF2B5EF4-FFF2-40B4-BE49-F238E27FC236}">
                <a16:creationId xmlns:a16="http://schemas.microsoft.com/office/drawing/2014/main" xmlns="" id="{E65451BB-5567-44A3-B150-2DFD2AD1C3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29516" y="2915984"/>
            <a:ext cx="914400" cy="914400"/>
          </a:xfrm>
          <a:prstGeom prst="rect">
            <a:avLst/>
          </a:prstGeom>
        </p:spPr>
      </p:pic>
      <p:pic>
        <p:nvPicPr>
          <p:cNvPr id="12" name="Graphic 11" descr="Classroom">
            <a:extLst>
              <a:ext uri="{FF2B5EF4-FFF2-40B4-BE49-F238E27FC236}">
                <a16:creationId xmlns:a16="http://schemas.microsoft.com/office/drawing/2014/main" xmlns="" id="{890FC178-D8F8-4D64-BFE6-5143DA4EB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56176" y="1600202"/>
            <a:ext cx="914400" cy="914400"/>
          </a:xfrm>
          <a:prstGeom prst="rect">
            <a:avLst/>
          </a:prstGeom>
        </p:spPr>
      </p:pic>
      <p:pic>
        <p:nvPicPr>
          <p:cNvPr id="14" name="Graphic 13" descr="Graduation cap">
            <a:extLst>
              <a:ext uri="{FF2B5EF4-FFF2-40B4-BE49-F238E27FC236}">
                <a16:creationId xmlns:a16="http://schemas.microsoft.com/office/drawing/2014/main" xmlns="" id="{B6C2A8BE-CA7D-4287-A5FC-040FB566E7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85992" y="1556792"/>
            <a:ext cx="914400" cy="914400"/>
          </a:xfrm>
          <a:prstGeom prst="rect">
            <a:avLst/>
          </a:prstGeom>
        </p:spPr>
      </p:pic>
      <p:pic>
        <p:nvPicPr>
          <p:cNvPr id="16" name="Graphic 15" descr="Books">
            <a:extLst>
              <a:ext uri="{FF2B5EF4-FFF2-40B4-BE49-F238E27FC236}">
                <a16:creationId xmlns:a16="http://schemas.microsoft.com/office/drawing/2014/main" xmlns="" id="{B08A3A49-E542-4039-A263-78E4B56612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22096" y="1556792"/>
            <a:ext cx="914400" cy="914400"/>
          </a:xfrm>
          <a:prstGeom prst="rect">
            <a:avLst/>
          </a:prstGeom>
        </p:spPr>
      </p:pic>
      <p:pic>
        <p:nvPicPr>
          <p:cNvPr id="22" name="Graphic 21" descr="Medicine">
            <a:extLst>
              <a:ext uri="{FF2B5EF4-FFF2-40B4-BE49-F238E27FC236}">
                <a16:creationId xmlns:a16="http://schemas.microsoft.com/office/drawing/2014/main" xmlns="" id="{DB73CE20-6444-4C95-91FA-6EE771941A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23168" y="3744303"/>
            <a:ext cx="914400" cy="914400"/>
          </a:xfrm>
          <a:prstGeom prst="rect">
            <a:avLst/>
          </a:prstGeom>
        </p:spPr>
      </p:pic>
      <p:pic>
        <p:nvPicPr>
          <p:cNvPr id="24" name="Graphic 23" descr="Stethoscope">
            <a:extLst>
              <a:ext uri="{FF2B5EF4-FFF2-40B4-BE49-F238E27FC236}">
                <a16:creationId xmlns:a16="http://schemas.microsoft.com/office/drawing/2014/main" xmlns="" id="{C3E7DFC9-2B35-40A0-9918-1A36E706B9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743602" y="37443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8"/>
    </mc:Choice>
    <mc:Fallback xmlns="">
      <p:transition spd="slow" advTm="1110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CB2B-8FEE-4E8D-AE03-4DE71F50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Entry Criteria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5F3159-041F-4E1D-B136-A186C6F1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IE" sz="1600" dirty="0">
                <a:solidFill>
                  <a:srgbClr val="0070C0"/>
                </a:solidFill>
              </a:rPr>
              <a:t>3 Scottish Highers at a minimum of BBC</a:t>
            </a:r>
          </a:p>
          <a:p>
            <a:r>
              <a:rPr lang="en-IE" sz="1600" dirty="0">
                <a:solidFill>
                  <a:srgbClr val="0070C0"/>
                </a:solidFill>
              </a:rPr>
              <a:t>2 A Levels at grade BC or above</a:t>
            </a:r>
          </a:p>
          <a:p>
            <a:r>
              <a:rPr lang="en-IE" sz="1600" dirty="0">
                <a:solidFill>
                  <a:srgbClr val="0070C0"/>
                </a:solidFill>
              </a:rPr>
              <a:t>Relevant HNC/HND in Health related subject</a:t>
            </a:r>
          </a:p>
          <a:p>
            <a:r>
              <a:rPr lang="en-IE" sz="1600" dirty="0">
                <a:solidFill>
                  <a:srgbClr val="0070C0"/>
                </a:solidFill>
              </a:rPr>
              <a:t>Access to Nursing </a:t>
            </a:r>
          </a:p>
          <a:p>
            <a:r>
              <a:rPr lang="en-IE" sz="1600" dirty="0">
                <a:solidFill>
                  <a:srgbClr val="0070C0"/>
                </a:solidFill>
              </a:rPr>
              <a:t>SVQ3 + 2 Highers at C or above</a:t>
            </a:r>
          </a:p>
          <a:p>
            <a:r>
              <a:rPr lang="en-IE" sz="1600" dirty="0">
                <a:solidFill>
                  <a:srgbClr val="0070C0"/>
                </a:solidFill>
              </a:rPr>
              <a:t>SQA Level 6 Health Social and Child Studies </a:t>
            </a:r>
            <a:r>
              <a:rPr lang="en-IE" sz="1600" dirty="0" err="1">
                <a:solidFill>
                  <a:srgbClr val="0070C0"/>
                </a:solidFill>
              </a:rPr>
              <a:t>inc</a:t>
            </a:r>
            <a:r>
              <a:rPr lang="en-IE" sz="1600" dirty="0">
                <a:solidFill>
                  <a:srgbClr val="0070C0"/>
                </a:solidFill>
              </a:rPr>
              <a:t> 1 Higher at grade B or above (Lews Castle College)</a:t>
            </a:r>
          </a:p>
          <a:p>
            <a:endParaRPr lang="en-I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E" sz="1600" b="1" dirty="0">
                <a:solidFill>
                  <a:srgbClr val="FF0000"/>
                </a:solidFill>
              </a:rPr>
              <a:t>Essential Requirements:</a:t>
            </a:r>
          </a:p>
          <a:p>
            <a:r>
              <a:rPr lang="en-IE" sz="1600" b="1" dirty="0">
                <a:solidFill>
                  <a:srgbClr val="FF0000"/>
                </a:solidFill>
              </a:rPr>
              <a:t>English: </a:t>
            </a:r>
            <a:r>
              <a:rPr lang="en-GB" sz="1600" dirty="0"/>
              <a:t>National 5 or Intermediate 2 at grade C or above; or Standard Grade (grade 3 or above); or SQA Communications 3; or GCSE English Literature or Language (C or above); or equivalent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Mathematics: </a:t>
            </a:r>
            <a:r>
              <a:rPr lang="en-GB" sz="1600" dirty="0"/>
              <a:t>National 5 or Intermediate 2 at Grade C or above in Mathematics or Applications of Mathematics; or Standard Grade (grade 3 or above); or GCSE (C or above); or equivalent</a:t>
            </a:r>
          </a:p>
          <a:p>
            <a:r>
              <a:rPr lang="en-GB" sz="1600" b="1" dirty="0">
                <a:solidFill>
                  <a:srgbClr val="0070C0"/>
                </a:solidFill>
              </a:rPr>
              <a:t>Desired requirements: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/>
              </a:rPr>
              <a:t>Human Biology/Biology/Science subject</a:t>
            </a:r>
          </a:p>
          <a:p>
            <a:endParaRPr lang="en-GB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65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CD98F-9DFC-4968-A459-6EE7E640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EU/Non EU Students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30DA8-61C1-4956-A324-25B5C4A4B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>
                <a:solidFill>
                  <a:schemeClr val="tx1"/>
                </a:solidFill>
              </a:rPr>
              <a:t>Recognised European or international equivalent qualifications are considered</a:t>
            </a:r>
          </a:p>
          <a:p>
            <a:r>
              <a:rPr lang="en-IE" sz="2400" dirty="0">
                <a:solidFill>
                  <a:schemeClr val="tx1"/>
                </a:solidFill>
              </a:rPr>
              <a:t>If English is not your first language you must have evidence of your English language skills</a:t>
            </a:r>
          </a:p>
          <a:p>
            <a:pPr marL="0" indent="0">
              <a:buNone/>
            </a:pPr>
            <a:r>
              <a:rPr lang="en-IE" sz="2400" b="1" dirty="0">
                <a:solidFill>
                  <a:srgbClr val="0070C0"/>
                </a:solidFill>
              </a:rPr>
              <a:t>Accepted English Language Tests by Nursing and Midwifery Council (NMC)</a:t>
            </a:r>
          </a:p>
          <a:p>
            <a:r>
              <a:rPr lang="en-IE" sz="2000" b="1" dirty="0">
                <a:solidFill>
                  <a:srgbClr val="0070C0"/>
                </a:solidFill>
              </a:rPr>
              <a:t>	</a:t>
            </a:r>
            <a:r>
              <a:rPr lang="en-IE" sz="2000" dirty="0">
                <a:solidFill>
                  <a:srgbClr val="0070C0"/>
                </a:solidFill>
              </a:rPr>
              <a:t>International English Language Test (IELTS)at 7.0 with  	writing element at 6.5 or above and all other elements at 	7.00 or above</a:t>
            </a:r>
          </a:p>
          <a:p>
            <a:r>
              <a:rPr lang="en-IE" sz="2000" dirty="0">
                <a:solidFill>
                  <a:srgbClr val="0070C0"/>
                </a:solidFill>
              </a:rPr>
              <a:t>        Occupational English Test (OET) Overall grade B if sat test 	up to August 2018:  From September 2018 onwards must 	have an overall score above 350 (equivalent to 7.00  IELTS)</a:t>
            </a:r>
          </a:p>
          <a:p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100EB-5FC8-4CD2-91FF-4357FCD3A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274640"/>
            <a:ext cx="2709211" cy="9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13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CD98F-9DFC-4968-A459-6EE7E640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How to Apply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530DA8-61C1-4956-A324-25B5C4A4B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9486"/>
            <a:ext cx="8416050" cy="4669834"/>
          </a:xfrm>
        </p:spPr>
        <p:txBody>
          <a:bodyPr/>
          <a:lstStyle/>
          <a:p>
            <a:r>
              <a:rPr lang="en-IE" sz="2400" dirty="0"/>
              <a:t>Applications are online via UCAS.com</a:t>
            </a:r>
          </a:p>
          <a:p>
            <a:endParaRPr lang="en-IE" sz="2400" dirty="0"/>
          </a:p>
          <a:p>
            <a:r>
              <a:rPr lang="en-IE" sz="2400" dirty="0"/>
              <a:t>You should pay particular attention to your personal statement and ensure you mention nursing.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/>
              <a:t>The UCAS website has very good guidelines to help with completion of your application</a:t>
            </a:r>
          </a:p>
          <a:p>
            <a:endParaRPr lang="en-IE" sz="2400" dirty="0"/>
          </a:p>
          <a:p>
            <a:r>
              <a:rPr lang="en-IE" sz="2400" dirty="0"/>
              <a:t>Applications received by 26</a:t>
            </a:r>
            <a:r>
              <a:rPr lang="en-IE" sz="2400" baseline="30000" dirty="0"/>
              <a:t>th</a:t>
            </a:r>
            <a:r>
              <a:rPr lang="en-IE" sz="2400" dirty="0"/>
              <a:t> January will be considered first.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3ABC35-9105-4913-9843-2534D8D4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98444"/>
            <a:ext cx="1849022" cy="1443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8D54CE-1E32-4C05-BDEE-4750577A7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989" y="1528562"/>
            <a:ext cx="2230261" cy="103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360A5B-B955-4632-8750-86DA8FDE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b="1" dirty="0"/>
              <a:t>Disclosing Disability or Medical Conditions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DCD464-5D00-40B6-BFD5-63488973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Whilst completing your application it is highly recommended that you disclose any disability.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/>
              <a:t>This will allow you to be assessed, if required and for support to be put in place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/>
              <a:t>Disclosing a disability is not detrimental to your application, however all students must be fit to undertake the clinical elements of the programme e.g. moving and  handling &amp; management of violence and aggression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415429-1AB6-46F7-8DE8-E978511EA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26640"/>
            <a:ext cx="1268202" cy="12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75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DEE6B-A50E-41C5-A357-7C3290E8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happens after I apply?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F6439D-B9E0-4703-98DE-B675362F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Those with the minimum entry criteria or above, or those working towards this will be invited, </a:t>
            </a:r>
            <a:r>
              <a:rPr lang="en-IE" sz="2400" dirty="0">
                <a:solidFill>
                  <a:srgbClr val="B22C1B"/>
                </a:solidFill>
              </a:rPr>
              <a:t>by email</a:t>
            </a:r>
            <a:r>
              <a:rPr lang="en-IE" sz="2400" dirty="0"/>
              <a:t>, to a </a:t>
            </a:r>
            <a:r>
              <a:rPr lang="en-IE" sz="2400" b="1" dirty="0">
                <a:solidFill>
                  <a:srgbClr val="B22C1B"/>
                </a:solidFill>
              </a:rPr>
              <a:t>Compulsory</a:t>
            </a:r>
            <a:r>
              <a:rPr lang="en-IE" sz="2400" dirty="0">
                <a:solidFill>
                  <a:srgbClr val="B22C1B"/>
                </a:solidFill>
              </a:rPr>
              <a:t> Applicant Selection Interview either online or face to face</a:t>
            </a:r>
            <a:r>
              <a:rPr lang="en-IE" sz="2400" dirty="0"/>
              <a:t>.  Please check your email inbox and spam box regularly.</a:t>
            </a:r>
          </a:p>
          <a:p>
            <a:pPr marL="0" indent="0">
              <a:buNone/>
            </a:pPr>
            <a:r>
              <a:rPr lang="en-IE" sz="2400" dirty="0"/>
              <a:t>You will be sent applicant guidelines and information prior to the event.  It is </a:t>
            </a:r>
            <a:r>
              <a:rPr lang="en-IE" sz="2400" dirty="0">
                <a:solidFill>
                  <a:srgbClr val="B22C1B"/>
                </a:solidFill>
              </a:rPr>
              <a:t>important</a:t>
            </a:r>
            <a:r>
              <a:rPr lang="en-IE" sz="2400" dirty="0"/>
              <a:t> that you read these and respond promptly to any information required to be returned to admissions e.g</a:t>
            </a:r>
            <a:r>
              <a:rPr lang="en-IE" sz="2400" i="1" dirty="0"/>
              <a:t>. photo identity documentation &amp; proof of address</a:t>
            </a:r>
          </a:p>
          <a:p>
            <a:pPr marL="0" indent="0">
              <a:buNone/>
            </a:pPr>
            <a:endParaRPr lang="en-IE" sz="2400" i="1" dirty="0"/>
          </a:p>
        </p:txBody>
      </p:sp>
    </p:spTree>
    <p:extLst>
      <p:ext uri="{BB962C8B-B14F-4D97-AF65-F5344CB8AC3E}">
        <p14:creationId xmlns:p14="http://schemas.microsoft.com/office/powerpoint/2010/main" val="104119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48602-24AB-44B7-BB81-F3A90B48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Welcome -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7AC9C8-0510-456D-B97A-0C24ED3EF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Curious dog poking his head into view">
            <a:extLst>
              <a:ext uri="{FF2B5EF4-FFF2-40B4-BE49-F238E27FC236}">
                <a16:creationId xmlns:a16="http://schemas.microsoft.com/office/drawing/2014/main" xmlns="" id="{B54DAD08-9071-44AF-857A-6ADC2D24C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7129"/>
            <a:ext cx="9144000" cy="42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6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EDBC41-D01F-4A1D-BC58-0D935CA4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 dirty="0"/>
              <a:t>Invite to Applicant Selection Interview 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9A2B1-8A0C-4F4E-9D5B-636420DF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r>
              <a:rPr lang="en-IE" sz="2200" dirty="0"/>
              <a:t>On receipt of your email invite you should check the date, time and read all attached documents carefully.  </a:t>
            </a:r>
          </a:p>
          <a:p>
            <a:pPr marL="0" indent="0">
              <a:buNone/>
            </a:pPr>
            <a:r>
              <a:rPr lang="en-IE" sz="2200" dirty="0"/>
              <a:t>If you are attending an online selection interview you will be sent a link to join.  Please where possible use a PC/laptop rather than a phone.</a:t>
            </a:r>
          </a:p>
          <a:p>
            <a:pPr marL="0" indent="0">
              <a:buNone/>
            </a:pPr>
            <a:r>
              <a:rPr lang="en-IE" sz="2200" dirty="0"/>
              <a:t>If attending face-to-face, then details of location etc will be provided in the email.</a:t>
            </a:r>
          </a:p>
          <a:p>
            <a:pPr marL="0" indent="0">
              <a:buNone/>
            </a:pPr>
            <a:endParaRPr lang="en-IE" sz="2200" dirty="0"/>
          </a:p>
          <a:p>
            <a:pPr marL="0" indent="0">
              <a:buNone/>
            </a:pPr>
            <a:r>
              <a:rPr lang="en-IE" sz="2200" dirty="0"/>
              <a:t>The session will consist of:</a:t>
            </a:r>
          </a:p>
          <a:p>
            <a:r>
              <a:rPr lang="en-IE" sz="2200" dirty="0"/>
              <a:t>Group Introduction – up to 4 (online) up to 6 (face-to-face)</a:t>
            </a:r>
          </a:p>
          <a:p>
            <a:r>
              <a:rPr lang="en-IE" sz="2200" dirty="0"/>
              <a:t>Group Scenario &amp; Discussion</a:t>
            </a:r>
          </a:p>
          <a:p>
            <a:r>
              <a:rPr lang="en-IE" sz="2200" dirty="0"/>
              <a:t>Questions &amp; Answers</a:t>
            </a:r>
            <a:endParaRPr lang="en-GB" sz="2200" dirty="0"/>
          </a:p>
        </p:txBody>
      </p:sp>
      <p:pic>
        <p:nvPicPr>
          <p:cNvPr id="4" name="Picture 3" descr="C:\Users\sb30\Pictures\Preparation.png">
            <a:extLst>
              <a:ext uri="{FF2B5EF4-FFF2-40B4-BE49-F238E27FC236}">
                <a16:creationId xmlns:a16="http://schemas.microsoft.com/office/drawing/2014/main" xmlns="" id="{C19261AE-1E79-46A8-9D64-0AE897DD00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415"/>
            <a:ext cx="1368152" cy="753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05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86EF5-F9AB-4880-95AA-1CDF5574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Then….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CBAA21-0609-4C0E-9B38-DFBCFE09A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pPr marL="0" indent="0">
              <a:buNone/>
            </a:pPr>
            <a:r>
              <a:rPr lang="en-GB" dirty="0"/>
              <a:t>Following the Applicant Selection Interview, within UCAS timelines, our Admissions team will update your offer status on UCAS Portal.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>
                <a:solidFill>
                  <a:srgbClr val="B22C1B"/>
                </a:solidFill>
              </a:rPr>
              <a:t>Please note this may take 24 hours to be reflected on your UCAS Portal</a:t>
            </a:r>
          </a:p>
        </p:txBody>
      </p:sp>
    </p:spTree>
    <p:extLst>
      <p:ext uri="{BB962C8B-B14F-4D97-AF65-F5344CB8AC3E}">
        <p14:creationId xmlns:p14="http://schemas.microsoft.com/office/powerpoint/2010/main" val="231042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9FF8C-D2A7-4D0F-A0B3-96B8169E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Responding to Offers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E5B804-B220-40A9-9809-09C2365B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25144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/>
              <a:t>It is important that you check your UCAS Portal and respond within the UCAS deadlines given.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800" dirty="0"/>
              <a:t>No response will result in your offer being withdrawn.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Please remember the</a:t>
            </a:r>
            <a:r>
              <a:rPr lang="en-IE" sz="2400" i="1" dirty="0"/>
              <a:t>re</a:t>
            </a:r>
            <a:r>
              <a:rPr lang="en-IE" sz="2400" dirty="0"/>
              <a:t> may be a 24 hour delay between email notification of status update from Admissions and UCAS Portal showing this.</a:t>
            </a:r>
          </a:p>
          <a:p>
            <a:pPr marL="0" indent="0" algn="ctr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4174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A1500-FA93-4499-95BE-02DB7B59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Accepting Your Offer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E994FB-3EEB-46D8-B9DB-D1FEA6A5E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2400" dirty="0"/>
              <a:t>Once you accept your offer of a place on the programme you will receive PVG and Occupational Health forms to complete and return as part of your clearance checks.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You may also have to attend an Occupational Health Clinic.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You may also receive additional forms to complete and return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Please check your email regularly.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C:\Users\sb30\Pictures\Email.jpg">
            <a:extLst>
              <a:ext uri="{FF2B5EF4-FFF2-40B4-BE49-F238E27FC236}">
                <a16:creationId xmlns:a16="http://schemas.microsoft.com/office/drawing/2014/main" xmlns="" id="{B7C47DF4-AFD1-47B0-B62C-B633EC057C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335147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26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6FF6B-6668-42C8-8356-737C344C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 dirty="0"/>
              <a:t>Unconditional / Conditional Offer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6776A8-CE10-439C-8807-454AAA2CB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GB" sz="1600" b="1" dirty="0"/>
              <a:t>An unconditional offer means that you do not have any academic conditions to meet</a:t>
            </a:r>
          </a:p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Conditional Offer means certain requirements need to be met before your place is confirmed.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For Both: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Pass current programme (to meet minimum entry qualifications)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Pass Criminal Record Check </a:t>
            </a:r>
          </a:p>
          <a:p>
            <a:pPr marL="0" lvl="0" indent="0">
              <a:buNone/>
            </a:pPr>
            <a:r>
              <a:rPr lang="en-GB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   (PVG – protection of vulnerable groups)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Be deemed fit by Occupational Health to undertake the programme in both clinical and theory elements.</a:t>
            </a:r>
          </a:p>
          <a:p>
            <a:pPr marL="0" lvl="0" indent="0">
              <a:buNone/>
            </a:pPr>
            <a:endParaRPr lang="en-GB" sz="1600" dirty="0">
              <a:solidFill>
                <a:srgbClr val="000000">
                  <a:lumMod val="65000"/>
                  <a:lumOff val="35000"/>
                </a:srgbClr>
              </a:solidFill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 kern="1200" dirty="0">
                <a:solidFill>
                  <a:srgbClr val="FF0000"/>
                </a:solidFill>
              </a:rPr>
              <a:t>It is essential that you declare the following;                                   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1" i="1" kern="1200" dirty="0">
              <a:solidFill>
                <a:srgbClr val="FF0000"/>
              </a:solidFill>
            </a:endParaRP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400" b="1" i="1" kern="1200" dirty="0">
                <a:solidFill>
                  <a:srgbClr val="FF0000"/>
                </a:solidFill>
              </a:rPr>
              <a:t>Any previous nurse training, as a transcript and reference will be required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400" b="1" i="1" kern="1200" dirty="0">
                <a:solidFill>
                  <a:srgbClr val="FF0000"/>
                </a:solidFill>
              </a:rPr>
              <a:t>Previous convictions 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400" b="1" i="1" kern="1200" dirty="0">
                <a:solidFill>
                  <a:srgbClr val="FF0000"/>
                </a:solidFill>
              </a:rPr>
              <a:t>Previous or current health issues or disabilities  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1400" b="1" i="1" kern="1200" dirty="0">
                <a:solidFill>
                  <a:srgbClr val="FF0000"/>
                </a:solidFill>
              </a:rPr>
              <a:t>Failure to declare any of the issues mentioned may put your offer at risk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Overseas students must also present proof of their English Language Test</a:t>
            </a:r>
          </a:p>
          <a:p>
            <a:pPr marL="0" indent="0">
              <a:buNone/>
            </a:pPr>
            <a:r>
              <a:rPr lang="en-I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IELTS/OET accepted by NMC.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4" name="Picture 2" descr="C:\Users\sb30\Pictures\PVG.png">
            <a:extLst>
              <a:ext uri="{FF2B5EF4-FFF2-40B4-BE49-F238E27FC236}">
                <a16:creationId xmlns:a16="http://schemas.microsoft.com/office/drawing/2014/main" xmlns="" id="{827C3C2B-FECA-4BCE-A605-F24C7C26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39" y="2276872"/>
            <a:ext cx="1315785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7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6FF6B-6668-42C8-8356-737C344C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sz="2400" b="1" dirty="0"/>
              <a:t>Conditions of Offers and Programme requirements</a:t>
            </a:r>
            <a:endParaRPr lang="en-GB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6776A8-CE10-439C-8807-454AAA2CB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If you do decide to accept a place at the University of the Highlands and Islands you are required to comply with the following:</a:t>
            </a:r>
          </a:p>
          <a:p>
            <a:pPr marL="0" indent="0">
              <a:buNone/>
            </a:pPr>
            <a:endParaRPr lang="en-GB" sz="2000" dirty="0"/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travel to clinical placements in hospitals and the community, in the Department 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NHS Board areas of Highland or Western Isles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placement agreement form will be sent once you have confirmed your offer of a place</a:t>
            </a:r>
            <a:endParaRPr lang="en-GB" sz="18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undertake shifts up to 37.5 hours over a 24-hour shift pattern, 7 days per week. Shifts could be early morning, afternoon, evening and night duty on weekdays, weekends and bank holidays, both within hospitals and community settings. 40% of your time must be spent with your mentor</a:t>
            </a:r>
            <a:endParaRPr lang="en-GB" sz="18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Comply with uniform and infection control policy on clinical placement </a:t>
            </a:r>
            <a:endParaRPr lang="en-GB" sz="18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85750" algn="l"/>
              </a:tabLst>
            </a:pP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Holidays are fixed and not negotiable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80311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CB26D-1B65-4AD4-85CE-A7699F44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Absence During Programme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CD79A7-3D00-40D7-9ADC-F07B067F2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extended periods of absence are incurred during your programme you may have to take a period of Suspension of Studies and be offered to return to the programme the following year, as you would be unable to meet the </a:t>
            </a:r>
            <a:r>
              <a:rPr lang="en-IE" dirty="0">
                <a:solidFill>
                  <a:srgbClr val="C00000"/>
                </a:solidFill>
              </a:rPr>
              <a:t>minimum 80% attendance requirement </a:t>
            </a:r>
            <a:r>
              <a:rPr lang="en-I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each module of the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16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60407-8F10-424C-84A4-E1A3689F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our Student’s</a:t>
            </a:r>
          </a:p>
        </p:txBody>
      </p:sp>
      <p:pic>
        <p:nvPicPr>
          <p:cNvPr id="4" name="Online Media 3" title="Q&amp;A with BSc Adult Nursing student Caitriona MacDonald">
            <a:hlinkClick r:id="" action="ppaction://media"/>
            <a:extLst>
              <a:ext uri="{FF2B5EF4-FFF2-40B4-BE49-F238E27FC236}">
                <a16:creationId xmlns:a16="http://schemas.microsoft.com/office/drawing/2014/main" xmlns="" id="{93AAD596-E146-488C-A607-1C0AB845394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600200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3DA5D-A93E-4E80-956F-FBFF195C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 dirty="0"/>
              <a:t>Students Award Agency Scotland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8B88A-DB3B-4B22-9FE7-D64C19A93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en-IE" sz="2200" dirty="0"/>
              <a:t>Provided you meet the residency conditions you can apply for a SAAS bursary.</a:t>
            </a:r>
          </a:p>
          <a:p>
            <a:endParaRPr lang="en-IE" sz="2200" dirty="0"/>
          </a:p>
          <a:p>
            <a:r>
              <a:rPr lang="en-IE" sz="2200" dirty="0"/>
              <a:t>Bursary of £10,000</a:t>
            </a:r>
          </a:p>
          <a:p>
            <a:endParaRPr lang="en-IE" sz="2200" dirty="0"/>
          </a:p>
          <a:p>
            <a:r>
              <a:rPr lang="en-IE" sz="2200" dirty="0"/>
              <a:t>You may also be entitled to dependants allowances or childcare costs which are means tested. Contact Alexandra Stewart – Student Support Officer </a:t>
            </a:r>
            <a:r>
              <a:rPr lang="en-IE" sz="2200" dirty="0">
                <a:hlinkClick r:id="rId2"/>
              </a:rPr>
              <a:t>Alexandra.stewart@uhi.ac.uk</a:t>
            </a:r>
            <a:r>
              <a:rPr lang="en-IE" sz="2200" dirty="0"/>
              <a:t> </a:t>
            </a:r>
          </a:p>
          <a:p>
            <a:endParaRPr lang="en-IE" sz="2200" dirty="0"/>
          </a:p>
          <a:p>
            <a:r>
              <a:rPr lang="en-IE" sz="2200" dirty="0"/>
              <a:t>Further information is available online</a:t>
            </a:r>
          </a:p>
          <a:p>
            <a:pPr marL="0" indent="0">
              <a:buNone/>
            </a:pPr>
            <a:r>
              <a:rPr lang="en-IE" sz="2200" dirty="0"/>
              <a:t>   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www.saas.gov.uk/full_time/nmsb/index.htm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264278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F3A98E-52DA-460F-9125-B3352595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b="1" dirty="0"/>
              <a:t>Student Accommodation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ED535D-1CAE-4901-B551-AE023CF1C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54562"/>
          </a:xfrm>
        </p:spPr>
        <p:txBody>
          <a:bodyPr/>
          <a:lstStyle/>
          <a:p>
            <a:pPr marL="0" indent="0">
              <a:buNone/>
            </a:pPr>
            <a:r>
              <a:rPr lang="en-IE" sz="1400" b="1" dirty="0">
                <a:latin typeface="+mj-lt"/>
              </a:rPr>
              <a:t>There are two options locally:</a:t>
            </a:r>
          </a:p>
          <a:p>
            <a:r>
              <a:rPr lang="en-GB" sz="1400" b="1" dirty="0">
                <a:solidFill>
                  <a:srgbClr val="C00000"/>
                </a:solidFill>
                <a:latin typeface="+mj-lt"/>
              </a:rPr>
              <a:t>NHS Highland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 4 bedroom flat, sharing facilities.  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apply please contact the accommodation manager on Tel:  01463 704350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high-uhb.raigmoreaccommodation@nhs.net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GB" sz="1400" b="1" dirty="0" err="1">
                <a:solidFill>
                  <a:srgbClr val="B22C1B"/>
                </a:solidFill>
                <a:latin typeface="+mj-lt"/>
              </a:rPr>
              <a:t>Cityheart</a:t>
            </a:r>
            <a:r>
              <a:rPr lang="en-GB" sz="1400" b="1" dirty="0">
                <a:solidFill>
                  <a:srgbClr val="B22C1B"/>
                </a:solidFill>
                <a:latin typeface="+mj-lt"/>
              </a:rPr>
              <a:t> Living: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at UHI Inverness Campus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Online application</a:t>
            </a:r>
          </a:p>
          <a:p>
            <a:pPr marL="0" indent="0">
              <a:buNone/>
            </a:pPr>
            <a:r>
              <a:rPr lang="en-GB" sz="1400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https://studentaccommodationuhi.co.uk/en</a:t>
            </a:r>
            <a:endParaRPr lang="en-GB" sz="1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en-GB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GB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Western Isles Accommodation: </a:t>
            </a:r>
            <a:endParaRPr lang="en-GB" sz="1400" dirty="0">
              <a:effectLst/>
              <a:ea typeface="Calibri" panose="020F0502020204030204" pitchFamily="34" charset="0"/>
            </a:endParaRPr>
          </a:p>
          <a:p>
            <a:pPr fontAlgn="base"/>
            <a:r>
              <a:rPr lang="en-GB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 </a:t>
            </a:r>
            <a:r>
              <a:rPr lang="en-GB" sz="14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NHS Western Isles Accommodation </a:t>
            </a:r>
            <a:r>
              <a:rPr lang="en-GB" sz="1400" dirty="0">
                <a:effectLst/>
                <a:ea typeface="Calibri" panose="020F0502020204030204" pitchFamily="34" charset="0"/>
              </a:rPr>
              <a:t>– please contact  </a:t>
            </a:r>
          </a:p>
          <a:p>
            <a:pPr fontAlgn="base"/>
            <a:r>
              <a:rPr lang="en-GB" sz="1400" dirty="0">
                <a:solidFill>
                  <a:srgbClr val="003366"/>
                </a:solidFill>
                <a:effectLst/>
                <a:ea typeface="Calibri" panose="020F0502020204030204" pitchFamily="34" charset="0"/>
              </a:rPr>
              <a:t>Accommodation Team – 01851708136/138 </a:t>
            </a:r>
            <a:endParaRPr lang="en-GB" sz="1400" dirty="0">
              <a:effectLst/>
              <a:ea typeface="Calibri" panose="020F0502020204030204" pitchFamily="34" charset="0"/>
            </a:endParaRPr>
          </a:p>
          <a:p>
            <a:pPr fontAlgn="base"/>
            <a:r>
              <a:rPr lang="en-GB" sz="14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4"/>
              </a:rPr>
              <a:t>marina.maclean@nhs.scot</a:t>
            </a:r>
            <a:r>
              <a:rPr lang="en-GB" sz="1400" dirty="0">
                <a:solidFill>
                  <a:srgbClr val="003366"/>
                </a:solidFill>
                <a:effectLst/>
                <a:ea typeface="Calibri" panose="020F0502020204030204" pitchFamily="34" charset="0"/>
              </a:rPr>
              <a:t>           </a:t>
            </a:r>
            <a:endParaRPr lang="en-GB" sz="1400" dirty="0">
              <a:effectLst/>
              <a:ea typeface="Calibri" panose="020F0502020204030204" pitchFamily="34" charset="0"/>
            </a:endParaRPr>
          </a:p>
          <a:p>
            <a:pPr fontAlgn="base"/>
            <a:r>
              <a:rPr lang="en-GB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5"/>
              </a:rPr>
              <a:t>shona.matheson3@nhs.scot</a:t>
            </a:r>
            <a:r>
              <a:rPr lang="en-GB" sz="1400" dirty="0">
                <a:solidFill>
                  <a:srgbClr val="003366"/>
                </a:solidFill>
                <a:effectLst/>
                <a:ea typeface="Calibri" panose="020F0502020204030204" pitchFamily="34" charset="0"/>
              </a:rPr>
              <a:t>        </a:t>
            </a:r>
            <a:endParaRPr lang="en-GB" sz="1400" dirty="0">
              <a:effectLst/>
              <a:ea typeface="Calibri" panose="020F0502020204030204" pitchFamily="34" charset="0"/>
            </a:endParaRPr>
          </a:p>
          <a:p>
            <a:pPr fontAlgn="base"/>
            <a:r>
              <a:rPr lang="en-GB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6"/>
              </a:rPr>
              <a:t>margaret.macdonald6@nhs.scot</a:t>
            </a:r>
            <a:r>
              <a:rPr lang="en-GB" sz="1400" dirty="0">
                <a:solidFill>
                  <a:srgbClr val="003366"/>
                </a:solidFill>
                <a:effectLst/>
                <a:ea typeface="Calibri" panose="020F0502020204030204" pitchFamily="34" charset="0"/>
              </a:rPr>
              <a:t>  </a:t>
            </a:r>
            <a:endParaRPr lang="en-GB" sz="1400" dirty="0">
              <a:effectLst/>
              <a:ea typeface="Calibri" panose="020F0502020204030204" pitchFamily="34" charset="0"/>
            </a:endParaRPr>
          </a:p>
          <a:p>
            <a:pPr fontAlgn="base"/>
            <a:r>
              <a:rPr lang="en-GB" sz="1400" u="sng" dirty="0" err="1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7"/>
              </a:rPr>
              <a:t>maria.stenhouse@nhs.scot</a:t>
            </a:r>
            <a:r>
              <a:rPr lang="en-GB" sz="1400" dirty="0">
                <a:effectLst/>
                <a:ea typeface="Calibri" panose="020F0502020204030204" pitchFamily="34" charset="0"/>
              </a:rPr>
              <a:t> </a:t>
            </a:r>
          </a:p>
          <a:p>
            <a:pPr fontAlgn="base"/>
            <a:endParaRPr lang="en-GB" sz="1400" dirty="0">
              <a:effectLst/>
              <a:ea typeface="Calibri" panose="020F0502020204030204" pitchFamily="34" charset="0"/>
            </a:endParaRPr>
          </a:p>
          <a:p>
            <a:pPr fontAlgn="base"/>
            <a:r>
              <a:rPr lang="en-GB" sz="1400" dirty="0">
                <a:solidFill>
                  <a:srgbClr val="7030A0"/>
                </a:solidFill>
                <a:effectLst/>
                <a:ea typeface="Calibri" panose="020F0502020204030204" pitchFamily="34" charset="0"/>
              </a:rPr>
              <a:t>Bridge Centre </a:t>
            </a:r>
            <a:endParaRPr lang="en-GB" sz="1400" dirty="0">
              <a:effectLst/>
              <a:ea typeface="Calibri" panose="020F0502020204030204" pitchFamily="34" charset="0"/>
            </a:endParaRPr>
          </a:p>
          <a:p>
            <a:pPr fontAlgn="base"/>
            <a:r>
              <a:rPr lang="en-GB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8"/>
              </a:rPr>
              <a:t>Accommodation - Lews Castle College UHI</a:t>
            </a:r>
            <a:r>
              <a:rPr lang="en-GB" sz="14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 - </a:t>
            </a:r>
            <a:r>
              <a:rPr lang="en-GB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9"/>
              </a:rPr>
              <a:t>HOME | bridge-centre (bayheadbridgecentre.co.uk)</a:t>
            </a:r>
            <a:r>
              <a:rPr lang="en-GB" sz="1400" dirty="0">
                <a:effectLst/>
                <a:ea typeface="Calibri" panose="020F0502020204030204" pitchFamily="34" charset="0"/>
              </a:rPr>
              <a:t> </a:t>
            </a:r>
          </a:p>
          <a:p>
            <a:r>
              <a:rPr lang="en-GB" sz="1400" dirty="0">
                <a:effectLst/>
                <a:ea typeface="Calibri" panose="020F0502020204030204" pitchFamily="34" charset="0"/>
              </a:rPr>
              <a:t>01851 705808 or email </a:t>
            </a:r>
            <a:r>
              <a:rPr lang="en-GB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hlinkClick r:id="rId10"/>
              </a:rPr>
              <a:t>info.bridgecentre@btconnect.com</a:t>
            </a:r>
            <a:r>
              <a:rPr lang="en-GB" sz="1400" dirty="0">
                <a:effectLst/>
                <a:ea typeface="Calibri" panose="020F0502020204030204" pitchFamily="34" charset="0"/>
              </a:rPr>
              <a:t>  </a:t>
            </a: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B22C1B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36492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3AB81-FAFA-43BB-9A3B-D1CAF314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BSc Nursing Programme</a:t>
            </a:r>
          </a:p>
        </p:txBody>
      </p:sp>
      <p:pic>
        <p:nvPicPr>
          <p:cNvPr id="4" name="Online Media 3" title="Q&amp;A with Marie Cameron, Head of Undergraduate Nursing">
            <a:hlinkClick r:id="" action="ppaction://media"/>
            <a:extLst>
              <a:ext uri="{FF2B5EF4-FFF2-40B4-BE49-F238E27FC236}">
                <a16:creationId xmlns:a16="http://schemas.microsoft.com/office/drawing/2014/main" xmlns="" id="{F977C95B-17AC-45A5-BB7C-B43653EEE3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8" y="1783357"/>
            <a:ext cx="80105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B8015-6A8E-4063-A80C-75455DDA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Further Information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F9037A-D22E-4DED-9AEC-9F200867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View the University website  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70C0"/>
                </a:solidFill>
              </a:rPr>
              <a:t>          </a:t>
            </a:r>
            <a:r>
              <a:rPr lang="en-GB" sz="2000" dirty="0">
                <a:solidFill>
                  <a:srgbClr val="0070C0"/>
                </a:solidFill>
                <a:hlinkClick r:id="rId2"/>
              </a:rPr>
              <a:t>www.uhi.ac.uk/en/courses/bsc-nursing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SAAS Bursary: </a:t>
            </a:r>
            <a:r>
              <a:rPr lang="en-GB" sz="2000" dirty="0">
                <a:solidFill>
                  <a:srgbClr val="0070C0"/>
                </a:solidFill>
                <a:hlinkClick r:id="rId3"/>
              </a:rPr>
              <a:t>www.saas.gov.uk/full_time/nmsb/funding_available.htm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Nursing and Midwifery Council – The Code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70C0"/>
                </a:solidFill>
              </a:rPr>
              <a:t>       </a:t>
            </a:r>
            <a:r>
              <a:rPr lang="en-GB" sz="2000" dirty="0">
                <a:solidFill>
                  <a:srgbClr val="0070C0"/>
                </a:solidFill>
                <a:hlinkClick r:id="rId4"/>
              </a:rPr>
              <a:t>www.nmc.org.uk/standards/code/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rgbClr val="0070C0"/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Facebook:</a:t>
            </a:r>
            <a:r>
              <a:rPr lang="en-GB" sz="2400" dirty="0"/>
              <a:t> UHI Nursing and Midwifery- @</a:t>
            </a:r>
            <a:r>
              <a:rPr lang="en-GB" sz="2400" dirty="0" err="1">
                <a:solidFill>
                  <a:srgbClr val="267243"/>
                </a:solidFill>
              </a:rPr>
              <a:t>uhinursing</a:t>
            </a:r>
            <a:r>
              <a:rPr lang="en-GB" sz="2400" dirty="0">
                <a:solidFill>
                  <a:srgbClr val="267243"/>
                </a:solidFill>
              </a:rPr>
              <a:t>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Twitter: UHI Nursing and Midwifery- </a:t>
            </a:r>
            <a:r>
              <a:rPr lang="en-GB" sz="2400" dirty="0">
                <a:solidFill>
                  <a:srgbClr val="267243"/>
                </a:solidFill>
              </a:rPr>
              <a:t>@</a:t>
            </a:r>
            <a:r>
              <a:rPr lang="en-GB" sz="2400" dirty="0" err="1">
                <a:solidFill>
                  <a:srgbClr val="267243"/>
                </a:solidFill>
              </a:rPr>
              <a:t>uhinursing</a:t>
            </a:r>
            <a:r>
              <a:rPr lang="en-GB" sz="2400" dirty="0">
                <a:solidFill>
                  <a:srgbClr val="267243"/>
                </a:solidFill>
              </a:rPr>
              <a:t>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9427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3174F9-9A02-4C4A-A1E7-D5E22041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IE" dirty="0"/>
              <a:t>Questions?</a:t>
            </a:r>
            <a:endParaRPr lang="en-GB"/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760C42D-376E-4A49-B949-BC43532AF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57200" y="2423000"/>
            <a:ext cx="8229600" cy="3670295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B69408-493B-4963-9B02-9432114EC55F}"/>
              </a:ext>
            </a:extLst>
          </p:cNvPr>
          <p:cNvSpPr txBox="1"/>
          <p:nvPr/>
        </p:nvSpPr>
        <p:spPr>
          <a:xfrm>
            <a:off x="6172970" y="5103306"/>
            <a:ext cx="25138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latin typeface="+mn-lt"/>
                <a:ea typeface="+mn-ea"/>
                <a:hlinkClick r:id="rId3" tooltip="http://thelearnersway.net/ideas/2016/10/23/questions-at-the-heart-of-learnin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  <a:latin typeface="+mn-lt"/>
                <a:ea typeface="+mn-ea"/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latin typeface="+mn-lt"/>
                <a:ea typeface="+mn-ea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775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D7212-10E9-4AA6-9332-AC76C90BA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 glimpse of Fiona’s career!</a:t>
            </a:r>
            <a:endParaRPr lang="en-GB" dirty="0"/>
          </a:p>
        </p:txBody>
      </p:sp>
      <p:pic>
        <p:nvPicPr>
          <p:cNvPr id="5" name="Content Placeholder 4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xmlns="" id="{34789431-2732-4949-AF4E-752637430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931" y="1631428"/>
            <a:ext cx="1942083" cy="2224110"/>
          </a:xfrm>
        </p:spPr>
      </p:pic>
      <p:pic>
        <p:nvPicPr>
          <p:cNvPr id="7" name="Picture 6" descr="A person wearing a surgical mask&#10;&#10;Description automatically generated with low confidence">
            <a:extLst>
              <a:ext uri="{FF2B5EF4-FFF2-40B4-BE49-F238E27FC236}">
                <a16:creationId xmlns:a16="http://schemas.microsoft.com/office/drawing/2014/main" xmlns="" id="{53F070B4-9A3F-4F30-9E6E-45341E8A3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52790" y="1934096"/>
            <a:ext cx="2692895" cy="2019671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C3C1FEBD-2B1B-4B46-A7C2-0E192587C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0" y="3855539"/>
            <a:ext cx="4093948" cy="2772222"/>
          </a:xfrm>
          <a:prstGeom prst="rect">
            <a:avLst/>
          </a:prstGeom>
        </p:spPr>
      </p:pic>
      <p:pic>
        <p:nvPicPr>
          <p:cNvPr id="13" name="Picture 12" descr="A person in a military uniform&#10;&#10;Description automatically generated with medium confidence">
            <a:extLst>
              <a:ext uri="{FF2B5EF4-FFF2-40B4-BE49-F238E27FC236}">
                <a16:creationId xmlns:a16="http://schemas.microsoft.com/office/drawing/2014/main" xmlns="" id="{C70E5D1A-F6C4-4CF1-96FF-F5B5ED469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213" y="1597484"/>
            <a:ext cx="2376264" cy="3168352"/>
          </a:xfrm>
          <a:prstGeom prst="rect">
            <a:avLst/>
          </a:prstGeom>
        </p:spPr>
      </p:pic>
      <p:pic>
        <p:nvPicPr>
          <p:cNvPr id="15" name="Picture 14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xmlns="" id="{C4AD4E8C-A4DA-4D5B-972B-1F2A29C66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597483"/>
            <a:ext cx="2948270" cy="2258055"/>
          </a:xfrm>
          <a:prstGeom prst="rect">
            <a:avLst/>
          </a:prstGeom>
        </p:spPr>
      </p:pic>
      <p:pic>
        <p:nvPicPr>
          <p:cNvPr id="17" name="Picture 16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xmlns="" id="{74ABBBA7-D884-4BB0-8E4A-C8A8FEA3C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3969" y="3808686"/>
            <a:ext cx="2180113" cy="2991927"/>
          </a:xfrm>
          <a:prstGeom prst="rect">
            <a:avLst/>
          </a:prstGeom>
        </p:spPr>
      </p:pic>
      <p:pic>
        <p:nvPicPr>
          <p:cNvPr id="19" name="Picture 18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7F424BF3-1668-4F10-BCB5-9E7015F7A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281272" y="4671514"/>
            <a:ext cx="2276871" cy="19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D3D76-5990-4C78-A751-4AFF739B6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2060848"/>
            <a:ext cx="6696744" cy="1296144"/>
          </a:xfrm>
        </p:spPr>
        <p:txBody>
          <a:bodyPr/>
          <a:lstStyle/>
          <a:p>
            <a:r>
              <a:rPr lang="en-IE" sz="3200" b="1" dirty="0">
                <a:solidFill>
                  <a:srgbClr val="0070C0"/>
                </a:solidFill>
              </a:rPr>
              <a:t>We wish you every success with your career!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463B5C-571E-4601-9E36-D49AEC4E1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2088232"/>
          </a:xfrm>
        </p:spPr>
        <p:txBody>
          <a:bodyPr/>
          <a:lstStyle/>
          <a:p>
            <a:r>
              <a:rPr lang="en-IE" sz="2800" dirty="0"/>
              <a:t>01463 279020 </a:t>
            </a:r>
          </a:p>
          <a:p>
            <a:r>
              <a:rPr lang="en-IE" sz="2800" dirty="0"/>
              <a:t>       </a:t>
            </a:r>
            <a:r>
              <a:rPr lang="en-IE" sz="2800" dirty="0">
                <a:hlinkClick r:id="rId2"/>
              </a:rPr>
              <a:t>admissions.nursing@uhi.ac.uk</a:t>
            </a:r>
            <a:endParaRPr lang="en-IE" sz="2800" dirty="0"/>
          </a:p>
          <a:p>
            <a:r>
              <a:rPr lang="en-IE" sz="2800" dirty="0">
                <a:hlinkClick r:id="rId3"/>
              </a:rPr>
              <a:t>fiona.grist@uhi.ac.uk</a:t>
            </a:r>
            <a:r>
              <a:rPr lang="en-IE" sz="2800" dirty="0"/>
              <a:t> </a:t>
            </a:r>
          </a:p>
          <a:p>
            <a:endParaRPr lang="en-IE" sz="2800" dirty="0"/>
          </a:p>
          <a:p>
            <a:endParaRPr lang="en-GB" sz="2800" dirty="0"/>
          </a:p>
        </p:txBody>
      </p:sp>
      <p:pic>
        <p:nvPicPr>
          <p:cNvPr id="4" name="Picture 3" descr="C:\Users\sb30\Pictures\images[10].png">
            <a:extLst>
              <a:ext uri="{FF2B5EF4-FFF2-40B4-BE49-F238E27FC236}">
                <a16:creationId xmlns:a16="http://schemas.microsoft.com/office/drawing/2014/main" xmlns="" id="{D92FD0B8-9AED-438E-9B85-9AF231EE06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643316" cy="6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sb30\Pictures\Email2.jpg">
            <a:extLst>
              <a:ext uri="{FF2B5EF4-FFF2-40B4-BE49-F238E27FC236}">
                <a16:creationId xmlns:a16="http://schemas.microsoft.com/office/drawing/2014/main" xmlns="" id="{92B3A648-3762-4E45-B967-EA35F8ECDBB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43231"/>
            <a:ext cx="792087" cy="1011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96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4296" y="19555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582463"/>
                </a:solidFill>
              </a:rPr>
              <a:t>BSc Nursing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4B4C4E"/>
                </a:solidFill>
              </a:rPr>
              <a:t>2 Campuses</a:t>
            </a:r>
          </a:p>
          <a:p>
            <a:r>
              <a:rPr lang="en-US" sz="2400" dirty="0">
                <a:solidFill>
                  <a:srgbClr val="4B4C4E"/>
                </a:solidFill>
              </a:rPr>
              <a:t>Inverness at the Centre for Health Science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B4C4E"/>
                </a:solidFill>
              </a:rPr>
              <a:t>(Adult or MH)</a:t>
            </a:r>
          </a:p>
          <a:p>
            <a:pPr marL="0" indent="0">
              <a:buNone/>
            </a:pPr>
            <a:endParaRPr lang="en-US" sz="2800" dirty="0">
              <a:solidFill>
                <a:srgbClr val="4B4C4E"/>
              </a:solidFill>
            </a:endParaRPr>
          </a:p>
          <a:p>
            <a:r>
              <a:rPr lang="en-US" sz="2400" dirty="0">
                <a:solidFill>
                  <a:srgbClr val="4B4C4E"/>
                </a:solidFill>
              </a:rPr>
              <a:t>Stornoway at Lews Castle College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B4C4E"/>
                </a:solidFill>
              </a:rPr>
              <a:t>(Adult Only)</a:t>
            </a:r>
          </a:p>
          <a:p>
            <a:pPr marL="0" indent="0">
              <a:buNone/>
            </a:pPr>
            <a:endParaRPr lang="en-US" sz="2400" dirty="0">
              <a:solidFill>
                <a:srgbClr val="4B4C4E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4B4C4E"/>
                </a:solidFill>
              </a:rPr>
              <a:t>NHS Partnerships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B4C4E"/>
                </a:solidFill>
              </a:rPr>
              <a:t>NHS Highland                 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B4C4E"/>
                </a:solidFill>
              </a:rPr>
              <a:t>NHS Western Isles</a:t>
            </a:r>
          </a:p>
          <a:p>
            <a:pPr marL="0" indent="0">
              <a:buNone/>
            </a:pPr>
            <a:endParaRPr lang="en-US" sz="2400" dirty="0">
              <a:solidFill>
                <a:srgbClr val="4B4C4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6CCDB2-8F52-47AB-BFD3-0B89A0ACF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96" y="4598957"/>
            <a:ext cx="834008" cy="8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00D6C3-4DAB-43AC-8FD8-6C5441FCC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96" y="5458026"/>
            <a:ext cx="898340" cy="8983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2DD7AC-B321-4FFC-8025-4220289DA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356992"/>
            <a:ext cx="2592288" cy="16239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3B750A-9342-4B6E-BCAE-293816DF2D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996" y="1700808"/>
            <a:ext cx="247633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Programme Structure – based on NMC Future Nurse: Standards of proficiency for registered nurses (NMC 2018)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D39DE98-746C-45E4-8FE3-80EAAE31B3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56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54"/>
    </mc:Choice>
    <mc:Fallback xmlns="">
      <p:transition spd="slow" advTm="1075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C58C9D9F-5FB8-45CB-9CB5-3E649814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Programme Structure – based on NMC Standards </a:t>
            </a:r>
            <a:r>
              <a:rPr lang="en-GB" dirty="0" err="1"/>
              <a:t>cont</a:t>
            </a:r>
            <a:r>
              <a:rPr lang="en-GB" dirty="0"/>
              <a:t>: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DFF0F477-1F78-4421-9621-E479148DC1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592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38F7B-F9EF-4ECD-9CC3-F73D84885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 dirty="0"/>
              <a:t>Academic year</a:t>
            </a:r>
            <a:endParaRPr lang="en-GB" sz="40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00A0464-3EC0-4E67-9415-82FB1ACBD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68760"/>
            <a:ext cx="9144000" cy="5314602"/>
          </a:xfrm>
        </p:spPr>
      </p:pic>
    </p:spTree>
    <p:extLst>
      <p:ext uri="{BB962C8B-B14F-4D97-AF65-F5344CB8AC3E}">
        <p14:creationId xmlns:p14="http://schemas.microsoft.com/office/powerpoint/2010/main" val="415854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first year </a:t>
            </a:r>
            <a:r>
              <a:rPr lang="en-GB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students will complete the following modules to pass the first progression point: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Foundations in science, skills and practice for nurses 1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to professional practice 1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Practice 1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Foundations in science, skills and practice for nurses 2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to professional practice 2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Practice 2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a focus on core skills, knowledge, and practice for all nurses (adult and mental health)</a:t>
            </a:r>
          </a:p>
          <a:p>
            <a:pPr marL="0" indent="0"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90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The Nursing Programme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36B6DFA-2721-4CF9-A605-0EB495B34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267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137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9"/>
    </mc:Choice>
    <mc:Fallback xmlns="">
      <p:transition spd="slow" advTm="1136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university">
  <a:themeElements>
    <a:clrScheme name="ThinkUHI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nkUHI-Master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inkUHI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nkUHI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nkUHI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HI Powerpoint template.potx" id="{334BBE89-460A-4DB1-9777-B9EA83112DFB}" vid="{3F50019A-C579-4BB0-A129-779E561154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0164ad3d5b84a57907af32d91eb6282 xmlns="0e688173-6920-4db4-a106-52e1f932be5c">
      <Terms xmlns="http://schemas.microsoft.com/office/infopath/2007/PartnerControls"/>
    </n0164ad3d5b84a57907af32d91eb6282>
    <Academic_x0020_year xmlns="0e688173-6920-4db4-a106-52e1f932be5c">2019/20</Academic_x0020_year>
    <j928f9099e4145f8a1f3a9d8f7b9fe40 xmlns="0e688173-6920-4db4-a106-52e1f932be5c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Student recruitment campaigns, schemes and events</TermName>
          <TermId xmlns="http://schemas.microsoft.com/office/infopath/2007/PartnerControls">82b6b6a3-8d8b-4e3a-bc0d-97223a52a888</TermId>
        </TermInfo>
      </Terms>
    </j928f9099e4145f8a1f3a9d8f7b9fe40>
    <Retention_x0020_schedule xmlns="0e688173-6920-4db4-a106-52e1f932be5c" xsi:nil="true"/>
    <TaxCatchAll xmlns="0e688173-6920-4db4-a106-52e1f932be5c">
      <Value>224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b08f9bd9-3094-4ce7-b0b7-c3aa025461b8" ContentTypeId="0x010100AAD73BA2634B424AB47E3F5D439BEB59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HI Document" ma:contentTypeID="0x010100AAD73BA2634B424AB47E3F5D439BEB5900D95D0BA384F2D94EACAC4273866540E9" ma:contentTypeVersion="3" ma:contentTypeDescription="" ma:contentTypeScope="" ma:versionID="9f5399ce0d0ded8de603a93a3c1af188">
  <xsd:schema xmlns:xsd="http://www.w3.org/2001/XMLSchema" xmlns:xs="http://www.w3.org/2001/XMLSchema" xmlns:p="http://schemas.microsoft.com/office/2006/metadata/properties" xmlns:ns2="0e688173-6920-4db4-a106-52e1f932be5c" targetNamespace="http://schemas.microsoft.com/office/2006/metadata/properties" ma:root="true" ma:fieldsID="56a094de2111e88299e088bdccf002ea" ns2:_="">
    <xsd:import namespace="0e688173-6920-4db4-a106-52e1f932be5c"/>
    <xsd:element name="properties">
      <xsd:complexType>
        <xsd:sequence>
          <xsd:element name="documentManagement">
            <xsd:complexType>
              <xsd:all>
                <xsd:element ref="ns2:j928f9099e4145f8a1f3a9d8f7b9fe40" minOccurs="0"/>
                <xsd:element ref="ns2:TaxCatchAll" minOccurs="0"/>
                <xsd:element ref="ns2:TaxCatchAllLabel" minOccurs="0"/>
                <xsd:element ref="ns2:Academic_x0020_year" minOccurs="0"/>
                <xsd:element ref="ns2:Retention_x0020_schedule" minOccurs="0"/>
                <xsd:element ref="ns2:n0164ad3d5b84a57907af32d91eb628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88173-6920-4db4-a106-52e1f932be5c" elementFormDefault="qualified">
    <xsd:import namespace="http://schemas.microsoft.com/office/2006/documentManagement/types"/>
    <xsd:import namespace="http://schemas.microsoft.com/office/infopath/2007/PartnerControls"/>
    <xsd:element name="j928f9099e4145f8a1f3a9d8f7b9fe40" ma:index="8" ma:taxonomy="true" ma:internalName="j928f9099e4145f8a1f3a9d8f7b9fe40" ma:taxonomyFieldName="UHI_x0020_classification" ma:displayName="UHI classification" ma:indexed="true" ma:readOnly="false" ma:default="" ma:fieldId="{3928f909-9e41-45f8-a1f3-a9d8f7b9fe40}" ma:sspId="b08f9bd9-3094-4ce7-b0b7-c3aa025461b8" ma:termSetId="61a1d7e9-b8a9-4e39-b9ad-4b81c8c47e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9661f33-0204-4683-b30c-63217555441f}" ma:internalName="TaxCatchAll" ma:showField="CatchAllData" ma:web="7f3d9247-e88f-4f02-924f-48aff1d815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9661f33-0204-4683-b30c-63217555441f}" ma:internalName="TaxCatchAllLabel" ma:readOnly="true" ma:showField="CatchAllDataLabel" ma:web="7f3d9247-e88f-4f02-924f-48aff1d815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ademic_x0020_year" ma:index="12" nillable="true" ma:displayName="Academic year" ma:default="2019/20" ma:format="Dropdown" ma:internalName="Academic_x0020_year">
      <xsd:simpleType>
        <xsd:restriction base="dms:Choice">
          <xsd:enumeration value="1992/93"/>
          <xsd:enumeration value="1993/94"/>
          <xsd:enumeration value="1994/95"/>
          <xsd:enumeration value="1995/96"/>
          <xsd:enumeration value="1996/97"/>
          <xsd:enumeration value="1997/98"/>
          <xsd:enumeration value="1998/99"/>
          <xsd:enumeration value="1999/00"/>
          <xsd:enumeration value="2000/01"/>
          <xsd:enumeration value="2001/02"/>
          <xsd:enumeration value="2002/03"/>
          <xsd:enumeration value="2003/04"/>
          <xsd:enumeration value="2004/05"/>
          <xsd:enumeration value="2005/06"/>
          <xsd:enumeration value="2006/07"/>
          <xsd:enumeration value="2007/08"/>
          <xsd:enumeration value="2008/09"/>
          <xsd:enumeration value="2009/10"/>
          <xsd:enumeration value="2010/11"/>
          <xsd:enumeration value="2011/12"/>
          <xsd:enumeration value="2012/13"/>
          <xsd:enumeration value="2013/14"/>
          <xsd:enumeration value="2014/15"/>
          <xsd:enumeration value="2015/16"/>
          <xsd:enumeration value="2016/17"/>
          <xsd:enumeration value="2017/18"/>
          <xsd:enumeration value="2018/19"/>
          <xsd:enumeration value="2019/20"/>
          <xsd:enumeration value="2020/21"/>
          <xsd:enumeration value="2021/22"/>
          <xsd:enumeration value="2022/23"/>
          <xsd:enumeration value="2023/24"/>
          <xsd:enumeration value="2024/25"/>
          <xsd:enumeration value="2025/26"/>
          <xsd:enumeration value="2026/27"/>
          <xsd:enumeration value="2027/28"/>
          <xsd:enumeration value="2028/29"/>
          <xsd:enumeration value="2029/30"/>
        </xsd:restriction>
      </xsd:simpleType>
    </xsd:element>
    <xsd:element name="Retention_x0020_schedule" ma:index="13" nillable="true" ma:displayName="Retention schedule" ma:format="Dropdown" ma:internalName="Retention_x0020_schedule">
      <xsd:simpleType>
        <xsd:restriction base="dms:Choice">
          <xsd:enumeration value="1 Year"/>
          <xsd:enumeration value="2 Years"/>
          <xsd:enumeration value="3 Years"/>
          <xsd:enumeration value="4 Years"/>
          <xsd:enumeration value="5 Years"/>
          <xsd:enumeration value="6 Years"/>
          <xsd:enumeration value="7 Years"/>
          <xsd:enumeration value="8 Years"/>
          <xsd:enumeration value="9 Years"/>
          <xsd:enumeration value="10 Years"/>
          <xsd:enumeration value="15 Years"/>
          <xsd:enumeration value="20 Years"/>
          <xsd:enumeration value="30 Years"/>
          <xsd:enumeration value="40 Years"/>
          <xsd:enumeration value="50 Years"/>
          <xsd:enumeration value="Abandonment of plans + 1 year"/>
          <xsd:enumeration value="Agreement of contract"/>
          <xsd:enumeration value="As stipulated by SQA requirements"/>
          <xsd:enumeration value="As stipulated by SQA retention of candidate assessment records policy"/>
          <xsd:enumeration value="Award of supply contract + 1 year"/>
          <xsd:enumeration value="Closure of account + 1 year"/>
          <xsd:enumeration value="Closure of account + 6 years"/>
          <xsd:enumeration value="Closure of case + 6 years"/>
          <xsd:enumeration value="Closure of investigation + 40 years"/>
          <xsd:enumeration value="Closure of negotiations + 6 years"/>
          <xsd:enumeration value="Closure of scheme + 5 years"/>
          <xsd:enumeration value="Commencement/Renewal of policy + 40 years"/>
          <xsd:enumeration value="Completion of admissions process + 6 months"/>
          <xsd:enumeration value="Completion of admissions process + 1 year"/>
          <xsd:enumeration value="Completion of actions + 5 years"/>
          <xsd:enumeration value="Completion of analysis of data"/>
          <xsd:enumeration value="Completion of analysis of feedback"/>
          <xsd:enumeration value="Completion of analysis of responses"/>
          <xsd:enumeration value="Completion of analysis of survey responses"/>
          <xsd:enumeration value="Completion of audit + 3 years"/>
          <xsd:enumeration value="Completion of audit + 5 years"/>
          <xsd:enumeration value="Completion of campaign + 3 years"/>
          <xsd:enumeration value="Completion of campaign + 5 years"/>
          <xsd:enumeration value="Completion of ceremony + 1 year"/>
          <xsd:enumeration value="Completion of disposal process + 6 years"/>
          <xsd:enumeration value="Completion of election + 1 year"/>
          <xsd:enumeration value="Completion of entitlement + 6 years"/>
          <xsd:enumeration value="Completion of event + 1 year"/>
          <xsd:enumeration value="Completion of event + 3 years"/>
          <xsd:enumeration value="Completion of event + 5 years"/>
          <xsd:enumeration value="Completion of induction + 1 year"/>
          <xsd:enumeration value="Completion of induction programme + 5 years"/>
          <xsd:enumeration value="Completion of process + 5 years"/>
          <xsd:enumeration value="Completion of programme + 1 year OR Termination of programme + 1 year"/>
          <xsd:enumeration value="Completion of programme + 5 years"/>
          <xsd:enumeration value="Completion of project"/>
          <xsd:enumeration value="Completion of project + 3 years"/>
          <xsd:enumeration value="Completion of project + 3 years (Check with Records Management Officer before taking action)"/>
          <xsd:enumeration value="Completion of project + 6 years"/>
          <xsd:enumeration value="Completion of project + 6 years (Check with Records Management Officer before taking action)"/>
          <xsd:enumeration value="Completion of project + 10 years"/>
          <xsd:enumeration value="Completion of project + 10 years (Check with Records Management Officer before taking action)"/>
          <xsd:enumeration value="Completion of project + 20 years"/>
          <xsd:enumeration value="Completion of project + 30 years"/>
          <xsd:enumeration value="Completion of project (i.e. termination of award) + 6 years"/>
          <xsd:enumeration value="Completion of purchase"/>
          <xsd:enumeration value="Completion of recruitment"/>
          <xsd:enumeration value="Completion of recruitment process"/>
          <xsd:enumeration value="Completion of recruitment process + 3 months"/>
          <xsd:enumeration value="Completion of request handling process + 3 years"/>
          <xsd:enumeration value="Completion of research + 5 years"/>
          <xsd:enumeration value="Completion of review + 5 years"/>
          <xsd:enumeration value="Completion of revised Records Retention Schedule + 1 year"/>
          <xsd:enumeration value="Completion of revision of Publication Scheme + 5 years"/>
          <xsd:enumeration value="Completion of student's programme + 6 years"/>
          <xsd:enumeration value="Completion of subsequent audit + 5 years"/>
          <xsd:enumeration value="Completion of subsequent inspection"/>
          <xsd:enumeration value="Completion of subsequent test on article OR Disposal of article + 2 years"/>
          <xsd:enumeration value="Completion of subsequent survey/audit"/>
          <xsd:enumeration value="Completion of survey + 3 years"/>
          <xsd:enumeration value="Completion of survey + 5 years"/>
          <xsd:enumeration value="Completion of survey/audit"/>
          <xsd:enumeration value="Completion of survey/consultation + 5 years"/>
          <xsd:enumeration value="Completion of the scheme + 1 year"/>
          <xsd:enumeration value="Completion of travel + 3 months"/>
          <xsd:enumeration value="Completion of two subsequent inspections"/>
          <xsd:enumeration value="Completion of two subsequent reviews"/>
          <xsd:enumeration value="Completion of use + 5 years"/>
          <xsd:enumeration value="Completion of visit + 1 year"/>
          <xsd:enumeration value="Completion of work to which plan relates"/>
          <xsd:enumeration value="Completion of work to which the assessment relates + 10 years"/>
          <xsd:enumeration value="Completion of works + 15 years"/>
          <xsd:enumeration value="Conferment of award + 1 year"/>
          <xsd:enumeration value="Confirmation of marks/grades + 6 months"/>
          <xsd:enumeration value="Confirmation of marks/grades by Board of Examiners + 6 months"/>
          <xsd:enumeration value="Creation + 1 month"/>
          <xsd:enumeration value="Creation + 1 year"/>
          <xsd:enumeration value="Creation + 2 years"/>
          <xsd:enumeration value="Current"/>
          <xsd:enumeration value="Current + 1 year"/>
          <xsd:enumeration value="Current + 5 years"/>
          <xsd:enumeration value="Current + 40 years"/>
          <xsd:enumeration value="Current academic year"/>
          <xsd:enumeration value="Current academic year + 1 years"/>
          <xsd:enumeration value="Current academic year + 2 years"/>
          <xsd:enumeration value="Current academic year + 3 years"/>
          <xsd:enumeration value="Current academic year + 4 years"/>
          <xsd:enumeration value="Current academic year + 5 years"/>
          <xsd:enumeration value="Current academic year + 5 years OR Life of course + 1 year"/>
          <xsd:enumeration value="Current academic year + 5 years OR Termination of scheme + 5 years"/>
          <xsd:enumeration value="Current academic year + 6 years"/>
          <xsd:enumeration value="Current academic year + 10 years"/>
          <xsd:enumeration value="Current financial/academic year + 5 years"/>
          <xsd:enumeration value="Current financial/academic year + 6 years"/>
          <xsd:enumeration value="Current financial year + 1 year"/>
          <xsd:enumeration value="Current financial year + 6 years"/>
          <xsd:enumeration value="Current financial year + 10 years"/>
          <xsd:enumeration value="Current financial year (of disposal) + 6 years"/>
          <xsd:enumeration value="Current financial year (of transaction) + 6 years"/>
          <xsd:enumeration value="Current tax year + 3 years"/>
          <xsd:enumeration value="Current tax year + 6 years"/>
          <xsd:enumeration value="Current year + 1 year"/>
          <xsd:enumeration value="Current year + 2 years"/>
          <xsd:enumeration value="Current year + 3 years"/>
          <xsd:enumeration value="Current year + 5 years"/>
          <xsd:enumeration value="Current year + 5 years OR Superseded + 1 year"/>
          <xsd:enumeration value="Current year + 5 years or Superseded + 5 years"/>
          <xsd:enumeration value="Current year + 10 years"/>
          <xsd:enumeration value="Current year + 20 years"/>
          <xsd:enumeration value="Current year + 50 years"/>
          <xsd:enumeration value="Date of access + 1 year"/>
          <xsd:enumeration value="Date of accident + 50 years OR Until the employee reaches (or would have reached, if deceased) 75 years, whichever is the later"/>
          <xsd:enumeration value="Date of assessment + 50 years OR Until the employee reaches (or would have reached, if deceased) 75 years, whichever is the later"/>
          <xsd:enumeration value="Date of briefing + 1 year"/>
          <xsd:enumeration value="Date of briefing + 5 years"/>
          <xsd:enumeration value="Date of certificate + 4 years"/>
          <xsd:enumeration value="Date of examination/test/repair + 2 years"/>
          <xsd:enumeration value="Date of examination/test/repair + 5 years"/>
          <xsd:enumeration value="Date of inspection + 5 years"/>
          <xsd:enumeration value="Date of interview + 1 year"/>
          <xsd:enumeration value="Date of interview + 5 years"/>
          <xsd:enumeration value="Date of last entry + 50 years OR Until the employee reaches (or would have reached, if deceased) 75 years, whichever is the later"/>
          <xsd:enumeration value="Date of last entry on record + 40 years"/>
          <xsd:enumeration value="Date of maintenance/testing + 2 years"/>
          <xsd:enumeration value="Date of meeting"/>
          <xsd:enumeration value="Date of monitoring + 2 years"/>
          <xsd:enumeration value="Date of monitoring + 5 years"/>
          <xsd:enumeration value="Date of monitoring + 40 years"/>
          <xsd:enumeration value="Date of notification + 3 years"/>
          <xsd:enumeration value="Date of notification + 5 years"/>
          <xsd:enumeration value="Date of record + 2 years"/>
          <xsd:enumeration value="Date of recording + 3 years"/>
          <xsd:enumeration value="Date of report + 2 years"/>
          <xsd:enumeration value="Date of report + 50 years"/>
          <xsd:enumeration value="Date of report + 50 years OR Until the employee reaches (or would have reached, if deceased) 75 years, whichever is the later"/>
          <xsd:enumeration value="Date of report of investigation + 2 years"/>
          <xsd:enumeration value="Date of subsequent report OR Date of report + 2 years, whichever is the later"/>
          <xsd:enumeration value="Decommissioning"/>
          <xsd:enumeration value="Decommissioning of system + 5 years"/>
          <xsd:enumeration value="Decommissioning/removal"/>
          <xsd:enumeration value="Decommissioning/removal of plant"/>
          <xsd:enumeration value="Decommissioning/removal + 6 years"/>
          <xsd:enumeration value="Decommissioning/Disposal + 15 years"/>
          <xsd:enumeration value="Decommissioning/removal + 40 years"/>
          <xsd:enumeration value="Demolition of property OR Disposal of interest in property"/>
          <xsd:enumeration value="Derecognition + 6 years"/>
          <xsd:enumeration value="Determination of application + 1 year"/>
          <xsd:enumeration value="Determination of application + 6 years"/>
          <xsd:enumeration value="Disposal of equipment + 1 year"/>
          <xsd:enumeration value="Disposal of item + 1 year"/>
          <xsd:enumeration value="Disposal of item + 6 years"/>
          <xsd:enumeration value="Disposal of item + 15 years"/>
          <xsd:enumeration value="Disposal of property"/>
          <xsd:enumeration value="Disposal of property + 12 years"/>
          <xsd:enumeration value="Disposal of property or expiry of consent"/>
          <xsd:enumeration value="Disposal of publications + 1 year"/>
          <xsd:enumeration value="Disposal of radioactive substance + 2 years OR Date of record + 2 years, whichever is the longer"/>
          <xsd:enumeration value="Disposal of records"/>
          <xsd:enumeration value="Disposal of records + 25 years"/>
          <xsd:enumeration value="Dissolution of committee + 50 years"/>
          <xsd:enumeration value="Divestment + 6 years"/>
          <xsd:enumeration value="Duration of job + 1 year"/>
          <xsd:enumeration value="Duration of relationship + 6 years"/>
          <xsd:enumeration value="Duration of work + 10 years"/>
          <xsd:enumeration value="Elimination of risk + 5 years OR Updating of risk assessment + 5 years"/>
          <xsd:enumeration value="End of 'registered student' relationship with institution + 6 years"/>
          <xsd:enumeration value="End of registration + 6 years"/>
          <xsd:enumeration value="Expiry of certification + 6 years OR Superseded + 6 years"/>
          <xsd:enumeration value="Expiry of invitation OR Rejection of application + 6 months OR Completion of approval"/>
          <xsd:enumeration value="Expiry of lease + 12 years"/>
          <xsd:enumeration value="Expiry of lease + 15 years"/>
          <xsd:enumeration value="Expiry of pass + 1 month"/>
          <xsd:enumeration value="Expiry of pass + 1 year"/>
          <xsd:enumeration value="Expiry of policy + 6 years"/>
          <xsd:enumeration value="Final payment on the programme to the UK + 3 years (see note)"/>
          <xsd:enumeration value="Issue + 1 year"/>
          <xsd:enumeration value="Issue of communication + 1 year"/>
          <xsd:enumeration value="Issue of list + 10 years"/>
          <xsd:enumeration value="Issue of new licence"/>
          <xsd:enumeration value="Issue of policy/procedures/strategy + 1 year"/>
          <xsd:enumeration value="Issue of policy/procedures/strategy + 2 years"/>
          <xsd:enumeration value="Issue of policy/procedures/strategy + 3 years"/>
          <xsd:enumeration value="Issue of policy/procedures/strategy + 4 years"/>
          <xsd:enumeration value="Issue of policy/procedures/strategy + 5 years"/>
          <xsd:enumeration value="Issue of publication + 1 year"/>
          <xsd:enumeration value="Issue of revised Code of Practice + 1 year"/>
          <xsd:enumeration value="Last action + 5 years"/>
          <xsd:enumeration value="Last action on application + 1 year"/>
          <xsd:enumeration value="Last action on campaign + 5 years"/>
          <xsd:enumeration value="Last action on case + 1 year"/>
          <xsd:enumeration value="Last action on case + 6 years"/>
          <xsd:enumeration value="Last action on complaint + 1 year"/>
          <xsd:enumeration value="Last action on complaint + 3 years"/>
          <xsd:enumeration value="Last action on consultation + 1 year"/>
          <xsd:enumeration value="Last action on consultation + 3 years"/>
          <xsd:enumeration value="Last action on consultation + 5 years"/>
          <xsd:enumeration value="Last action on development + 5 years"/>
          <xsd:enumeration value="Last action on donation + 6 years"/>
          <xsd:enumeration value="Last action on enquiry + 1 year"/>
          <xsd:enumeration value="Last action on enquiry + 3 years"/>
          <xsd:enumeration value="Last action on event + 5 years"/>
          <xsd:enumeration value="Last action on event + 10 years"/>
          <xsd:enumeration value="Last action on fault + 1 year"/>
          <xsd:enumeration value="Last action on feedback + 1 year"/>
          <xsd:enumeration value="Last action on feedback + 3 years"/>
          <xsd:enumeration value="Last action on incident + 1 year"/>
          <xsd:enumeration value="Last action on incident + 40 years"/>
          <xsd:enumeration value="Last action on inquiry + 10 years"/>
          <xsd:enumeration value="Last action on issue + 1 year"/>
          <xsd:enumeration value="Last action on issue + 20 years"/>
          <xsd:enumeration value="Last action on project + 5 years"/>
          <xsd:enumeration value="Last action on proposal + 1 year"/>
          <xsd:enumeration value="Last action on request + 3 months"/>
          <xsd:enumeration value="Last action on request + 1 year"/>
          <xsd:enumeration value="Last action on request + 5 years"/>
          <xsd:enumeration value="Last action on suggestion + 1 year"/>
          <xsd:enumeration value="Last action on survey + 3 years"/>
          <xsd:enumeration value="Last entry + 5 years"/>
          <xsd:enumeration value="Last entry + 40 years"/>
          <xsd:enumeration value="Life of archives"/>
          <xsd:enumeration value="Life of committee + 3 years"/>
          <xsd:enumeration value="Life of committee + 5 years"/>
          <xsd:enumeration value="Life of committee + 6 years"/>
          <xsd:enumeration value="Life of company + 10 years"/>
          <xsd:enumeration value="Life of course + 1 year"/>
          <xsd:enumeration value="Life of equipment + 6 years"/>
          <xsd:enumeration value="Life of instruction + 6 years"/>
          <xsd:enumeration value="Life of IPR + 6 years"/>
          <xsd:enumeration value="Life of item"/>
          <xsd:enumeration value="Life of item + 6 years"/>
          <xsd:enumeration value="Life of item + 40 years"/>
          <xsd:enumeration value="Life of partnership/arrangement + 6 years"/>
          <xsd:enumeration value="Life of patent + 50 years"/>
          <xsd:enumeration value="Life of patent/End of registration"/>
          <xsd:enumeration value="Life of programme"/>
          <xsd:enumeration value="Life of programme + 5 years"/>
          <xsd:enumeration value="Life of programme + 10 years"/>
          <xsd:enumeration value="Life of publication"/>
          <xsd:enumeration value="Life of records"/>
          <xsd:enumeration value="Life of records + 25 years"/>
          <xsd:enumeration value="Life of records arranged according to the scheme"/>
          <xsd:enumeration value="Life of records described using the model"/>
          <xsd:enumeration value="Life of resource + 2 years"/>
          <xsd:enumeration value="Life of institution"/>
          <xsd:enumeration value="Life of instruction + 6 years"/>
          <xsd:enumeration value="Life of items"/>
          <xsd:enumeration value="Life of records"/>
          <xsd:enumeration value="Life of records + 25 years"/>
          <xsd:enumeration value="Life of system + 5 years"/>
          <xsd:enumeration value="Life of UHI"/>
          <xsd:enumeration value="N/A"/>
          <xsd:enumeration value="Period for which permission is granted + 6 years"/>
          <xsd:enumeration value="Permanent"/>
          <xsd:enumeration value="Provision of reference + 1 year"/>
          <xsd:enumeration value="Publication/Delivery + 1 year"/>
          <xsd:enumeration value="Publication/Delivery + 1 year (Check with Records Management Officer before taking action)"/>
          <xsd:enumeration value="Publication/Delivery + 3 years"/>
          <xsd:enumeration value="Publication of strategic plan + 1 year"/>
          <xsd:enumeration value="Receipt of application + 1 year"/>
          <xsd:enumeration value="Receipt of notification that application was unsuccessful + 1 year"/>
          <xsd:enumeration value="Receipt of notification that proposal/tender was unsuccessful + 1 year"/>
          <xsd:enumeration value="Rejection + 1 year"/>
          <xsd:enumeration value="Removal of asbestos + 10 years OR Subsequent inspection + 10 years"/>
          <xsd:enumeration value="Removal of waste + 3 years"/>
          <xsd:enumeration value="Removal of waste consignment + 3 years"/>
          <xsd:enumeration value="Return of equipment + 3 months"/>
          <xsd:enumeration value="Return of issued equipment + 1 year"/>
          <xsd:enumeration value="Return of item + 10 years"/>
          <xsd:enumeration value="Return of items + 1 year"/>
          <xsd:enumeration value="Return of loaned item + 10 years"/>
          <xsd:enumeration value="Return of records + 1 year"/>
          <xsd:enumeration value="Review of assessment + 5 years"/>
          <xsd:enumeration value="Review of assessment + 10 years"/>
          <xsd:enumeration value="See HEALTH &amp; SAFETY MANAGEMENT - HAZARDOUS SUBSTANCE EXPOSURE CONTROL."/>
          <xsd:enumeration value="Send to UHI Archive"/>
          <xsd:enumeration value="Send to Academic Partner Library"/>
          <xsd:enumeration value="Settlement of case + 6 years"/>
          <xsd:enumeration value="Settlement of claim + 6 years"/>
          <xsd:enumeration value="Settlement of claim + 6 years OR Withdrawal of claim + 6 years"/>
          <xsd:enumeration value="Settlement of complaint + 6 years"/>
          <xsd:enumeration value="Submission of report + 3 years"/>
          <xsd:enumeration value="Superseded"/>
          <xsd:enumeration value="Superseded + 1 year"/>
          <xsd:enumeration value="Superseded + 2 years"/>
          <xsd:enumeration value="Superseded + 3 years"/>
          <xsd:enumeration value="Superseded + 4 years"/>
          <xsd:enumeration value="Superseded + 5 years"/>
          <xsd:enumeration value="Superseded + 6 Years"/>
          <xsd:enumeration value="Superseded + 10 Years"/>
          <xsd:enumeration value="Superseded + 40 Years"/>
          <xsd:enumeration value="Superseded + 50 Years"/>
          <xsd:enumeration value="Termination of accreditation + 1 year"/>
          <xsd:enumeration value="Termination of agreement + 10 years"/>
          <xsd:enumeration value="Termination of appointment"/>
          <xsd:enumeration value="Termination of appointment + 1 year"/>
          <xsd:enumeration value="Termination of appointment + 6 years"/>
          <xsd:enumeration value="Termination of approval"/>
          <xsd:enumeration value="Termination of connection + 1 year"/>
          <xsd:enumeration value="Termination of contract"/>
          <xsd:enumeration value="Termination of contract + 1 year"/>
          <xsd:enumeration value="Termination of contract + 3 years"/>
          <xsd:enumeration value="Termination of contract + 6 years"/>
          <xsd:enumeration value="Termination of contract + 10 years"/>
          <xsd:enumeration value="Termination of contract + 12 years"/>
          <xsd:enumeration value="Termination of contractual relationship + 6 years"/>
          <xsd:enumeration value="Termination of employment + 6 years"/>
          <xsd:enumeration value="Termination of employment + 6 years (as part of employee contract records) except information which is not relevant to the ongoing employment relationship"/>
          <xsd:enumeration value="Termination of employment + 40 years"/>
          <xsd:enumeration value="Termination of employment + 75 years"/>
          <xsd:enumeration value="Termination of grant + 6 years"/>
          <xsd:enumeration value="Termination of involvement + 1 year"/>
          <xsd:enumeration value="Termination of loan + 6 years"/>
          <xsd:enumeration value="Termination of licence + 6 years"/>
          <xsd:enumeration value="Termination of membership + 1 year"/>
          <xsd:enumeration value="Termination of membership + 6 years"/>
          <xsd:enumeration value="Termination of project + 5 years"/>
          <xsd:enumeration value="Termination of relationship + 5 years"/>
          <xsd:enumeration value="Termination of representation"/>
          <xsd:enumeration value="Termination of scheme + 5 years"/>
          <xsd:enumeration value="Termination of sponsorship + 6 years"/>
          <xsd:enumeration value="Termination of status as 'competent person'"/>
          <xsd:enumeration value="Termination of student relationship + 6 years"/>
          <xsd:enumeration value="Termination of supply contract awarded + 6 years"/>
          <xsd:enumeration value="Until all catalogues based on the scheme are superseded"/>
          <xsd:enumeration value="While current"/>
          <xsd:enumeration value="While current (or likely to be current)"/>
          <xsd:enumeration value="While current + 1 year"/>
          <xsd:enumeration value="While materials are current"/>
          <xsd:enumeration value="While prize is awarded"/>
          <xsd:enumeration value="Wind-up/Disposal of company + 6 years"/>
          <xsd:enumeration value="Retain permanently – do not delete"/>
          <xsd:enumeration value="Year of assessment + 3 years"/>
        </xsd:restriction>
      </xsd:simpleType>
    </xsd:element>
    <xsd:element name="n0164ad3d5b84a57907af32d91eb6282" ma:index="15" nillable="true" ma:taxonomy="true" ma:internalName="n0164ad3d5b84a57907af32d91eb6282" ma:taxonomyFieldName="Document_x0020_category" ma:displayName="Document category" ma:default="" ma:fieldId="{70164ad3-d5b8-4a57-907a-f32d91eb6282}" ma:sspId="b08f9bd9-3094-4ce7-b0b7-c3aa025461b8" ma:termSetId="dada7266-7d6e-475c-8748-82fe8ccbf04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Fol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6E08C7-0F1E-43E8-8545-33C1A14F33B9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0e688173-6920-4db4-a106-52e1f932be5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B33F60-96D3-4113-9C6D-AA404F731B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C3F75-24CF-4E96-995E-9BB6A476BE7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2D3152F-3CB5-48DC-8C58-41AA67054C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88173-6920-4db4-a106-52e1f932be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Updated Highland Applicant Event</Template>
  <TotalTime>712</TotalTime>
  <Words>1762</Words>
  <Application>Microsoft Office PowerPoint</Application>
  <PresentationFormat>On-screen Show (4:3)</PresentationFormat>
  <Paragraphs>245</Paragraphs>
  <Slides>33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Calibri</vt:lpstr>
      <vt:lpstr>Courier New</vt:lpstr>
      <vt:lpstr>Myriad Pro</vt:lpstr>
      <vt:lpstr>Symbol</vt:lpstr>
      <vt:lpstr>Times</vt:lpstr>
      <vt:lpstr>Times New Roman</vt:lpstr>
      <vt:lpstr>Wingdings</vt:lpstr>
      <vt:lpstr>university</vt:lpstr>
      <vt:lpstr>Preparing for life as a 1st year Nursing Student @UHI</vt:lpstr>
      <vt:lpstr>Welcome - introduction</vt:lpstr>
      <vt:lpstr>BSc Nursing Programme</vt:lpstr>
      <vt:lpstr>BSc Nursing</vt:lpstr>
      <vt:lpstr>Programme Structure – based on NMC Future Nurse: Standards of proficiency for registered nurses (NMC 2018)</vt:lpstr>
      <vt:lpstr>Programme Structure – based on NMC Standards cont:</vt:lpstr>
      <vt:lpstr>Academic year</vt:lpstr>
      <vt:lpstr>Year 1</vt:lpstr>
      <vt:lpstr>The Nursing Programme</vt:lpstr>
      <vt:lpstr>Clinical Practice Learning Areas</vt:lpstr>
      <vt:lpstr>Essential Student Skills</vt:lpstr>
      <vt:lpstr>Essential Student Skills</vt:lpstr>
      <vt:lpstr>Start Dates</vt:lpstr>
      <vt:lpstr>Qualities We Look For:  </vt:lpstr>
      <vt:lpstr>Entry Criteria</vt:lpstr>
      <vt:lpstr>EU/Non EU Students</vt:lpstr>
      <vt:lpstr>How to Apply</vt:lpstr>
      <vt:lpstr>Disclosing Disability or Medical Conditions</vt:lpstr>
      <vt:lpstr>What happens after I apply?</vt:lpstr>
      <vt:lpstr>Invite to Applicant Selection Interview </vt:lpstr>
      <vt:lpstr>Then….</vt:lpstr>
      <vt:lpstr>Responding to Offers</vt:lpstr>
      <vt:lpstr>Accepting Your Offer</vt:lpstr>
      <vt:lpstr>Unconditional / Conditional Offer</vt:lpstr>
      <vt:lpstr>Conditions of Offers and Programme requirements</vt:lpstr>
      <vt:lpstr>Absence During Programme</vt:lpstr>
      <vt:lpstr>Meet our Student’s</vt:lpstr>
      <vt:lpstr>Students Award Agency Scotland</vt:lpstr>
      <vt:lpstr>Student Accommodation</vt:lpstr>
      <vt:lpstr>Further Information</vt:lpstr>
      <vt:lpstr>Questions?</vt:lpstr>
      <vt:lpstr>A glimpse of Fiona’s career!</vt:lpstr>
      <vt:lpstr>We wish you every success with your career!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Powerpoint Presentations</dc:title>
  <dc:creator>Sue Burnett</dc:creator>
  <cp:lastModifiedBy>DUNBAR Lesley</cp:lastModifiedBy>
  <cp:revision>25</cp:revision>
  <dcterms:created xsi:type="dcterms:W3CDTF">2019-12-10T09:49:28Z</dcterms:created>
  <dcterms:modified xsi:type="dcterms:W3CDTF">2022-02-03T16:54:54Z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0x010100AAD73BA2634B424AB47E3F5D439BEB5900D95D0BA384F2D94EACAC4273866540E9</vt:lpwstr>
  </property>
  <property fmtid="{D5CDD505-2E9C-101B-9397-08002B2CF9AE}" pid="3" name="rj08">
    <vt:lpwstr>Staff Templates and Info</vt:lpwstr>
  </property>
  <property fmtid="{D5CDD505-2E9C-101B-9397-08002B2CF9AE}" pid="4" name="Document category">
    <vt:lpwstr/>
  </property>
  <property fmtid="{D5CDD505-2E9C-101B-9397-08002B2CF9AE}" pid="5" name="UHI classification">
    <vt:lpwstr>224;#Student recruitment campaigns, schemes and events|82b6b6a3-8d8b-4e3a-bc0d-97223a52a888</vt:lpwstr>
  </property>
  <property fmtid="{D5CDD505-2E9C-101B-9397-08002B2CF9AE}" pid="6" name="SharedWithUsers">
    <vt:lpwstr>69;#Angela MacAskill</vt:lpwstr>
  </property>
  <property fmtid="{D5CDD505-2E9C-101B-9397-08002B2CF9AE}" pid="7" name="ofwr">
    <vt:lpwstr>Blank Templates</vt:lpwstr>
  </property>
  <property fmtid="{D5CDD505-2E9C-101B-9397-08002B2CF9AE}" pid="8" name="vs62">
    <vt:lpwstr>2020 Open Day</vt:lpwstr>
  </property>
</Properties>
</file>