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 id="267" r:id="rId4"/>
    <p:sldId id="263" r:id="rId5"/>
    <p:sldId id="259" r:id="rId6"/>
    <p:sldId id="269" r:id="rId7"/>
    <p:sldId id="260" r:id="rId8"/>
    <p:sldId id="270" r:id="rId9"/>
    <p:sldId id="272" r:id="rId10"/>
    <p:sldId id="271" r:id="rId11"/>
    <p:sldId id="273" r:id="rId12"/>
    <p:sldId id="274" r:id="rId13"/>
    <p:sldId id="265" r:id="rId14"/>
    <p:sldId id="261" r:id="rId15"/>
    <p:sldId id="266"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3491DAB-D69D-4598-873C-87C38ECE0F56}"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506892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491DAB-D69D-4598-873C-87C38ECE0F56}"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298928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491DAB-D69D-4598-873C-87C38ECE0F56}"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4283494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491DAB-D69D-4598-873C-87C38ECE0F56}"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180813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491DAB-D69D-4598-873C-87C38ECE0F56}"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3805480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3491DAB-D69D-4598-873C-87C38ECE0F56}"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2323841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3491DAB-D69D-4598-873C-87C38ECE0F56}" type="datetimeFigureOut">
              <a:rPr lang="en-GB" smtClean="0"/>
              <a:t>30/11/2016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38977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3491DAB-D69D-4598-873C-87C38ECE0F56}" type="datetimeFigureOut">
              <a:rPr lang="en-GB" smtClean="0"/>
              <a:t>30/11/2016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3293688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91DAB-D69D-4598-873C-87C38ECE0F56}" type="datetimeFigureOut">
              <a:rPr lang="en-GB" smtClean="0"/>
              <a:t>30/11/2016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3048604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91DAB-D69D-4598-873C-87C38ECE0F56}"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110263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91DAB-D69D-4598-873C-87C38ECE0F56}"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197DCE-09A3-47B4-B731-950738D7A552}" type="slidenum">
              <a:rPr lang="en-GB" smtClean="0"/>
              <a:t>‹#›</a:t>
            </a:fld>
            <a:endParaRPr lang="en-GB"/>
          </a:p>
        </p:txBody>
      </p:sp>
    </p:spTree>
    <p:extLst>
      <p:ext uri="{BB962C8B-B14F-4D97-AF65-F5344CB8AC3E}">
        <p14:creationId xmlns:p14="http://schemas.microsoft.com/office/powerpoint/2010/main" val="1042200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91DAB-D69D-4598-873C-87C38ECE0F56}" type="datetimeFigureOut">
              <a:rPr lang="en-GB" smtClean="0"/>
              <a:t>30/11/2016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97DCE-09A3-47B4-B731-950738D7A552}" type="slidenum">
              <a:rPr lang="en-GB" smtClean="0"/>
              <a:t>‹#›</a:t>
            </a:fld>
            <a:endParaRPr lang="en-GB"/>
          </a:p>
        </p:txBody>
      </p:sp>
    </p:spTree>
    <p:extLst>
      <p:ext uri="{BB962C8B-B14F-4D97-AF65-F5344CB8AC3E}">
        <p14:creationId xmlns:p14="http://schemas.microsoft.com/office/powerpoint/2010/main" val="3412749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javascript:void(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6768752" cy="1631216"/>
          </a:xfrm>
          <a:prstGeom prst="rect">
            <a:avLst/>
          </a:prstGeom>
        </p:spPr>
        <p:txBody>
          <a:bodyPr wrap="square">
            <a:spAutoFit/>
          </a:bodyPr>
          <a:lstStyle/>
          <a:p>
            <a:r>
              <a:rPr lang="en-GB" dirty="0" smtClean="0"/>
              <a:t>Research, reading, referencing &amp; evaluation</a:t>
            </a:r>
          </a:p>
          <a:p>
            <a:endParaRPr lang="en-GB" dirty="0"/>
          </a:p>
          <a:p>
            <a:endParaRPr lang="en-GB" dirty="0" smtClean="0"/>
          </a:p>
          <a:p>
            <a:endParaRPr lang="en-GB" dirty="0"/>
          </a:p>
          <a:p>
            <a:r>
              <a:rPr lang="en-GB" sz="1400" dirty="0" smtClean="0"/>
              <a:t>N M Speirs</a:t>
            </a:r>
          </a:p>
          <a:p>
            <a:r>
              <a:rPr lang="en-GB" sz="1400" dirty="0" smtClean="0"/>
              <a:t>University of Edinburgh</a:t>
            </a:r>
            <a:endParaRPr lang="en-GB" sz="1400" dirty="0"/>
          </a:p>
        </p:txBody>
      </p:sp>
      <p:pic>
        <p:nvPicPr>
          <p:cNvPr id="6" name="Picture 6" descr="University_of_Edinburg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1620" y="354211"/>
            <a:ext cx="3825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2814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8208912" cy="5878532"/>
          </a:xfrm>
          <a:prstGeom prst="rect">
            <a:avLst/>
          </a:prstGeom>
        </p:spPr>
        <p:txBody>
          <a:bodyPr wrap="square">
            <a:spAutoFit/>
          </a:bodyPr>
          <a:lstStyle/>
          <a:p>
            <a:r>
              <a:rPr lang="en-GB" dirty="0"/>
              <a:t>Research, reading, referencing &amp; evaluation</a:t>
            </a:r>
          </a:p>
          <a:p>
            <a:endParaRPr lang="en-GB" dirty="0"/>
          </a:p>
          <a:p>
            <a:endParaRPr lang="en-GB" dirty="0" smtClean="0"/>
          </a:p>
          <a:p>
            <a:r>
              <a:rPr lang="en-GB" sz="1400" i="1" dirty="0" smtClean="0"/>
              <a:t>Now you try……..</a:t>
            </a:r>
          </a:p>
          <a:p>
            <a:endParaRPr lang="en-GB" sz="1400" i="1" dirty="0"/>
          </a:p>
          <a:p>
            <a:r>
              <a:rPr lang="en-GB" sz="1400" dirty="0"/>
              <a:t>Author; N. Tang</a:t>
            </a:r>
            <a:endParaRPr lang="en-GB" sz="1400" dirty="0" smtClean="0"/>
          </a:p>
          <a:p>
            <a:r>
              <a:rPr lang="en-GB" sz="1400" dirty="0" smtClean="0"/>
              <a:t>Journal; </a:t>
            </a:r>
            <a:r>
              <a:rPr lang="en-GB" sz="1400" dirty="0"/>
              <a:t>Atmos. </a:t>
            </a:r>
            <a:r>
              <a:rPr lang="en-GB" sz="1400" dirty="0" smtClean="0"/>
              <a:t>Environ.</a:t>
            </a:r>
          </a:p>
          <a:p>
            <a:r>
              <a:rPr lang="en-GB" sz="1400" dirty="0"/>
              <a:t>Year; 1980</a:t>
            </a:r>
            <a:endParaRPr lang="en-GB" sz="1400" dirty="0" smtClean="0"/>
          </a:p>
          <a:p>
            <a:r>
              <a:rPr lang="en-GB" sz="1400" dirty="0"/>
              <a:t>Title; On the equilibrium partial pressures of nitric acid and ammonia in the atmosphere. </a:t>
            </a:r>
            <a:endParaRPr lang="en-GB" sz="1400" dirty="0" smtClean="0"/>
          </a:p>
          <a:p>
            <a:r>
              <a:rPr lang="en-GB" sz="1400" dirty="0" smtClean="0"/>
              <a:t>Volume/page; </a:t>
            </a:r>
            <a:r>
              <a:rPr lang="en-GB" sz="1400" dirty="0"/>
              <a:t>14, 819-834</a:t>
            </a:r>
            <a:endParaRPr lang="en-GB" sz="1400" dirty="0"/>
          </a:p>
          <a:p>
            <a:pPr lvl="0"/>
            <a:endParaRPr lang="en-US" altLang="en-US" sz="1400" dirty="0">
              <a:latin typeface="Arial" panose="020B0604020202020204" pitchFamily="34" charset="0"/>
            </a:endParaRPr>
          </a:p>
          <a:p>
            <a:endParaRPr lang="en-GB" sz="1400" dirty="0" smtClean="0"/>
          </a:p>
          <a:p>
            <a:r>
              <a:rPr lang="en-GB" sz="1400" dirty="0"/>
              <a:t>Author; William R. Harvey, Signe </a:t>
            </a:r>
            <a:r>
              <a:rPr lang="en-GB" sz="1400" dirty="0" err="1"/>
              <a:t>Nedergaard</a:t>
            </a:r>
            <a:r>
              <a:rPr lang="en-GB" sz="1400" dirty="0"/>
              <a:t> </a:t>
            </a:r>
            <a:endParaRPr lang="en-GB" sz="1400" dirty="0" smtClean="0"/>
          </a:p>
          <a:p>
            <a:r>
              <a:rPr lang="en-GB" sz="1400" dirty="0" smtClean="0"/>
              <a:t>Journal</a:t>
            </a:r>
            <a:r>
              <a:rPr lang="en-GB" sz="1400" dirty="0"/>
              <a:t>; Proc. Natl. Acad. Sci. </a:t>
            </a:r>
            <a:r>
              <a:rPr lang="en-GB" sz="1400" dirty="0" smtClean="0"/>
              <a:t>U.S.A.</a:t>
            </a:r>
            <a:endParaRPr lang="en-GB" sz="1400" b="1" dirty="0" smtClean="0"/>
          </a:p>
          <a:p>
            <a:r>
              <a:rPr lang="en-GB" sz="1400" dirty="0" smtClean="0"/>
              <a:t>Year</a:t>
            </a:r>
            <a:r>
              <a:rPr lang="en-GB" sz="1400" dirty="0"/>
              <a:t>; 1964 </a:t>
            </a:r>
            <a:endParaRPr lang="en-GB" sz="1400" dirty="0" smtClean="0"/>
          </a:p>
          <a:p>
            <a:r>
              <a:rPr lang="en-GB" sz="1400" dirty="0" smtClean="0"/>
              <a:t>Title</a:t>
            </a:r>
            <a:r>
              <a:rPr lang="en-GB" sz="1400" dirty="0"/>
              <a:t>; Sodium-independent active transport of potassium in the isolated midgut of the </a:t>
            </a:r>
            <a:r>
              <a:rPr lang="en-GB" sz="1400" dirty="0" err="1"/>
              <a:t>Cecropia</a:t>
            </a:r>
            <a:r>
              <a:rPr lang="en-GB" sz="1400" dirty="0"/>
              <a:t> silkworm</a:t>
            </a:r>
            <a:r>
              <a:rPr lang="en-GB" sz="1400" dirty="0" smtClean="0"/>
              <a:t>. </a:t>
            </a:r>
            <a:endParaRPr lang="en-GB" sz="1400" dirty="0"/>
          </a:p>
          <a:p>
            <a:r>
              <a:rPr lang="en-GB" sz="1400" dirty="0"/>
              <a:t>Volume/page; </a:t>
            </a:r>
            <a:r>
              <a:rPr lang="en-GB" sz="1400" dirty="0" smtClean="0"/>
              <a:t>51</a:t>
            </a:r>
            <a:r>
              <a:rPr lang="en-GB" sz="1400" dirty="0"/>
              <a:t>, 731-735 </a:t>
            </a:r>
            <a:endParaRPr lang="en-GB" sz="1400" dirty="0"/>
          </a:p>
          <a:p>
            <a:endParaRPr lang="en-GB" sz="1400" dirty="0" smtClean="0"/>
          </a:p>
          <a:p>
            <a:endParaRPr lang="en-GB" sz="1400" dirty="0"/>
          </a:p>
          <a:p>
            <a:r>
              <a:rPr lang="en-GB" sz="1400" dirty="0"/>
              <a:t>Author; </a:t>
            </a:r>
            <a:r>
              <a:rPr lang="it-IT" sz="1400" dirty="0"/>
              <a:t>Hassan, B.; Li, H.; McKeown, N. B. </a:t>
            </a:r>
            <a:endParaRPr lang="it-IT" sz="1400" dirty="0" smtClean="0"/>
          </a:p>
          <a:p>
            <a:r>
              <a:rPr lang="en-GB" sz="1400" dirty="0" smtClean="0"/>
              <a:t>Journal</a:t>
            </a:r>
            <a:r>
              <a:rPr lang="en-GB" sz="1400" dirty="0"/>
              <a:t>; </a:t>
            </a:r>
            <a:r>
              <a:rPr lang="it-IT" sz="1400" i="1" dirty="0"/>
              <a:t>J. Mater. </a:t>
            </a:r>
            <a:r>
              <a:rPr lang="it-IT" sz="1400" i="1" dirty="0" smtClean="0"/>
              <a:t>Chem. </a:t>
            </a:r>
          </a:p>
          <a:p>
            <a:r>
              <a:rPr lang="en-GB" sz="1400" dirty="0" smtClean="0"/>
              <a:t>Year</a:t>
            </a:r>
            <a:r>
              <a:rPr lang="en-GB" sz="1400" dirty="0"/>
              <a:t>; </a:t>
            </a:r>
            <a:r>
              <a:rPr lang="en-GB" sz="1400" dirty="0" smtClean="0"/>
              <a:t>2000</a:t>
            </a:r>
            <a:endParaRPr lang="en-GB" sz="1400" dirty="0"/>
          </a:p>
          <a:p>
            <a:r>
              <a:rPr lang="en-GB" sz="1400" dirty="0"/>
              <a:t>Title; </a:t>
            </a:r>
          </a:p>
          <a:p>
            <a:pPr lvl="0"/>
            <a:r>
              <a:rPr lang="en-GB" sz="1400" dirty="0"/>
              <a:t>Volume/page; </a:t>
            </a:r>
            <a:r>
              <a:rPr lang="it-IT" sz="1400" i="1" dirty="0"/>
              <a:t>10</a:t>
            </a:r>
            <a:r>
              <a:rPr lang="it-IT" sz="1400" dirty="0"/>
              <a:t>, 39−45.</a:t>
            </a:r>
          </a:p>
          <a:p>
            <a:endParaRPr lang="en-GB" sz="1400" dirty="0" smtClean="0"/>
          </a:p>
          <a:p>
            <a:endParaRPr lang="en-GB" sz="1400" dirty="0" smtClean="0"/>
          </a:p>
        </p:txBody>
      </p:sp>
    </p:spTree>
    <p:extLst>
      <p:ext uri="{BB962C8B-B14F-4D97-AF65-F5344CB8AC3E}">
        <p14:creationId xmlns:p14="http://schemas.microsoft.com/office/powerpoint/2010/main" val="2712664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8208912" cy="4154984"/>
          </a:xfrm>
          <a:prstGeom prst="rect">
            <a:avLst/>
          </a:prstGeom>
        </p:spPr>
        <p:txBody>
          <a:bodyPr wrap="square">
            <a:spAutoFit/>
          </a:bodyPr>
          <a:lstStyle/>
          <a:p>
            <a:r>
              <a:rPr lang="en-GB" dirty="0"/>
              <a:t>Research, reading, referencing &amp; evaluation</a:t>
            </a:r>
          </a:p>
          <a:p>
            <a:endParaRPr lang="en-GB" dirty="0"/>
          </a:p>
          <a:p>
            <a:endParaRPr lang="en-GB" dirty="0" smtClean="0"/>
          </a:p>
          <a:p>
            <a:r>
              <a:rPr lang="en-GB" sz="1400" i="1" dirty="0" smtClean="0"/>
              <a:t>Now you try……..</a:t>
            </a:r>
            <a:endParaRPr lang="en-GB" sz="1400" i="1" dirty="0"/>
          </a:p>
          <a:p>
            <a:pPr lvl="0"/>
            <a:endParaRPr lang="en-US" altLang="en-US" sz="1400" dirty="0" smtClean="0">
              <a:latin typeface="Arial" panose="020B0604020202020204" pitchFamily="34" charset="0"/>
            </a:endParaRPr>
          </a:p>
          <a:p>
            <a:pPr lvl="0"/>
            <a:endParaRPr lang="en-US" altLang="en-US" sz="1400" dirty="0">
              <a:latin typeface="Arial" panose="020B0604020202020204" pitchFamily="34" charset="0"/>
            </a:endParaRPr>
          </a:p>
          <a:p>
            <a:pPr lvl="0"/>
            <a:r>
              <a:rPr lang="en-GB" sz="1400" dirty="0"/>
              <a:t>N. Tang, On the equilibrium partial pressures of nitric acid and ammonia in the atmosphere. </a:t>
            </a:r>
            <a:r>
              <a:rPr lang="en-GB" sz="1400" i="1" dirty="0"/>
              <a:t>Atmos. Environ.</a:t>
            </a:r>
            <a:r>
              <a:rPr lang="en-GB" sz="1400" b="1" dirty="0"/>
              <a:t>14</a:t>
            </a:r>
            <a:r>
              <a:rPr lang="en-GB" sz="1400" dirty="0"/>
              <a:t>, 819-834 (1980</a:t>
            </a:r>
            <a:r>
              <a:rPr lang="en-GB" sz="1400" dirty="0" smtClean="0"/>
              <a:t>).</a:t>
            </a:r>
          </a:p>
          <a:p>
            <a:pPr lvl="0"/>
            <a:endParaRPr lang="en-GB" altLang="en-US" sz="1400" dirty="0">
              <a:latin typeface="Arial" panose="020B0604020202020204" pitchFamily="34" charset="0"/>
            </a:endParaRPr>
          </a:p>
          <a:p>
            <a:pPr lvl="0"/>
            <a:endParaRPr lang="en-GB" altLang="en-US" sz="1400" dirty="0" smtClean="0">
              <a:latin typeface="Arial" panose="020B0604020202020204" pitchFamily="34" charset="0"/>
            </a:endParaRPr>
          </a:p>
          <a:p>
            <a:pPr lvl="0"/>
            <a:r>
              <a:rPr lang="en-GB" sz="1400" dirty="0"/>
              <a:t>William R. Harvey, Signe </a:t>
            </a:r>
            <a:r>
              <a:rPr lang="en-GB" sz="1400" dirty="0" err="1"/>
              <a:t>Nedergaard</a:t>
            </a:r>
            <a:r>
              <a:rPr lang="en-GB" sz="1400" dirty="0"/>
              <a:t>, Sodium-independent active transport of potassium in the isolated midgut of the </a:t>
            </a:r>
            <a:r>
              <a:rPr lang="en-GB" sz="1400" dirty="0" err="1"/>
              <a:t>Cecropia</a:t>
            </a:r>
            <a:r>
              <a:rPr lang="en-GB" sz="1400" dirty="0"/>
              <a:t> silkworm. </a:t>
            </a:r>
            <a:r>
              <a:rPr lang="en-GB" sz="1400" i="1" dirty="0"/>
              <a:t>Proc. Natl. Acad. Sci. U.S.A.</a:t>
            </a:r>
            <a:r>
              <a:rPr lang="en-GB" sz="1400" b="1" dirty="0"/>
              <a:t>51</a:t>
            </a:r>
            <a:r>
              <a:rPr lang="en-GB" sz="1400" dirty="0"/>
              <a:t>, 731-735 (1964</a:t>
            </a:r>
            <a:r>
              <a:rPr lang="en-GB" sz="1400" dirty="0" smtClean="0"/>
              <a:t>).</a:t>
            </a:r>
          </a:p>
          <a:p>
            <a:pPr lvl="0"/>
            <a:endParaRPr lang="en-GB" altLang="en-US" sz="1400" dirty="0">
              <a:latin typeface="Arial" panose="020B0604020202020204" pitchFamily="34" charset="0"/>
            </a:endParaRPr>
          </a:p>
          <a:p>
            <a:pPr lvl="0"/>
            <a:endParaRPr lang="en-GB" altLang="en-US" sz="1400" dirty="0" smtClean="0">
              <a:latin typeface="Arial" panose="020B0604020202020204" pitchFamily="34" charset="0"/>
            </a:endParaRPr>
          </a:p>
          <a:p>
            <a:pPr lvl="0"/>
            <a:r>
              <a:rPr lang="it-IT" sz="1400" dirty="0"/>
              <a:t>Hassan, B.; Li, H.; McKeown, N. B. </a:t>
            </a:r>
            <a:r>
              <a:rPr lang="it-IT" sz="1400" i="1" dirty="0"/>
              <a:t>J. Mater. Chem.</a:t>
            </a:r>
            <a:r>
              <a:rPr lang="it-IT" sz="1400" dirty="0"/>
              <a:t> </a:t>
            </a:r>
            <a:r>
              <a:rPr lang="it-IT" sz="1400" b="1" dirty="0"/>
              <a:t>2000</a:t>
            </a:r>
            <a:r>
              <a:rPr lang="it-IT" sz="1400" dirty="0"/>
              <a:t>, </a:t>
            </a:r>
            <a:r>
              <a:rPr lang="it-IT" sz="1400" i="1" dirty="0"/>
              <a:t>10</a:t>
            </a:r>
            <a:r>
              <a:rPr lang="it-IT" sz="1400" dirty="0"/>
              <a:t>, 39−45</a:t>
            </a:r>
            <a:r>
              <a:rPr lang="it-IT" sz="1400" dirty="0" smtClean="0"/>
              <a:t>.</a:t>
            </a:r>
          </a:p>
          <a:p>
            <a:pPr lvl="0"/>
            <a:endParaRPr lang="it-IT" altLang="en-US" sz="1400" dirty="0">
              <a:latin typeface="Arial" panose="020B0604020202020204" pitchFamily="34" charset="0"/>
            </a:endParaRPr>
          </a:p>
          <a:p>
            <a:pPr lvl="0"/>
            <a:endParaRPr lang="it-IT" altLang="en-US" sz="1400" dirty="0" smtClean="0">
              <a:latin typeface="Arial" panose="020B0604020202020204" pitchFamily="34" charset="0"/>
            </a:endParaRPr>
          </a:p>
          <a:p>
            <a:endParaRPr lang="en-GB" sz="1400" dirty="0" smtClean="0"/>
          </a:p>
        </p:txBody>
      </p:sp>
    </p:spTree>
    <p:extLst>
      <p:ext uri="{BB962C8B-B14F-4D97-AF65-F5344CB8AC3E}">
        <p14:creationId xmlns:p14="http://schemas.microsoft.com/office/powerpoint/2010/main" val="161609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8208912" cy="5663089"/>
          </a:xfrm>
          <a:prstGeom prst="rect">
            <a:avLst/>
          </a:prstGeom>
        </p:spPr>
        <p:txBody>
          <a:bodyPr wrap="square">
            <a:spAutoFit/>
          </a:bodyPr>
          <a:lstStyle/>
          <a:p>
            <a:r>
              <a:rPr lang="en-GB" dirty="0"/>
              <a:t>Research, reading, referencing &amp; evaluation</a:t>
            </a:r>
          </a:p>
          <a:p>
            <a:endParaRPr lang="en-GB" dirty="0"/>
          </a:p>
          <a:p>
            <a:endParaRPr lang="en-GB" dirty="0" smtClean="0"/>
          </a:p>
          <a:p>
            <a:r>
              <a:rPr lang="en-GB" sz="1400" dirty="0" smtClean="0"/>
              <a:t>The</a:t>
            </a:r>
            <a:r>
              <a:rPr lang="en-GB" sz="1400" i="1" dirty="0" smtClean="0"/>
              <a:t> </a:t>
            </a:r>
            <a:r>
              <a:rPr lang="en-GB" sz="1400" dirty="0" smtClean="0"/>
              <a:t>Royal </a:t>
            </a:r>
            <a:r>
              <a:rPr lang="en-GB" sz="1400" dirty="0"/>
              <a:t>Society of </a:t>
            </a:r>
            <a:r>
              <a:rPr lang="en-GB" sz="1400" dirty="0" smtClean="0"/>
              <a:t>Chemistry referencing style;</a:t>
            </a:r>
          </a:p>
          <a:p>
            <a:endParaRPr lang="en-GB" sz="1400" dirty="0"/>
          </a:p>
          <a:p>
            <a:r>
              <a:rPr lang="en-GB" sz="1400" dirty="0" smtClean="0"/>
              <a:t>Journal </a:t>
            </a:r>
            <a:r>
              <a:rPr lang="en-GB" sz="1400" dirty="0"/>
              <a:t>articles should be cited in the form</a:t>
            </a:r>
            <a:r>
              <a:rPr lang="en-GB" sz="1400" dirty="0" smtClean="0"/>
              <a:t>:</a:t>
            </a:r>
          </a:p>
          <a:p>
            <a:endParaRPr lang="en-GB" sz="1400" dirty="0"/>
          </a:p>
          <a:p>
            <a:r>
              <a:rPr lang="en-GB" sz="1400" dirty="0" smtClean="0"/>
              <a:t>A. Name</a:t>
            </a:r>
            <a:r>
              <a:rPr lang="en-GB" sz="1400" dirty="0"/>
              <a:t>, B. Name and C. </a:t>
            </a:r>
            <a:r>
              <a:rPr lang="en-GB" sz="1400" dirty="0" smtClean="0"/>
              <a:t>Name, Journal Title, year, </a:t>
            </a:r>
            <a:r>
              <a:rPr lang="en-GB" sz="1400" b="1" dirty="0" smtClean="0"/>
              <a:t>volume</a:t>
            </a:r>
            <a:r>
              <a:rPr lang="en-GB" sz="1400" dirty="0" smtClean="0"/>
              <a:t>, </a:t>
            </a:r>
            <a:r>
              <a:rPr lang="en-GB" sz="1400" dirty="0"/>
              <a:t>page</a:t>
            </a:r>
            <a:r>
              <a:rPr lang="en-GB" sz="1400" dirty="0" smtClean="0"/>
              <a:t>.</a:t>
            </a:r>
          </a:p>
          <a:p>
            <a:endParaRPr lang="en-GB" sz="1400" dirty="0" smtClean="0"/>
          </a:p>
          <a:p>
            <a:r>
              <a:rPr lang="en-GB" sz="1400" dirty="0" smtClean="0"/>
              <a:t>For example;</a:t>
            </a:r>
          </a:p>
          <a:p>
            <a:endParaRPr lang="en-GB" sz="1400" dirty="0" smtClean="0"/>
          </a:p>
          <a:p>
            <a:r>
              <a:rPr lang="en-GB" sz="1400" dirty="0"/>
              <a:t>T. J. </a:t>
            </a:r>
            <a:r>
              <a:rPr lang="en-GB" sz="1400" dirty="0" err="1"/>
              <a:t>Hebden</a:t>
            </a:r>
            <a:r>
              <a:rPr lang="en-GB" sz="1400" dirty="0"/>
              <a:t>, R. R. Schrock, M. K. </a:t>
            </a:r>
            <a:r>
              <a:rPr lang="en-GB" sz="1400" dirty="0" err="1"/>
              <a:t>Takase</a:t>
            </a:r>
            <a:r>
              <a:rPr lang="en-GB" sz="1400" dirty="0"/>
              <a:t> and P. Müller, </a:t>
            </a:r>
            <a:r>
              <a:rPr lang="en-GB" sz="1400" dirty="0" smtClean="0"/>
              <a:t>Chem</a:t>
            </a:r>
            <a:r>
              <a:rPr lang="en-GB" sz="1400" dirty="0"/>
              <a:t>. </a:t>
            </a:r>
            <a:r>
              <a:rPr lang="en-GB" sz="1400" dirty="0" err="1"/>
              <a:t>Commun</a:t>
            </a:r>
            <a:r>
              <a:rPr lang="en-GB" sz="1400" dirty="0" smtClean="0"/>
              <a:t>., </a:t>
            </a:r>
            <a:r>
              <a:rPr lang="en-GB" sz="1400" dirty="0"/>
              <a:t>2012, </a:t>
            </a:r>
            <a:r>
              <a:rPr lang="en-GB" sz="1400" b="1" dirty="0" smtClean="0"/>
              <a:t>48</a:t>
            </a:r>
            <a:r>
              <a:rPr lang="en-GB" sz="1400" dirty="0" smtClean="0"/>
              <a:t>, 1851–1853.</a:t>
            </a:r>
          </a:p>
          <a:p>
            <a:endParaRPr lang="en-GB" sz="1400" dirty="0"/>
          </a:p>
          <a:p>
            <a:endParaRPr lang="en-GB" sz="1400" dirty="0" smtClean="0"/>
          </a:p>
          <a:p>
            <a:r>
              <a:rPr lang="en-GB" sz="1400" dirty="0" smtClean="0"/>
              <a:t>Books </a:t>
            </a:r>
            <a:r>
              <a:rPr lang="en-GB" sz="1400" dirty="0"/>
              <a:t>should be cited in the form: </a:t>
            </a:r>
            <a:endParaRPr lang="en-GB" sz="1400" dirty="0" smtClean="0"/>
          </a:p>
          <a:p>
            <a:endParaRPr lang="en-GB" sz="1400" dirty="0"/>
          </a:p>
          <a:p>
            <a:r>
              <a:rPr lang="en-GB" sz="1400" dirty="0" smtClean="0"/>
              <a:t>A. Name</a:t>
            </a:r>
            <a:r>
              <a:rPr lang="en-GB" sz="1400" dirty="0"/>
              <a:t>, B. Name and C. Name, </a:t>
            </a:r>
            <a:r>
              <a:rPr lang="en-GB" sz="1400" dirty="0" smtClean="0"/>
              <a:t>Book Title, </a:t>
            </a:r>
            <a:r>
              <a:rPr lang="en-GB" sz="1400" dirty="0"/>
              <a:t>Publisher, Publisher </a:t>
            </a:r>
            <a:r>
              <a:rPr lang="en-GB" sz="1400" dirty="0" smtClean="0"/>
              <a:t>Location</a:t>
            </a:r>
            <a:r>
              <a:rPr lang="en-GB" sz="1400" dirty="0"/>
              <a:t>, </a:t>
            </a:r>
            <a:r>
              <a:rPr lang="en-GB" sz="1400" dirty="0" smtClean="0"/>
              <a:t>year.</a:t>
            </a:r>
          </a:p>
          <a:p>
            <a:endParaRPr lang="en-GB" sz="1400" dirty="0" smtClean="0"/>
          </a:p>
          <a:p>
            <a:r>
              <a:rPr lang="en-GB" sz="1400" dirty="0" smtClean="0"/>
              <a:t>For example;</a:t>
            </a:r>
          </a:p>
          <a:p>
            <a:endParaRPr lang="en-GB" sz="1400" dirty="0"/>
          </a:p>
          <a:p>
            <a:r>
              <a:rPr lang="en-GB" sz="1400" dirty="0" smtClean="0"/>
              <a:t>S </a:t>
            </a:r>
            <a:r>
              <a:rPr lang="en-GB" sz="1400" dirty="0"/>
              <a:t>T Beckett, </a:t>
            </a:r>
            <a:r>
              <a:rPr lang="en-GB" sz="1400" dirty="0" smtClean="0"/>
              <a:t>Science </a:t>
            </a:r>
            <a:r>
              <a:rPr lang="en-GB" sz="1400" dirty="0"/>
              <a:t>of </a:t>
            </a:r>
            <a:r>
              <a:rPr lang="en-GB" sz="1400" dirty="0" smtClean="0"/>
              <a:t>Chocolate, </a:t>
            </a:r>
            <a:r>
              <a:rPr lang="en-GB" sz="1400" dirty="0"/>
              <a:t>Royal Society of Chemistry, Cambridge, 2000.</a:t>
            </a:r>
          </a:p>
          <a:p>
            <a:endParaRPr lang="en-GB" sz="1400" dirty="0"/>
          </a:p>
          <a:p>
            <a:endParaRPr lang="en-GB" sz="1400" dirty="0"/>
          </a:p>
          <a:p>
            <a:pPr lvl="0"/>
            <a:endParaRPr lang="it-IT" altLang="en-US" sz="1400" dirty="0" smtClean="0">
              <a:latin typeface="Arial" panose="020B0604020202020204" pitchFamily="34" charset="0"/>
            </a:endParaRPr>
          </a:p>
          <a:p>
            <a:endParaRPr lang="en-GB" sz="1400" dirty="0" smtClean="0"/>
          </a:p>
        </p:txBody>
      </p:sp>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186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5130" y="539388"/>
            <a:ext cx="7015182" cy="369332"/>
          </a:xfrm>
          <a:prstGeom prst="rect">
            <a:avLst/>
          </a:prstGeom>
        </p:spPr>
        <p:txBody>
          <a:bodyPr wrap="square">
            <a:spAutoFit/>
          </a:bodyPr>
          <a:lstStyle/>
          <a:p>
            <a:r>
              <a:rPr lang="en-GB" dirty="0"/>
              <a:t>Research, reading, referencing &amp; evaluation</a:t>
            </a:r>
          </a:p>
        </p:txBody>
      </p:sp>
      <p:cxnSp>
        <p:nvCxnSpPr>
          <p:cNvPr id="6" name="Straight Connector 5"/>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100614"/>
            <a:ext cx="6080299" cy="549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966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65130" y="539388"/>
            <a:ext cx="7015182" cy="369332"/>
          </a:xfrm>
          <a:prstGeom prst="rect">
            <a:avLst/>
          </a:prstGeom>
        </p:spPr>
        <p:txBody>
          <a:bodyPr wrap="square">
            <a:spAutoFit/>
          </a:bodyPr>
          <a:lstStyle/>
          <a:p>
            <a:r>
              <a:rPr lang="en-GB" dirty="0"/>
              <a:t>Research, reading, referencing &amp; evaluation</a:t>
            </a: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124744"/>
            <a:ext cx="5716478" cy="5352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0041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950391"/>
            <a:ext cx="4578679" cy="5850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65130" y="539388"/>
            <a:ext cx="7015182" cy="369332"/>
          </a:xfrm>
          <a:prstGeom prst="rect">
            <a:avLst/>
          </a:prstGeom>
        </p:spPr>
        <p:txBody>
          <a:bodyPr wrap="square">
            <a:spAutoFit/>
          </a:bodyPr>
          <a:lstStyle/>
          <a:p>
            <a:r>
              <a:rPr lang="en-GB" dirty="0"/>
              <a:t>Research, reading, referencing &amp; evaluation</a:t>
            </a:r>
          </a:p>
        </p:txBody>
      </p:sp>
      <p:cxnSp>
        <p:nvCxnSpPr>
          <p:cNvPr id="6" name="Straight Connector 5"/>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751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6768752" cy="5262979"/>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dirty="0"/>
          </a:p>
          <a:p>
            <a:r>
              <a:rPr lang="en-GB" sz="1400" i="1" dirty="0" smtClean="0"/>
              <a:t>So,  what research &amp; enquiry related skills have I developed?</a:t>
            </a:r>
          </a:p>
          <a:p>
            <a:endParaRPr lang="en-GB" sz="1400" i="1" dirty="0"/>
          </a:p>
          <a:p>
            <a:endParaRPr lang="en-GB" sz="1400" dirty="0"/>
          </a:p>
          <a:p>
            <a:r>
              <a:rPr lang="en-GB" sz="1400" dirty="0"/>
              <a:t> </a:t>
            </a:r>
          </a:p>
          <a:p>
            <a:pPr marL="285750" indent="-285750">
              <a:buFont typeface="Arial" panose="020B0604020202020204" pitchFamily="34" charset="0"/>
              <a:buChar char="•"/>
            </a:pPr>
            <a:r>
              <a:rPr lang="en-GB" sz="1400" dirty="0" smtClean="0"/>
              <a:t>identify </a:t>
            </a:r>
            <a:r>
              <a:rPr lang="en-GB" sz="1400" dirty="0"/>
              <a:t>(e.g. counter examples) </a:t>
            </a:r>
          </a:p>
          <a:p>
            <a:pPr marL="285750" indent="-285750">
              <a:buFont typeface="Arial" panose="020B0604020202020204" pitchFamily="34" charset="0"/>
              <a:buChar char="•"/>
            </a:pPr>
            <a:r>
              <a:rPr lang="en-GB" sz="1400" dirty="0" smtClean="0"/>
              <a:t>define </a:t>
            </a:r>
            <a:endParaRPr lang="en-GB" sz="1400" dirty="0"/>
          </a:p>
          <a:p>
            <a:pPr marL="285750" indent="-285750">
              <a:buFont typeface="Arial" panose="020B0604020202020204" pitchFamily="34" charset="0"/>
              <a:buChar char="•"/>
            </a:pPr>
            <a:r>
              <a:rPr lang="en-GB" sz="1400" dirty="0" smtClean="0"/>
              <a:t>analyse </a:t>
            </a:r>
            <a:r>
              <a:rPr lang="en-GB" sz="1400" dirty="0"/>
              <a:t>problems </a:t>
            </a:r>
          </a:p>
          <a:p>
            <a:pPr marL="285750" indent="-285750">
              <a:buFont typeface="Arial" panose="020B0604020202020204" pitchFamily="34" charset="0"/>
              <a:buChar char="•"/>
            </a:pPr>
            <a:r>
              <a:rPr lang="en-GB" sz="1400" dirty="0" smtClean="0"/>
              <a:t>identify </a:t>
            </a:r>
            <a:r>
              <a:rPr lang="en-GB" sz="1400" dirty="0"/>
              <a:t>or create solutions </a:t>
            </a:r>
          </a:p>
          <a:p>
            <a:pPr marL="285750" indent="-285750">
              <a:buFont typeface="Arial" panose="020B0604020202020204" pitchFamily="34" charset="0"/>
              <a:buChar char="•"/>
            </a:pPr>
            <a:r>
              <a:rPr lang="en-GB" sz="1400" dirty="0" smtClean="0"/>
              <a:t>synthesise </a:t>
            </a:r>
            <a:endParaRPr lang="en-GB" sz="1400" dirty="0"/>
          </a:p>
          <a:p>
            <a:pPr marL="285750" indent="-285750">
              <a:buFont typeface="Arial" panose="020B0604020202020204" pitchFamily="34" charset="0"/>
              <a:buChar char="•"/>
            </a:pPr>
            <a:r>
              <a:rPr lang="en-GB" sz="1400" dirty="0" smtClean="0"/>
              <a:t>evaluate </a:t>
            </a:r>
            <a:endParaRPr lang="en-GB" sz="1400" dirty="0"/>
          </a:p>
          <a:p>
            <a:pPr marL="285750" indent="-285750">
              <a:buFont typeface="Arial" panose="020B0604020202020204" pitchFamily="34" charset="0"/>
              <a:buChar char="•"/>
            </a:pPr>
            <a:r>
              <a:rPr lang="en-GB" sz="1400" dirty="0" smtClean="0"/>
              <a:t>critique </a:t>
            </a:r>
            <a:r>
              <a:rPr lang="en-GB" sz="1400" dirty="0"/>
              <a:t>/ critical judgment / critically assess </a:t>
            </a:r>
          </a:p>
          <a:p>
            <a:pPr marL="285750" indent="-285750">
              <a:buFont typeface="Arial" panose="020B0604020202020204" pitchFamily="34" charset="0"/>
              <a:buChar char="•"/>
            </a:pPr>
            <a:r>
              <a:rPr lang="en-GB" sz="1400" dirty="0" smtClean="0"/>
              <a:t>interpret </a:t>
            </a:r>
            <a:endParaRPr lang="en-GB" sz="1400" dirty="0"/>
          </a:p>
          <a:p>
            <a:pPr marL="285750" indent="-285750">
              <a:buFont typeface="Arial" panose="020B0604020202020204" pitchFamily="34" charset="0"/>
              <a:buChar char="•"/>
            </a:pPr>
            <a:r>
              <a:rPr lang="en-GB" sz="1400" dirty="0" smtClean="0"/>
              <a:t>creating </a:t>
            </a:r>
            <a:r>
              <a:rPr lang="en-GB" sz="1400" dirty="0"/>
              <a:t>new understanding </a:t>
            </a:r>
          </a:p>
          <a:p>
            <a:pPr marL="285750" indent="-285750">
              <a:buFont typeface="Arial" panose="020B0604020202020204" pitchFamily="34" charset="0"/>
              <a:buChar char="•"/>
            </a:pPr>
            <a:r>
              <a:rPr lang="en-GB" sz="1400" dirty="0" smtClean="0"/>
              <a:t>thinking </a:t>
            </a:r>
            <a:r>
              <a:rPr lang="en-GB" sz="1400" dirty="0"/>
              <a:t>creatively or imaginatively </a:t>
            </a:r>
          </a:p>
          <a:p>
            <a:pPr marL="285750" indent="-285750">
              <a:buFont typeface="Arial" panose="020B0604020202020204" pitchFamily="34" charset="0"/>
              <a:buChar char="•"/>
            </a:pPr>
            <a:r>
              <a:rPr lang="en-GB" sz="1400" dirty="0" smtClean="0"/>
              <a:t>formulate </a:t>
            </a:r>
            <a:r>
              <a:rPr lang="en-GB" sz="1400" dirty="0"/>
              <a:t>key questions </a:t>
            </a:r>
          </a:p>
          <a:p>
            <a:pPr marL="285750" indent="-285750">
              <a:buFont typeface="Arial" panose="020B0604020202020204" pitchFamily="34" charset="0"/>
              <a:buChar char="•"/>
            </a:pPr>
            <a:r>
              <a:rPr lang="en-GB" sz="1400" dirty="0" smtClean="0"/>
              <a:t>rational </a:t>
            </a:r>
            <a:r>
              <a:rPr lang="en-GB" sz="1400" dirty="0"/>
              <a:t>enquiry </a:t>
            </a:r>
          </a:p>
          <a:p>
            <a:pPr marL="285750" indent="-285750">
              <a:buFont typeface="Arial" panose="020B0604020202020204" pitchFamily="34" charset="0"/>
              <a:buChar char="•"/>
            </a:pPr>
            <a:r>
              <a:rPr lang="en-GB" sz="1400" dirty="0" smtClean="0"/>
              <a:t>search </a:t>
            </a:r>
            <a:r>
              <a:rPr lang="en-GB" sz="1400" dirty="0"/>
              <a:t>for, evaluate and use information </a:t>
            </a:r>
          </a:p>
          <a:p>
            <a:endParaRPr lang="en-GB" sz="1400" i="1" dirty="0"/>
          </a:p>
        </p:txBody>
      </p:sp>
    </p:spTree>
    <p:extLst>
      <p:ext uri="{BB962C8B-B14F-4D97-AF65-F5344CB8AC3E}">
        <p14:creationId xmlns:p14="http://schemas.microsoft.com/office/powerpoint/2010/main" val="115546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6768752" cy="3200876"/>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dirty="0"/>
          </a:p>
          <a:p>
            <a:endParaRPr lang="en-GB" dirty="0" smtClean="0"/>
          </a:p>
          <a:p>
            <a:r>
              <a:rPr lang="en-GB" sz="1400" i="1" dirty="0" smtClean="0"/>
              <a:t>The relevance of the lecture?</a:t>
            </a:r>
          </a:p>
          <a:p>
            <a:endParaRPr lang="en-GB" sz="1400" i="1" dirty="0"/>
          </a:p>
          <a:p>
            <a:r>
              <a:rPr lang="en-GB" sz="1400" i="1" dirty="0" smtClean="0"/>
              <a:t>And what about the tutorial &amp; laboratory?</a:t>
            </a:r>
          </a:p>
          <a:p>
            <a:endParaRPr lang="en-GB" sz="1400" i="1" dirty="0"/>
          </a:p>
          <a:p>
            <a:r>
              <a:rPr lang="en-GB" sz="1400" i="1" dirty="0" smtClean="0"/>
              <a:t>How does this all fit into my learning and ability to deal with exams?</a:t>
            </a:r>
          </a:p>
          <a:p>
            <a:endParaRPr lang="en-GB" sz="1400" i="1" dirty="0"/>
          </a:p>
          <a:p>
            <a:r>
              <a:rPr lang="en-GB" sz="1400" i="1" dirty="0" smtClean="0"/>
              <a:t>Assessment literacy?</a:t>
            </a:r>
            <a:endParaRPr lang="en-GB" sz="1400" i="1" dirty="0"/>
          </a:p>
          <a:p>
            <a:endParaRPr lang="en-GB" sz="1400" dirty="0" smtClean="0"/>
          </a:p>
        </p:txBody>
      </p:sp>
    </p:spTree>
    <p:extLst>
      <p:ext uri="{BB962C8B-B14F-4D97-AF65-F5344CB8AC3E}">
        <p14:creationId xmlns:p14="http://schemas.microsoft.com/office/powerpoint/2010/main" val="3465504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6768752" cy="2769989"/>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dirty="0"/>
          </a:p>
          <a:p>
            <a:endParaRPr lang="en-GB" dirty="0" smtClean="0"/>
          </a:p>
          <a:p>
            <a:r>
              <a:rPr lang="en-GB" sz="1400" i="1" dirty="0" smtClean="0"/>
              <a:t>What should you be reading?</a:t>
            </a:r>
          </a:p>
          <a:p>
            <a:endParaRPr lang="en-GB" sz="1400" i="1" dirty="0"/>
          </a:p>
          <a:p>
            <a:r>
              <a:rPr lang="en-GB" sz="1400" i="1" dirty="0" smtClean="0"/>
              <a:t>Where would you find these sources?</a:t>
            </a:r>
          </a:p>
          <a:p>
            <a:endParaRPr lang="en-GB" sz="1400" i="1" dirty="0"/>
          </a:p>
          <a:p>
            <a:r>
              <a:rPr lang="en-GB" sz="1400" i="1" dirty="0" smtClean="0"/>
              <a:t>How would you evaluate the reliability of these sources?</a:t>
            </a:r>
            <a:endParaRPr lang="en-GB" sz="1400" i="1" dirty="0"/>
          </a:p>
          <a:p>
            <a:endParaRPr lang="en-GB" sz="1400" dirty="0" smtClean="0"/>
          </a:p>
        </p:txBody>
      </p:sp>
    </p:spTree>
    <p:extLst>
      <p:ext uri="{BB962C8B-B14F-4D97-AF65-F5344CB8AC3E}">
        <p14:creationId xmlns:p14="http://schemas.microsoft.com/office/powerpoint/2010/main" val="2660444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6768752" cy="4001095"/>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dirty="0"/>
          </a:p>
          <a:p>
            <a:r>
              <a:rPr lang="en-GB" sz="1400" dirty="0" smtClean="0"/>
              <a:t>There are a number of different sources that you can use;</a:t>
            </a:r>
          </a:p>
          <a:p>
            <a:endParaRPr lang="en-GB" sz="1400" dirty="0"/>
          </a:p>
          <a:p>
            <a:pPr marL="285750" indent="-285750">
              <a:buFont typeface="Arial" pitchFamily="34" charset="0"/>
              <a:buChar char="•"/>
            </a:pPr>
            <a:r>
              <a:rPr lang="en-GB" sz="1400" dirty="0" smtClean="0"/>
              <a:t>Text book</a:t>
            </a:r>
          </a:p>
          <a:p>
            <a:pPr marL="285750" indent="-285750">
              <a:buFont typeface="Arial" pitchFamily="34" charset="0"/>
              <a:buChar char="•"/>
            </a:pPr>
            <a:r>
              <a:rPr lang="en-GB" sz="1400" dirty="0" smtClean="0"/>
              <a:t>Journal article</a:t>
            </a:r>
          </a:p>
          <a:p>
            <a:pPr marL="285750" indent="-285750">
              <a:buFont typeface="Arial" pitchFamily="34" charset="0"/>
              <a:buChar char="•"/>
            </a:pPr>
            <a:r>
              <a:rPr lang="en-GB" sz="1400" dirty="0" smtClean="0"/>
              <a:t>Report</a:t>
            </a:r>
          </a:p>
          <a:p>
            <a:pPr marL="285750" indent="-285750">
              <a:buFont typeface="Arial" pitchFamily="34" charset="0"/>
              <a:buChar char="•"/>
            </a:pPr>
            <a:r>
              <a:rPr lang="en-GB" sz="1400" dirty="0" smtClean="0"/>
              <a:t>Web site</a:t>
            </a:r>
          </a:p>
          <a:p>
            <a:endParaRPr lang="en-GB" sz="1400" dirty="0"/>
          </a:p>
          <a:p>
            <a:endParaRPr lang="en-GB" sz="1400" dirty="0" smtClean="0"/>
          </a:p>
          <a:p>
            <a:r>
              <a:rPr lang="en-GB" sz="1400" dirty="0" smtClean="0"/>
              <a:t>Your university library will be the place to find these sources.  Sometimes you wont even need to go into the library, it can be done online e.g. finding &amp; printing a journal article.</a:t>
            </a:r>
          </a:p>
          <a:p>
            <a:endParaRPr lang="en-GB" sz="1400" dirty="0"/>
          </a:p>
          <a:p>
            <a:endParaRPr lang="en-GB" sz="1400" dirty="0" smtClean="0"/>
          </a:p>
          <a:p>
            <a:r>
              <a:rPr lang="en-GB" sz="1400" dirty="0" smtClean="0"/>
              <a:t>What ever source you use, it is important that you are able to gauge its reliability.</a:t>
            </a:r>
            <a:endParaRPr lang="en-GB" dirty="0"/>
          </a:p>
        </p:txBody>
      </p:sp>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442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6768752" cy="3262432"/>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dirty="0"/>
          </a:p>
          <a:p>
            <a:r>
              <a:rPr lang="en-GB" sz="1400" dirty="0" smtClean="0"/>
              <a:t>What’s your analysis of the content?</a:t>
            </a:r>
          </a:p>
          <a:p>
            <a:endParaRPr lang="en-GB" sz="1400" dirty="0" smtClean="0"/>
          </a:p>
          <a:p>
            <a:endParaRPr lang="en-GB" sz="1400" dirty="0"/>
          </a:p>
          <a:p>
            <a:pPr marL="285750" indent="-285750">
              <a:buFont typeface="Arial" pitchFamily="34" charset="0"/>
              <a:buChar char="•"/>
            </a:pPr>
            <a:r>
              <a:rPr lang="en-GB" sz="1400" dirty="0"/>
              <a:t>Read the preface (book) or abstract (article) to determine the author's intentions. </a:t>
            </a:r>
            <a:endParaRPr lang="en-GB" sz="1400" dirty="0" smtClean="0"/>
          </a:p>
          <a:p>
            <a:pPr marL="285750" indent="-285750">
              <a:buFont typeface="Arial" pitchFamily="34" charset="0"/>
              <a:buChar char="•"/>
            </a:pPr>
            <a:r>
              <a:rPr lang="en-GB" sz="1400" dirty="0" smtClean="0"/>
              <a:t>Is </a:t>
            </a:r>
            <a:r>
              <a:rPr lang="en-GB" sz="1400" dirty="0"/>
              <a:t>this source too elementary, too technical, too advanced, or just right for your </a:t>
            </a:r>
            <a:r>
              <a:rPr lang="en-GB" sz="1400" dirty="0" smtClean="0"/>
              <a:t>needs</a:t>
            </a:r>
          </a:p>
          <a:p>
            <a:pPr marL="285750" indent="-285750">
              <a:buFont typeface="Arial" pitchFamily="34" charset="0"/>
              <a:buChar char="•"/>
            </a:pPr>
            <a:r>
              <a:rPr lang="en-GB" sz="1400" dirty="0"/>
              <a:t>Is the information fact, opinion, or </a:t>
            </a:r>
            <a:r>
              <a:rPr lang="en-GB" sz="1400" dirty="0" smtClean="0"/>
              <a:t>propaganda</a:t>
            </a:r>
          </a:p>
          <a:p>
            <a:pPr marL="285750" indent="-285750">
              <a:buFont typeface="Arial" pitchFamily="34" charset="0"/>
              <a:buChar char="•"/>
            </a:pPr>
            <a:r>
              <a:rPr lang="en-GB" sz="1400" dirty="0"/>
              <a:t>Does the information appear to be </a:t>
            </a:r>
            <a:r>
              <a:rPr lang="en-GB" sz="1400" dirty="0" smtClean="0"/>
              <a:t>well-researched &amp; evidenced</a:t>
            </a:r>
          </a:p>
          <a:p>
            <a:pPr marL="285750" indent="-285750">
              <a:buFont typeface="Arial" pitchFamily="34" charset="0"/>
              <a:buChar char="•"/>
            </a:pPr>
            <a:r>
              <a:rPr lang="en-GB" sz="1400" dirty="0"/>
              <a:t>Does the work update other sources, substantiate other materials you have read, or add new information</a:t>
            </a:r>
          </a:p>
        </p:txBody>
      </p:sp>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9408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6768752" cy="3354765"/>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dirty="0"/>
          </a:p>
          <a:p>
            <a:r>
              <a:rPr lang="en-GB" sz="1400" b="1" dirty="0"/>
              <a:t>References</a:t>
            </a:r>
            <a:r>
              <a:rPr lang="en-GB" sz="1400" dirty="0"/>
              <a:t> have two purposes</a:t>
            </a:r>
            <a:r>
              <a:rPr lang="en-GB" sz="1400" dirty="0" smtClean="0"/>
              <a:t>:</a:t>
            </a:r>
          </a:p>
          <a:p>
            <a:endParaRPr lang="en-GB" sz="1400" dirty="0"/>
          </a:p>
          <a:p>
            <a:r>
              <a:rPr lang="en-GB" sz="1400" dirty="0"/>
              <a:t/>
            </a:r>
            <a:br>
              <a:rPr lang="en-GB" sz="1400" dirty="0"/>
            </a:br>
            <a:r>
              <a:rPr lang="en-GB" sz="1400" dirty="0"/>
              <a:t>(1) to provide </a:t>
            </a:r>
            <a:r>
              <a:rPr lang="en-GB" sz="1400" dirty="0" smtClean="0"/>
              <a:t>the source </a:t>
            </a:r>
            <a:r>
              <a:rPr lang="en-GB" sz="1400" dirty="0"/>
              <a:t>of information you </a:t>
            </a:r>
            <a:r>
              <a:rPr lang="en-GB" sz="1400" dirty="0" smtClean="0"/>
              <a:t>use</a:t>
            </a:r>
            <a:r>
              <a:rPr lang="en-GB" sz="1400" dirty="0"/>
              <a:t/>
            </a:r>
            <a:br>
              <a:rPr lang="en-GB" sz="1400" dirty="0"/>
            </a:br>
            <a:r>
              <a:rPr lang="en-GB" sz="1400" dirty="0"/>
              <a:t>(2) to enable the reader to </a:t>
            </a:r>
            <a:r>
              <a:rPr lang="en-GB" sz="1400" i="1" dirty="0"/>
              <a:t>find</a:t>
            </a:r>
            <a:r>
              <a:rPr lang="en-GB" sz="1400" dirty="0"/>
              <a:t> it</a:t>
            </a:r>
            <a:r>
              <a:rPr lang="en-GB" sz="1400" dirty="0" smtClean="0"/>
              <a:t>.</a:t>
            </a:r>
          </a:p>
          <a:p>
            <a:endParaRPr lang="en-GB" sz="1400" dirty="0"/>
          </a:p>
          <a:p>
            <a:endParaRPr lang="en-GB" sz="1400" dirty="0" smtClean="0"/>
          </a:p>
          <a:p>
            <a:r>
              <a:rPr lang="en-GB" sz="1400" dirty="0" smtClean="0"/>
              <a:t>There are a number of different styles that can be employed.  You need to check that you are using the correct style.</a:t>
            </a:r>
          </a:p>
          <a:p>
            <a:endParaRPr lang="en-GB" sz="1400" dirty="0"/>
          </a:p>
        </p:txBody>
      </p:sp>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1129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8208912" cy="4801314"/>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sz="1400" dirty="0"/>
          </a:p>
          <a:p>
            <a:r>
              <a:rPr lang="en-GB" sz="1400" i="1" dirty="0" smtClean="0"/>
              <a:t>What does all this tell us?</a:t>
            </a:r>
          </a:p>
          <a:p>
            <a:endParaRPr lang="en-GB" sz="1400" dirty="0"/>
          </a:p>
          <a:p>
            <a:endParaRPr lang="en-GB" sz="1400" dirty="0" smtClean="0"/>
          </a:p>
          <a:p>
            <a:r>
              <a:rPr lang="en-GB" sz="1400" dirty="0" smtClean="0"/>
              <a:t>Campbell</a:t>
            </a:r>
            <a:r>
              <a:rPr lang="en-GB" sz="1400" dirty="0"/>
              <a:t>, N. A., Reece, J. B., </a:t>
            </a:r>
            <a:r>
              <a:rPr lang="en-GB" sz="1400" dirty="0" err="1"/>
              <a:t>Urry</a:t>
            </a:r>
            <a:r>
              <a:rPr lang="en-GB" sz="1400" dirty="0"/>
              <a:t>, L. A., Cain, M. L., Wasserman, </a:t>
            </a:r>
            <a:r>
              <a:rPr lang="en-GB" sz="1400" dirty="0" smtClean="0"/>
              <a:t>S.A</a:t>
            </a:r>
            <a:r>
              <a:rPr lang="en-GB" sz="1400" dirty="0"/>
              <a:t>., </a:t>
            </a:r>
            <a:r>
              <a:rPr lang="en-GB" sz="1400" dirty="0" err="1"/>
              <a:t>Minorsky</a:t>
            </a:r>
            <a:r>
              <a:rPr lang="en-GB" sz="1400" dirty="0"/>
              <a:t>, P. V. and Jackson, R. B. (2008) Biology (8th edition</a:t>
            </a:r>
            <a:r>
              <a:rPr lang="en-GB" sz="1400" dirty="0" smtClean="0"/>
              <a:t>). Published </a:t>
            </a:r>
            <a:r>
              <a:rPr lang="en-GB" sz="1400" dirty="0"/>
              <a:t>by Pearson Education. ISBN-13: 978-0321536167</a:t>
            </a:r>
            <a:r>
              <a:rPr lang="en-GB" sz="1400" dirty="0" smtClean="0"/>
              <a:t>.</a:t>
            </a:r>
          </a:p>
          <a:p>
            <a:endParaRPr lang="en-GB" sz="1400" dirty="0"/>
          </a:p>
          <a:p>
            <a:r>
              <a:rPr lang="en-GB" sz="1400" dirty="0" smtClean="0"/>
              <a:t>Chapter </a:t>
            </a:r>
            <a:r>
              <a:rPr lang="en-GB" sz="1400" dirty="0"/>
              <a:t>6 (A Tour of the </a:t>
            </a:r>
            <a:r>
              <a:rPr lang="en-GB" sz="1400" dirty="0" smtClean="0"/>
              <a:t>Cell) </a:t>
            </a:r>
            <a:r>
              <a:rPr lang="en-GB" sz="1400" dirty="0" err="1" smtClean="0"/>
              <a:t>Hillis</a:t>
            </a:r>
            <a:r>
              <a:rPr lang="en-GB" sz="1400" dirty="0"/>
              <a:t>, D. M., </a:t>
            </a:r>
            <a:r>
              <a:rPr lang="en-GB" sz="1400" dirty="0" err="1"/>
              <a:t>Sadava</a:t>
            </a:r>
            <a:r>
              <a:rPr lang="en-GB" sz="1400" dirty="0"/>
              <a:t>, D., Heller, H. C. and Price, M. V. (2012) Principles of Life. Published by </a:t>
            </a:r>
            <a:r>
              <a:rPr lang="en-GB" sz="1400" dirty="0" err="1"/>
              <a:t>Sinauer</a:t>
            </a:r>
            <a:r>
              <a:rPr lang="en-GB" sz="1400" dirty="0"/>
              <a:t> Associates. </a:t>
            </a:r>
            <a:r>
              <a:rPr lang="en-GB" sz="1400" dirty="0" smtClean="0"/>
              <a:t>ISBN-13:978-1429286572.</a:t>
            </a:r>
          </a:p>
          <a:p>
            <a:endParaRPr lang="en-GB" sz="1400" dirty="0"/>
          </a:p>
          <a:p>
            <a:pPr lvl="0"/>
            <a:r>
              <a:rPr lang="en-US" altLang="en-US" sz="1400" dirty="0"/>
              <a:t>Pauling, L., and Corey, R. B., </a:t>
            </a:r>
            <a:r>
              <a:rPr lang="en-US" altLang="en-US" sz="1400" i="1" dirty="0"/>
              <a:t>J. Am. Chem. Soc</a:t>
            </a:r>
            <a:r>
              <a:rPr lang="en-US" altLang="en-US" sz="1400" dirty="0"/>
              <a:t>., </a:t>
            </a:r>
            <a:r>
              <a:rPr lang="en-US" altLang="en-US" sz="1400" b="1" dirty="0"/>
              <a:t>72</a:t>
            </a:r>
            <a:r>
              <a:rPr lang="en-US" altLang="en-US" sz="1400" dirty="0"/>
              <a:t>, 5349 (1950). </a:t>
            </a:r>
            <a:endParaRPr lang="en-US" altLang="en-US" sz="1400" dirty="0" smtClean="0"/>
          </a:p>
          <a:p>
            <a:pPr lvl="0"/>
            <a:endParaRPr lang="en-US" altLang="en-US" sz="1400" dirty="0"/>
          </a:p>
          <a:p>
            <a:r>
              <a:rPr lang="en-US" altLang="en-US" sz="1400" dirty="0" err="1"/>
              <a:t>Astbury</a:t>
            </a:r>
            <a:r>
              <a:rPr lang="en-US" altLang="en-US" sz="1400" dirty="0"/>
              <a:t>, W. T., and Bell, F. O., </a:t>
            </a:r>
            <a:r>
              <a:rPr lang="en-US" altLang="en-US" sz="1400" i="1" dirty="0"/>
              <a:t>Nature</a:t>
            </a:r>
            <a:r>
              <a:rPr lang="en-US" altLang="en-US" sz="1400" dirty="0"/>
              <a:t>, </a:t>
            </a:r>
            <a:r>
              <a:rPr lang="en-US" altLang="en-US" sz="1400" b="1" dirty="0"/>
              <a:t>147</a:t>
            </a:r>
            <a:r>
              <a:rPr lang="en-US" altLang="en-US" sz="1400" dirty="0"/>
              <a:t>, 696 (1941</a:t>
            </a:r>
            <a:r>
              <a:rPr lang="en-US" altLang="en-US" sz="1400" dirty="0" smtClean="0"/>
              <a:t>).</a:t>
            </a:r>
            <a:endParaRPr lang="en-US" altLang="en-US" sz="1400" dirty="0"/>
          </a:p>
          <a:p>
            <a:pPr lvl="0"/>
            <a:endParaRPr lang="en-US" altLang="en-US" sz="1400" dirty="0" smtClean="0">
              <a:latin typeface="Arial" panose="020B0604020202020204" pitchFamily="34" charset="0"/>
            </a:endParaRPr>
          </a:p>
          <a:p>
            <a:r>
              <a:rPr lang="en-US" altLang="en-US" sz="1400" dirty="0" smtClean="0"/>
              <a:t>Jones, A.C., Speirs, N.M. et al, </a:t>
            </a:r>
            <a:r>
              <a:rPr lang="en-GB" sz="1400" i="1" dirty="0" smtClean="0"/>
              <a:t>J</a:t>
            </a:r>
            <a:r>
              <a:rPr lang="en-GB" sz="1400" i="1" dirty="0"/>
              <a:t>. Phys. Chem. A</a:t>
            </a:r>
            <a:r>
              <a:rPr lang="en-GB" sz="1400" dirty="0"/>
              <a:t>, </a:t>
            </a:r>
            <a:r>
              <a:rPr lang="en-GB" sz="1400" b="1" dirty="0"/>
              <a:t>2002</a:t>
            </a:r>
            <a:r>
              <a:rPr lang="en-GB" sz="1400" dirty="0"/>
              <a:t>, 106 (44), pp </a:t>
            </a:r>
            <a:r>
              <a:rPr lang="en-GB" sz="1400" dirty="0" smtClean="0"/>
              <a:t>10725–10732</a:t>
            </a:r>
            <a:r>
              <a:rPr lang="en-GB" sz="1400" dirty="0" smtClean="0"/>
              <a:t>.</a:t>
            </a:r>
            <a:endParaRPr lang="en-GB" sz="1400" dirty="0" smtClean="0"/>
          </a:p>
          <a:p>
            <a:endParaRPr lang="en-GB" sz="1400" dirty="0"/>
          </a:p>
          <a:p>
            <a:endParaRPr lang="en-GB" sz="1400" dirty="0" smtClean="0"/>
          </a:p>
          <a:p>
            <a:endParaRPr lang="en-GB" sz="1400" dirty="0" smtClean="0"/>
          </a:p>
        </p:txBody>
      </p:sp>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2466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8208912" cy="5232202"/>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sz="1400" dirty="0"/>
          </a:p>
          <a:p>
            <a:r>
              <a:rPr lang="en-GB" sz="1400" i="1" dirty="0" smtClean="0"/>
              <a:t>Where do the references appear?</a:t>
            </a:r>
          </a:p>
          <a:p>
            <a:endParaRPr lang="en-GB" sz="1400" dirty="0"/>
          </a:p>
          <a:p>
            <a:endParaRPr lang="en-GB" sz="1400" dirty="0" smtClean="0"/>
          </a:p>
          <a:p>
            <a:r>
              <a:rPr lang="en-GB" sz="1400" dirty="0" smtClean="0"/>
              <a:t>The </a:t>
            </a:r>
            <a:r>
              <a:rPr lang="en-GB" sz="1400" dirty="0"/>
              <a:t>dimerization of </a:t>
            </a:r>
            <a:r>
              <a:rPr lang="en-GB" sz="1400" dirty="0" err="1"/>
              <a:t>phthalocyanines</a:t>
            </a:r>
            <a:r>
              <a:rPr lang="en-GB" sz="1400" dirty="0"/>
              <a:t> (and the closely related porphyrins) and its effects on the UV–Vis absorption spectrum are well documented in the literature (1–10). Dimerization results in a significant </a:t>
            </a:r>
            <a:r>
              <a:rPr lang="en-GB" sz="1400" dirty="0" err="1"/>
              <a:t>blueshift</a:t>
            </a:r>
            <a:r>
              <a:rPr lang="en-GB" sz="1400" dirty="0"/>
              <a:t> in the Q band region together with some band broadening. That is, the absorption band of the dimer species lies at higher energy than does that of the monomer. This can be explained in terms of exciton coupling between the two monomer chromophores (4,5,11</a:t>
            </a:r>
            <a:r>
              <a:rPr lang="en-GB" sz="1400" dirty="0" smtClean="0"/>
              <a:t>).</a:t>
            </a:r>
          </a:p>
          <a:p>
            <a:endParaRPr lang="en-GB" altLang="en-US" sz="1400" dirty="0">
              <a:latin typeface="Arial" panose="020B0604020202020204" pitchFamily="34" charset="0"/>
            </a:endParaRPr>
          </a:p>
          <a:p>
            <a:endParaRPr lang="en-GB" altLang="en-US" sz="1400" dirty="0" smtClean="0">
              <a:latin typeface="Arial" panose="020B0604020202020204" pitchFamily="34" charset="0"/>
            </a:endParaRPr>
          </a:p>
          <a:p>
            <a:endParaRPr lang="en-GB" altLang="en-US" sz="1400" dirty="0">
              <a:latin typeface="Arial" panose="020B0604020202020204" pitchFamily="34" charset="0"/>
            </a:endParaRPr>
          </a:p>
          <a:p>
            <a:endParaRPr lang="en-GB" altLang="en-US" sz="1400" dirty="0" smtClean="0">
              <a:latin typeface="Arial" panose="020B0604020202020204" pitchFamily="34" charset="0"/>
            </a:endParaRPr>
          </a:p>
          <a:p>
            <a:endParaRPr lang="en-GB" altLang="en-US" sz="1400" dirty="0">
              <a:latin typeface="Arial" panose="020B0604020202020204" pitchFamily="34" charset="0"/>
            </a:endParaRPr>
          </a:p>
          <a:p>
            <a:r>
              <a:rPr lang="en-GB" sz="1200" i="1" dirty="0" err="1"/>
              <a:t>Leznoff</a:t>
            </a:r>
            <a:r>
              <a:rPr lang="en-GB" sz="1200" i="1" dirty="0"/>
              <a:t>, C. C., A. B. P. Lever 1989 </a:t>
            </a:r>
            <a:r>
              <a:rPr lang="en-GB" sz="1200" i="1" dirty="0" err="1"/>
              <a:t>Phthalocyanines</a:t>
            </a:r>
            <a:r>
              <a:rPr lang="en-GB" sz="1200" i="1" dirty="0"/>
              <a:t> Properties and Applications VCH Publishers, New York </a:t>
            </a:r>
            <a:endParaRPr lang="en-GB" sz="1200" i="1" dirty="0" smtClean="0"/>
          </a:p>
          <a:p>
            <a:endParaRPr lang="en-GB" altLang="en-US" sz="1200" i="1" dirty="0"/>
          </a:p>
          <a:p>
            <a:r>
              <a:rPr lang="en-GB" sz="1200" i="1" dirty="0" err="1"/>
              <a:t>Gouterman</a:t>
            </a:r>
            <a:r>
              <a:rPr lang="en-GB" sz="1200" i="1" dirty="0"/>
              <a:t>, M. 1978 Optical spectra and electronic structure of porphyrins and related rings In The Porphyrins, Vol. III (Edited by </a:t>
            </a:r>
            <a:r>
              <a:rPr lang="en-GB" sz="1200" i="1" dirty="0" err="1"/>
              <a:t>D.Dolphin</a:t>
            </a:r>
            <a:r>
              <a:rPr lang="en-GB" sz="1200" i="1" dirty="0"/>
              <a:t>), pp. 1–156. Academic Press, San Diego </a:t>
            </a:r>
            <a:endParaRPr lang="en-GB" sz="1200" i="1" dirty="0" smtClean="0"/>
          </a:p>
          <a:p>
            <a:endParaRPr lang="en-GB" altLang="en-US" sz="1200" i="1" dirty="0"/>
          </a:p>
          <a:p>
            <a:r>
              <a:rPr lang="en-GB" sz="1200" i="1" dirty="0"/>
              <a:t>Sheppard, S. E., A. L. Geddes (1944) Effects of solvents on the absorption spectra of dyes. IV. Water as solvent: a common pattern. J. Am. Chem. </a:t>
            </a:r>
            <a:r>
              <a:rPr lang="en-GB" sz="1200" i="1" dirty="0" err="1"/>
              <a:t>Soc</a:t>
            </a:r>
            <a:r>
              <a:rPr lang="en-GB" sz="1200" i="1" dirty="0"/>
              <a:t>, 66, 1995–2002. </a:t>
            </a:r>
            <a:endParaRPr lang="en-GB" sz="1400" dirty="0" smtClean="0"/>
          </a:p>
        </p:txBody>
      </p:sp>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5185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8208912" cy="3724096"/>
          </a:xfrm>
          <a:prstGeom prst="rect">
            <a:avLst/>
          </a:prstGeom>
        </p:spPr>
        <p:txBody>
          <a:bodyPr wrap="square">
            <a:spAutoFit/>
          </a:bodyPr>
          <a:lstStyle/>
          <a:p>
            <a:r>
              <a:rPr lang="en-GB" dirty="0"/>
              <a:t>Research, reading, referencing &amp; evaluation</a:t>
            </a:r>
          </a:p>
          <a:p>
            <a:endParaRPr lang="en-GB" dirty="0"/>
          </a:p>
          <a:p>
            <a:endParaRPr lang="en-GB" dirty="0" smtClean="0"/>
          </a:p>
          <a:p>
            <a:endParaRPr lang="en-GB" sz="1400" dirty="0"/>
          </a:p>
          <a:p>
            <a:r>
              <a:rPr lang="en-GB" sz="1400" i="1" dirty="0" smtClean="0"/>
              <a:t>Where do the references appear?</a:t>
            </a:r>
          </a:p>
          <a:p>
            <a:endParaRPr lang="en-GB" sz="1400" i="1" dirty="0"/>
          </a:p>
          <a:p>
            <a:endParaRPr lang="en-GB" sz="1400" i="1" dirty="0" smtClean="0"/>
          </a:p>
          <a:p>
            <a:endParaRPr lang="en-GB" sz="1400" dirty="0"/>
          </a:p>
          <a:p>
            <a:r>
              <a:rPr lang="en-GB" sz="1400" dirty="0"/>
              <a:t>Research pertaining to the interaction between carbon nanotubes and conjugated organic molecules is attracting growing interest as a new topic of fundamental research with numerous potential applications ranging from sensing</a:t>
            </a:r>
            <a:r>
              <a:rPr lang="en-GB" sz="1400" baseline="30000" dirty="0">
                <a:hlinkClick r:id="rId2"/>
              </a:rPr>
              <a:t>1</a:t>
            </a:r>
            <a:r>
              <a:rPr lang="en-GB" sz="1400" dirty="0"/>
              <a:t> to photovoltaics.</a:t>
            </a:r>
            <a:r>
              <a:rPr lang="en-GB" sz="1400" baseline="30000" dirty="0">
                <a:hlinkClick r:id="rId2"/>
              </a:rPr>
              <a:t>2</a:t>
            </a:r>
            <a:r>
              <a:rPr lang="en-GB" sz="1400" dirty="0"/>
              <a:t> Combining the remarkable electrical, thermal, and mechanical properties of carbon nanotubes</a:t>
            </a:r>
            <a:r>
              <a:rPr lang="en-GB" sz="1400" baseline="30000" dirty="0">
                <a:hlinkClick r:id="rId2"/>
              </a:rPr>
              <a:t>3</a:t>
            </a:r>
            <a:r>
              <a:rPr lang="en-GB" sz="1400" dirty="0"/>
              <a:t> with the optoelectronic properties of conjugated organic compounds is also a promising path to realizing hybrid composite materials for utilization in emerging disruptive technologies such as nanoelectronics.</a:t>
            </a:r>
            <a:r>
              <a:rPr lang="en-GB" sz="1400" baseline="30000" dirty="0"/>
              <a:t>2,4-6</a:t>
            </a:r>
            <a:r>
              <a:rPr lang="en-GB" sz="1400" dirty="0"/>
              <a:t> Increasingly, materials systems exhibiting spontaneous </a:t>
            </a:r>
            <a:r>
              <a:rPr lang="en-GB" sz="1400" dirty="0" err="1"/>
              <a:t>nanostructuring</a:t>
            </a:r>
            <a:r>
              <a:rPr lang="en-GB" sz="1400" dirty="0"/>
              <a:t> upon processing from solution have also come to the fore as an economical path to realizing optimized device structures.</a:t>
            </a:r>
            <a:r>
              <a:rPr lang="en-GB" sz="1400" baseline="30000" dirty="0">
                <a:hlinkClick r:id="rId2"/>
              </a:rPr>
              <a:t>7,8</a:t>
            </a:r>
            <a:r>
              <a:rPr lang="en-GB" sz="1400" dirty="0"/>
              <a:t> </a:t>
            </a:r>
            <a:endParaRPr lang="en-GB" sz="1400" dirty="0" smtClean="0"/>
          </a:p>
        </p:txBody>
      </p:sp>
      <p:cxnSp>
        <p:nvCxnSpPr>
          <p:cNvPr id="5" name="Straight Connector 4"/>
          <p:cNvCxnSpPr/>
          <p:nvPr/>
        </p:nvCxnSpPr>
        <p:spPr>
          <a:xfrm>
            <a:off x="395536" y="908720"/>
            <a:ext cx="60486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1101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1207</Words>
  <Application>Microsoft Office PowerPoint</Application>
  <PresentationFormat>On-screen Show (4:3)</PresentationFormat>
  <Paragraphs>195</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Edinburgh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Speirs</dc:creator>
  <cp:lastModifiedBy>SPEIRS Neil</cp:lastModifiedBy>
  <cp:revision>25</cp:revision>
  <dcterms:created xsi:type="dcterms:W3CDTF">2012-12-04T16:42:58Z</dcterms:created>
  <dcterms:modified xsi:type="dcterms:W3CDTF">2016-11-30T10:40:23Z</dcterms:modified>
</cp:coreProperties>
</file>