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3" r:id="rId3"/>
    <p:sldId id="324" r:id="rId4"/>
    <p:sldId id="303" r:id="rId5"/>
    <p:sldId id="293" r:id="rId6"/>
    <p:sldId id="294" r:id="rId7"/>
    <p:sldId id="295" r:id="rId8"/>
    <p:sldId id="261" r:id="rId9"/>
    <p:sldId id="262" r:id="rId10"/>
    <p:sldId id="306" r:id="rId11"/>
    <p:sldId id="302" r:id="rId12"/>
    <p:sldId id="296" r:id="rId13"/>
    <p:sldId id="301" r:id="rId14"/>
    <p:sldId id="264" r:id="rId15"/>
    <p:sldId id="274" r:id="rId16"/>
    <p:sldId id="299" r:id="rId17"/>
    <p:sldId id="279" r:id="rId18"/>
    <p:sldId id="317" r:id="rId19"/>
    <p:sldId id="304" r:id="rId20"/>
    <p:sldId id="276" r:id="rId21"/>
    <p:sldId id="320" r:id="rId22"/>
    <p:sldId id="265" r:id="rId23"/>
    <p:sldId id="277" r:id="rId24"/>
    <p:sldId id="319" r:id="rId25"/>
    <p:sldId id="307" r:id="rId26"/>
    <p:sldId id="286" r:id="rId27"/>
    <p:sldId id="311" r:id="rId28"/>
    <p:sldId id="287" r:id="rId29"/>
    <p:sldId id="288" r:id="rId30"/>
    <p:sldId id="318" r:id="rId31"/>
    <p:sldId id="309" r:id="rId32"/>
    <p:sldId id="292" r:id="rId33"/>
    <p:sldId id="32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68B54-F01A-4C69-9E4B-43324CA855CC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EF7A-8E53-48E2-BD31-5C1BC0C2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you do when you study?  Ideas?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2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2D1E-04FA-4E42-A974-9B3C5BE6400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7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We’ll look at each of these – all vague areas, potentially confusing – and</a:t>
            </a:r>
            <a:r>
              <a:rPr lang="en-GB" baseline="0" dirty="0" smtClean="0"/>
              <a:t> a few strategies to help make sense of your own study time.  Also helps with stress management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Common image of a student – but you have to live your life – what’s the truth?  Less is more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27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Shift activities – goals for sessions – when you know the task, you can get it </a:t>
            </a:r>
            <a:r>
              <a:rPr lang="en-GB" dirty="0" err="1" smtClean="0"/>
              <a:t>dione</a:t>
            </a:r>
            <a:r>
              <a:rPr lang="en-GB" dirty="0" smtClean="0"/>
              <a:t> – so make it specific. Timing helps.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3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Done</a:t>
            </a:r>
            <a:r>
              <a:rPr lang="en-GB" baseline="0" dirty="0" smtClean="0"/>
              <a:t> this, but…overview is finding your own shape for the information</a:t>
            </a:r>
          </a:p>
          <a:p>
            <a:r>
              <a:rPr lang="en-GB" baseline="0" dirty="0" smtClean="0"/>
              <a:t>Your voice is important</a:t>
            </a:r>
          </a:p>
          <a:p>
            <a:r>
              <a:rPr lang="en-GB" baseline="0" dirty="0" smtClean="0"/>
              <a:t>Also helps </a:t>
            </a:r>
            <a:r>
              <a:rPr lang="en-GB" baseline="0" dirty="0" err="1" smtClean="0"/>
              <a:t>processing,make</a:t>
            </a:r>
            <a:r>
              <a:rPr lang="en-GB" baseline="0" dirty="0" smtClean="0"/>
              <a:t> it make more sense.</a:t>
            </a:r>
          </a:p>
          <a:p>
            <a:r>
              <a:rPr lang="en-GB" baseline="0" dirty="0" err="1" smtClean="0"/>
              <a:t>Summarty</a:t>
            </a:r>
            <a:r>
              <a:rPr lang="en-GB" baseline="0" dirty="0" smtClean="0"/>
              <a:t> – excellent exercise, maybe sometimes?  To spot gaps?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7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00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1334-CB81-4730-AF4C-017E4A50B47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54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1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1334-CB81-4730-AF4C-017E4A50B47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8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open.ac.uk/students/skillsforstudy/index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Strategies for independent study</a:t>
            </a:r>
            <a:endParaRPr lang="en-GB" dirty="0"/>
          </a:p>
        </p:txBody>
      </p:sp>
      <p:pic>
        <p:nvPicPr>
          <p:cNvPr id="4" name="Picture 4" descr="https://encrypted-tbn3.gstatic.com/images?q=tbn:ANd9GcSQ-Mn7jXcfE_lecnok11upbajmRo1rgKGKmYAX0I0ktEdGDgiT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36" y="2800026"/>
            <a:ext cx="3962400" cy="25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8604199">
            <a:off x="3237150" y="4799203"/>
            <a:ext cx="134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lectures</a:t>
            </a:r>
          </a:p>
        </p:txBody>
      </p:sp>
      <p:sp>
        <p:nvSpPr>
          <p:cNvPr id="7" name="Rectangle 6"/>
          <p:cNvSpPr/>
          <p:nvPr/>
        </p:nvSpPr>
        <p:spPr>
          <a:xfrm rot="17383580">
            <a:off x="3599825" y="4897422"/>
            <a:ext cx="140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 smtClean="0">
                <a:solidFill>
                  <a:prstClr val="black"/>
                </a:solidFill>
              </a:rPr>
              <a:t>tutorials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508" y="5906735"/>
            <a:ext cx="6619056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SWAP humanities study skills day – Edinburgh University 2016</a:t>
            </a:r>
          </a:p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Virginia Bell - Effective Learning Adviser, Queen Margaret University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Build on the lecture:</a:t>
            </a:r>
            <a:br>
              <a:rPr lang="en-GB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Develop your research strategies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Select</a:t>
            </a:r>
            <a:r>
              <a:rPr lang="en-GB" dirty="0" smtClean="0"/>
              <a:t> 1 or 2 topics – </a:t>
            </a:r>
            <a:r>
              <a:rPr lang="en-GB" dirty="0" smtClean="0">
                <a:solidFill>
                  <a:srgbClr val="FF0000"/>
                </a:solidFill>
              </a:rPr>
              <a:t>explore reading </a:t>
            </a:r>
            <a:r>
              <a:rPr lang="en-GB" dirty="0" smtClean="0"/>
              <a:t>further on these, using reading list for ideas.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Take </a:t>
            </a:r>
            <a:r>
              <a:rPr lang="en-GB" dirty="0" smtClean="0">
                <a:solidFill>
                  <a:srgbClr val="FF0000"/>
                </a:solidFill>
              </a:rPr>
              <a:t>brief notes </a:t>
            </a:r>
            <a:r>
              <a:rPr lang="en-GB" dirty="0" smtClean="0"/>
              <a:t>on what you find and file with lecture notes.</a:t>
            </a:r>
          </a:p>
          <a:p>
            <a:endParaRPr lang="en-GB" dirty="0"/>
          </a:p>
        </p:txBody>
      </p:sp>
      <p:pic>
        <p:nvPicPr>
          <p:cNvPr id="2051" name="Picture 3" descr="C:\Users\vbell\AppData\Local\Microsoft\Windows\Temporary Internet Files\Content.IE5\3OIL9C8C\4502292027_f1471c3f42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29" y="3352800"/>
            <a:ext cx="3047999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4090" y="2209799"/>
            <a:ext cx="3068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Building the foundations of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y</a:t>
            </a:r>
            <a:r>
              <a:rPr lang="en-GB" sz="2000" dirty="0" smtClean="0">
                <a:solidFill>
                  <a:srgbClr val="FF0000"/>
                </a:solidFill>
              </a:rPr>
              <a:t>our subject knowledge 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and understanding…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41800"/>
            <a:ext cx="19812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Myth no.2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You have to read loads…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6096000" y="5105400"/>
            <a:ext cx="2667000" cy="1222248"/>
          </a:xfrm>
          <a:prstGeom prst="wedgeEllipseCallout">
            <a:avLst>
              <a:gd name="adj1" fmla="val 50285"/>
              <a:gd name="adj2" fmla="val 52562"/>
            </a:avLst>
          </a:prstGeom>
          <a:solidFill>
            <a:srgbClr val="FFFFCC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It all depends what, why and how…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TAFF-DATA\HomeDirs\VBell\My Pictures\hello 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666" y="105819"/>
            <a:ext cx="1500188" cy="2055813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</p:pic>
      <p:pic>
        <p:nvPicPr>
          <p:cNvPr id="8" name="Picture 7" descr="metr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1103" y="385868"/>
            <a:ext cx="1504950" cy="1676400"/>
          </a:xfrm>
          <a:prstGeom prst="rect">
            <a:avLst/>
          </a:prstGeom>
        </p:spPr>
      </p:pic>
      <p:pic>
        <p:nvPicPr>
          <p:cNvPr id="10" name="Picture 9" descr="Hera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887417"/>
            <a:ext cx="1876425" cy="2438400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11" name="Picture 10" descr="rank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7856" y="3569862"/>
            <a:ext cx="1571636" cy="2361748"/>
          </a:xfrm>
          <a:prstGeom prst="rect">
            <a:avLst/>
          </a:prstGeom>
          <a:scene3d>
            <a:camera prst="orthographicFront">
              <a:rot lat="0" lon="21593999" rev="20399999"/>
            </a:camera>
            <a:lightRig rig="threePt" dir="t"/>
          </a:scene3d>
        </p:spPr>
      </p:pic>
      <p:pic>
        <p:nvPicPr>
          <p:cNvPr id="14" name="Picture 13" descr="cartheo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7592" y="3926114"/>
            <a:ext cx="2000264" cy="2133600"/>
          </a:xfrm>
          <a:prstGeom prst="rect">
            <a:avLst/>
          </a:prstGeom>
        </p:spPr>
      </p:pic>
      <p:pic>
        <p:nvPicPr>
          <p:cNvPr id="15" name="Picture 14" descr="dictionar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395320"/>
            <a:ext cx="1143008" cy="17238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6" name="Picture 15" descr="ban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00066" y="919340"/>
            <a:ext cx="2372554" cy="3083116"/>
          </a:xfrm>
          <a:prstGeom prst="rect">
            <a:avLst/>
          </a:prstGeom>
          <a:solidFill>
            <a:srgbClr val="FFFFCC">
              <a:alpha val="44000"/>
            </a:srgb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7" name="Picture 16" descr="poem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43860" y="4271557"/>
            <a:ext cx="1428760" cy="2300546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18" name="Picture 17" descr="recip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94660" y="4783393"/>
            <a:ext cx="2143125" cy="2133600"/>
          </a:xfrm>
          <a:prstGeom prst="rect">
            <a:avLst/>
          </a:prstGeom>
          <a:solidFill>
            <a:srgbClr val="FFFFCC">
              <a:alpha val="0"/>
            </a:srgbClr>
          </a:solidFill>
          <a:effectLst>
            <a:outerShdw blurRad="50800" dist="50800" dir="5400000" algn="ctr" rotWithShape="0">
              <a:srgbClr val="FFFFCC">
                <a:alpha val="0"/>
              </a:srgbClr>
            </a:outerShdw>
          </a:effectLst>
        </p:spPr>
      </p:pic>
      <p:pic>
        <p:nvPicPr>
          <p:cNvPr id="19" name="Picture 18" descr="childhealth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4305" y="1855412"/>
            <a:ext cx="1428760" cy="2147044"/>
          </a:xfrm>
          <a:prstGeom prst="rect">
            <a:avLst/>
          </a:prstGeom>
          <a:scene3d>
            <a:camera prst="orthographicFront">
              <a:rot lat="0" lon="0" rev="20099999"/>
            </a:camera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137" y="-223732"/>
            <a:ext cx="1899863" cy="1899863"/>
          </a:xfrm>
          <a:prstGeom prst="rect">
            <a:avLst/>
          </a:prstGeom>
        </p:spPr>
      </p:pic>
      <p:pic>
        <p:nvPicPr>
          <p:cNvPr id="21" name="Picture 2" descr="\\STAFF-DATA\HomeDirs\VBell\My Pictures\hell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666" y="139011"/>
            <a:ext cx="1500188" cy="2055813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</p:pic>
      <p:pic>
        <p:nvPicPr>
          <p:cNvPr id="22" name="Picture 21" descr="metr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1103" y="419060"/>
            <a:ext cx="15049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1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115">
            <a:off x="5384586" y="2300308"/>
            <a:ext cx="3150464" cy="407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77428" y="5897289"/>
            <a:ext cx="397857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Do we </a:t>
            </a:r>
            <a:r>
              <a:rPr lang="en-GB" sz="2000" i="1" dirty="0" smtClean="0"/>
              <a:t>need</a:t>
            </a:r>
            <a:r>
              <a:rPr lang="en-GB" sz="2000" dirty="0" smtClean="0"/>
              <a:t> to read these in a different way?</a:t>
            </a:r>
            <a:endParaRPr lang="en-GB" sz="2000" dirty="0"/>
          </a:p>
        </p:txBody>
      </p:sp>
      <p:pic>
        <p:nvPicPr>
          <p:cNvPr id="2" name="Picture 1" descr="CRITICAL READING AT UNIVERSITY - Copy - Microsoft PowerPoi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20776" r="7791" b="13643"/>
          <a:stretch/>
        </p:blipFill>
        <p:spPr>
          <a:xfrm rot="20580426">
            <a:off x="204634" y="2013093"/>
            <a:ext cx="4386920" cy="3296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984">
            <a:off x="5519059" y="1421201"/>
            <a:ext cx="3490913" cy="2487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32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How could you approach your course reading?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 with </a:t>
            </a:r>
            <a:r>
              <a:rPr lang="en-GB" b="1" dirty="0">
                <a:solidFill>
                  <a:srgbClr val="FF0000"/>
                </a:solidFill>
              </a:rPr>
              <a:t>a book list?</a:t>
            </a:r>
            <a:endParaRPr lang="en-GB" sz="2800" i="1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Start </a:t>
            </a:r>
            <a:r>
              <a:rPr lang="en-GB" dirty="0" smtClean="0"/>
              <a:t>with </a:t>
            </a:r>
            <a:r>
              <a:rPr lang="en-GB" b="1" dirty="0" smtClean="0">
                <a:solidFill>
                  <a:srgbClr val="FF0000"/>
                </a:solidFill>
              </a:rPr>
              <a:t>a text?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800" i="1" dirty="0" smtClean="0"/>
          </a:p>
          <a:p>
            <a:r>
              <a:rPr lang="en-GB" dirty="0" smtClean="0"/>
              <a:t>How would each approach influence the </a:t>
            </a:r>
            <a:r>
              <a:rPr lang="en-GB" i="1" dirty="0" smtClean="0"/>
              <a:t>way</a:t>
            </a:r>
            <a:r>
              <a:rPr lang="en-GB" dirty="0" smtClean="0"/>
              <a:t> you read?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C:\Users\vbell\AppData\Local\Microsoft\Windows\Temporary Internet Files\Content.IE5\STOZZY1W\large-book-on-its-side-166.6-1542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91" y="3552129"/>
            <a:ext cx="1600200" cy="7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bell\AppData\Local\Microsoft\Windows\Temporary Internet Files\Content.IE5\TDCHHRAQ\stock-photo-13118077-english-boo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91" y="1524000"/>
            <a:ext cx="1727200" cy="16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247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SQ3R –active reading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Survey, skim, scan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Question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Read</a:t>
            </a:r>
            <a:r>
              <a:rPr lang="en-GB" dirty="0" smtClean="0">
                <a:solidFill>
                  <a:srgbClr val="00B050"/>
                </a:solidFill>
              </a:rPr>
              <a:t> in a bit more detail – but </a:t>
            </a:r>
            <a:r>
              <a:rPr lang="en-GB" i="1" dirty="0" smtClean="0">
                <a:solidFill>
                  <a:srgbClr val="00B050"/>
                </a:solidFill>
              </a:rPr>
              <a:t>not every word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Recall</a:t>
            </a:r>
            <a:r>
              <a:rPr lang="en-GB" dirty="0" smtClean="0">
                <a:solidFill>
                  <a:srgbClr val="00B050"/>
                </a:solidFill>
              </a:rPr>
              <a:t>  </a:t>
            </a:r>
            <a:r>
              <a:rPr lang="en-GB" sz="2400" dirty="0" smtClean="0">
                <a:solidFill>
                  <a:srgbClr val="00B050"/>
                </a:solidFill>
              </a:rPr>
              <a:t>am I understanding this so far? How/when to use?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1900" b="1" dirty="0" smtClean="0">
                <a:solidFill>
                  <a:schemeClr val="accent1">
                    <a:lumMod val="75000"/>
                  </a:schemeClr>
                </a:solidFill>
              </a:rPr>
              <a:t>Do you want to read it in detail?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Review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Read 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more carefully, take brief notes if needed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pPr marL="0" indent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rot="780991">
            <a:off x="6312013" y="1668295"/>
            <a:ext cx="2429663" cy="3606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author/title details</a:t>
            </a:r>
          </a:p>
          <a:p>
            <a:pPr marL="0" indent="0">
              <a:buFont typeface="Arial" pitchFamily="34" charset="0"/>
              <a:buNone/>
            </a:pPr>
            <a:endParaRPr lang="en-GB" sz="2000" b="1" dirty="0" smtClean="0">
              <a:solidFill>
                <a:schemeClr val="tx2">
                  <a:lumMod val="50000"/>
                </a:schemeClr>
              </a:solidFill>
              <a:latin typeface="Bradley Hand ITC" panose="03070402050302030203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Who’s the audience?</a:t>
            </a:r>
          </a:p>
          <a:p>
            <a:pPr marL="0" indent="0">
              <a:buFont typeface="Arial" pitchFamily="34" charset="0"/>
              <a:buNone/>
            </a:pPr>
            <a:endParaRPr lang="en-GB" sz="2000" b="1" dirty="0" smtClean="0">
              <a:solidFill>
                <a:schemeClr val="tx2">
                  <a:lumMod val="50000"/>
                </a:schemeClr>
              </a:solidFill>
              <a:latin typeface="Bradley Hand ITC" panose="03070402050302030203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Key topics covered?</a:t>
            </a:r>
          </a:p>
          <a:p>
            <a:pPr marL="0" indent="0">
              <a:buFont typeface="Arial" pitchFamily="34" charset="0"/>
              <a:buNone/>
            </a:pPr>
            <a:endParaRPr lang="en-GB" sz="2000" b="1" dirty="0" smtClean="0">
              <a:solidFill>
                <a:schemeClr val="tx2">
                  <a:lumMod val="50000"/>
                </a:schemeClr>
              </a:solidFill>
              <a:latin typeface="Bradley Hand ITC" panose="03070402050302030203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Readable? Difficult?</a:t>
            </a:r>
          </a:p>
          <a:p>
            <a:pPr marL="0" indent="0">
              <a:buFont typeface="Arial" pitchFamily="34" charset="0"/>
              <a:buNone/>
            </a:pPr>
            <a:endParaRPr lang="en-GB" sz="2000" b="1" dirty="0" smtClean="0">
              <a:solidFill>
                <a:schemeClr val="tx2">
                  <a:lumMod val="50000"/>
                </a:schemeClr>
              </a:solidFill>
              <a:latin typeface="Bradley Hand ITC" panose="03070402050302030203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How might I use this?</a:t>
            </a:r>
            <a:endParaRPr lang="en-GB" sz="2000" b="1" dirty="0">
              <a:solidFill>
                <a:schemeClr val="tx2">
                  <a:lumMod val="50000"/>
                </a:schemeClr>
              </a:solidFill>
              <a:latin typeface="Bradley Hand ITC" panose="03070402050302030203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079044" y="4915258"/>
            <a:ext cx="2895600" cy="1905000"/>
          </a:xfrm>
          <a:prstGeom prst="wedgeEllipseCallout">
            <a:avLst>
              <a:gd name="adj1" fmla="val 55544"/>
              <a:gd name="adj2" fmla="val -22895"/>
            </a:avLst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</a:rPr>
              <a:t>Make an annotated bibliography</a:t>
            </a:r>
          </a:p>
          <a:p>
            <a:r>
              <a:rPr lang="en-GB" dirty="0">
                <a:solidFill>
                  <a:srgbClr val="FF0000"/>
                </a:solidFill>
              </a:rPr>
              <a:t>5 quick details for future </a:t>
            </a:r>
            <a:r>
              <a:rPr lang="en-GB" dirty="0" smtClean="0">
                <a:solidFill>
                  <a:srgbClr val="FF0000"/>
                </a:solidFill>
              </a:rPr>
              <a:t>reading…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022" y="546656"/>
            <a:ext cx="3656565" cy="58464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Skim</a:t>
            </a:r>
            <a:endParaRPr lang="en-GB" dirty="0"/>
          </a:p>
        </p:txBody>
      </p:sp>
      <p:pic>
        <p:nvPicPr>
          <p:cNvPr id="6" name="Content Placeholder 3" descr="read_skimm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582" y="1562100"/>
            <a:ext cx="6981446" cy="4953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911247"/>
            <a:ext cx="1746515" cy="584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rgbClr val="FF0000"/>
                </a:solidFill>
              </a:rPr>
              <a:t>What are main topics?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468744">
            <a:off x="7961" y="3429053"/>
            <a:ext cx="1512168" cy="584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rgbClr val="FF0000"/>
                </a:solidFill>
              </a:rPr>
              <a:t>Intro-what is it about?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646629">
            <a:off x="7356527" y="5775023"/>
            <a:ext cx="1512168" cy="584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rgbClr val="FF0000"/>
                </a:solidFill>
              </a:rPr>
              <a:t>Conclusion?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How does it link to intro?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6627" y="2800290"/>
            <a:ext cx="1265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Headings?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46515" y="4953001"/>
            <a:ext cx="1606285" cy="72833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52460" y="3319129"/>
            <a:ext cx="3441918" cy="236220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41439" y="4953000"/>
            <a:ext cx="3263961" cy="12280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50423" y="6640893"/>
            <a:ext cx="1136377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79192" y="3810000"/>
            <a:ext cx="1102009" cy="1362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 rot="20468744">
            <a:off x="228649" y="752420"/>
            <a:ext cx="1675049" cy="757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>
                <a:solidFill>
                  <a:srgbClr val="FF0000"/>
                </a:solidFill>
              </a:rPr>
              <a:t>How is this interesting/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relevant to me?</a:t>
            </a:r>
            <a:endParaRPr lang="en-GB" sz="18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137395" y="1560329"/>
            <a:ext cx="704044" cy="110667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46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3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572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Detailed reading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? Active strategies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638800" cy="5334000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i="1" dirty="0" smtClean="0">
                <a:solidFill>
                  <a:srgbClr val="FF0000"/>
                </a:solidFill>
              </a:rPr>
              <a:t>Read several </a:t>
            </a:r>
            <a:r>
              <a:rPr lang="en-GB" sz="2800" i="1" dirty="0">
                <a:solidFill>
                  <a:srgbClr val="FF0000"/>
                </a:solidFill>
              </a:rPr>
              <a:t>times in different </a:t>
            </a:r>
            <a:r>
              <a:rPr lang="en-GB" sz="2800" i="1" dirty="0" smtClean="0">
                <a:solidFill>
                  <a:srgbClr val="FF0000"/>
                </a:solidFill>
              </a:rPr>
              <a:t>ways:</a:t>
            </a:r>
          </a:p>
          <a:p>
            <a:pPr marL="0" indent="0">
              <a:buNone/>
            </a:pPr>
            <a:endParaRPr lang="en-GB" sz="2400" i="1" dirty="0" smtClean="0">
              <a:solidFill>
                <a:srgbClr val="FF0000"/>
              </a:solidFill>
            </a:endParaRPr>
          </a:p>
          <a:p>
            <a:r>
              <a:rPr lang="en-GB" sz="2400" i="1" dirty="0">
                <a:solidFill>
                  <a:srgbClr val="FF0000"/>
                </a:solidFill>
              </a:rPr>
              <a:t>R</a:t>
            </a:r>
            <a:r>
              <a:rPr lang="en-GB" sz="2400" i="1" dirty="0" smtClean="0">
                <a:solidFill>
                  <a:srgbClr val="FF0000"/>
                </a:solidFill>
              </a:rPr>
              <a:t>ead the introduction and conclusion</a:t>
            </a:r>
          </a:p>
          <a:p>
            <a:pPr marL="0" indent="0">
              <a:buNone/>
            </a:pP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     What’s it about? Final point?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Read the interesting bits first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S</a:t>
            </a:r>
            <a:r>
              <a:rPr lang="en-GB" sz="2400" i="1" dirty="0" smtClean="0">
                <a:solidFill>
                  <a:srgbClr val="FF0000"/>
                </a:solidFill>
              </a:rPr>
              <a:t>kip </a:t>
            </a:r>
            <a:r>
              <a:rPr lang="en-GB" sz="2400" i="1" dirty="0">
                <a:solidFill>
                  <a:srgbClr val="FF0000"/>
                </a:solidFill>
              </a:rPr>
              <a:t>difficult words –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</a:rPr>
              <a:t>unless key words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S</a:t>
            </a:r>
            <a:r>
              <a:rPr lang="en-GB" sz="2400" i="1" dirty="0" smtClean="0">
                <a:solidFill>
                  <a:srgbClr val="FF0000"/>
                </a:solidFill>
              </a:rPr>
              <a:t>hort bursts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are best – 20 minutes?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S</a:t>
            </a:r>
            <a:r>
              <a:rPr lang="en-GB" sz="2400" i="1" dirty="0" smtClean="0">
                <a:solidFill>
                  <a:srgbClr val="FF0000"/>
                </a:solidFill>
              </a:rPr>
              <a:t>top </a:t>
            </a:r>
            <a:r>
              <a:rPr lang="en-GB" sz="2400" i="1" dirty="0">
                <a:solidFill>
                  <a:srgbClr val="FF0000"/>
                </a:solidFill>
              </a:rPr>
              <a:t>and question 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often.</a:t>
            </a:r>
          </a:p>
          <a:p>
            <a:endParaRPr lang="en-GB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Try explaining the reading to someone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i="1" dirty="0" smtClean="0">
                <a:solidFill>
                  <a:srgbClr val="FF0000"/>
                </a:solidFill>
              </a:rPr>
              <a:t>“Basically, it’s about…”</a:t>
            </a:r>
          </a:p>
          <a:p>
            <a:pPr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48200"/>
            <a:ext cx="2514600" cy="172164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553200" y="2057400"/>
            <a:ext cx="2133600" cy="1752600"/>
          </a:xfrm>
          <a:prstGeom prst="cloudCallout">
            <a:avLst>
              <a:gd name="adj1" fmla="val -36689"/>
              <a:gd name="adj2" fmla="val 81105"/>
            </a:avLst>
          </a:prstGeom>
          <a:solidFill>
            <a:srgbClr val="FFFFCC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Passive reading is a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waste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of time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aking notes frombooks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 r="60672" b="16660"/>
          <a:stretch/>
        </p:blipFill>
        <p:spPr bwMode="auto">
          <a:xfrm>
            <a:off x="6705600" y="3552188"/>
            <a:ext cx="2209800" cy="330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8" r="5248"/>
          <a:stretch/>
        </p:blipFill>
        <p:spPr>
          <a:xfrm>
            <a:off x="228600" y="304800"/>
            <a:ext cx="2667000" cy="3616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575176"/>
            <a:ext cx="30659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Is this a useful 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reading strategy?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4628" y="4101437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Or this?</a:t>
            </a:r>
            <a:endParaRPr lang="en-GB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05200" y="1524000"/>
            <a:ext cx="8382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2242" y="4814116"/>
            <a:ext cx="655102" cy="5960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8492" y="4510824"/>
            <a:ext cx="2590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Beware </a:t>
            </a:r>
            <a:r>
              <a:rPr lang="en-GB" sz="2800" i="1" dirty="0" smtClean="0">
                <a:solidFill>
                  <a:srgbClr val="FF0000"/>
                </a:solidFill>
              </a:rPr>
              <a:t>passive</a:t>
            </a:r>
            <a:r>
              <a:rPr lang="en-GB" sz="2800" dirty="0" smtClean="0">
                <a:solidFill>
                  <a:srgbClr val="FF0000"/>
                </a:solidFill>
              </a:rPr>
              <a:t> highlighting or </a:t>
            </a:r>
            <a:r>
              <a:rPr lang="en-GB" sz="2800" dirty="0" err="1" smtClean="0">
                <a:solidFill>
                  <a:srgbClr val="FF0000"/>
                </a:solidFill>
              </a:rPr>
              <a:t>stickering</a:t>
            </a:r>
            <a:r>
              <a:rPr lang="en-GB" sz="2800" dirty="0" smtClean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6278619"/>
            <a:ext cx="591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…but OK as a first step to note-making?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3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king notes frombook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4267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141228"/>
            <a:ext cx="25908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Myth no. 3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You have to take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 loads of notes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7010400" y="5562600"/>
            <a:ext cx="1600200" cy="1069848"/>
          </a:xfrm>
          <a:prstGeom prst="wedgeEllipseCallout">
            <a:avLst>
              <a:gd name="adj1" fmla="val 58901"/>
              <a:gd name="adj2" fmla="val 24734"/>
            </a:avLst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Less is more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3034" y="6513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thinking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2586" y="416654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understanding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9770" y="214166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summarising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1234" y="130844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reading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989091" y="1385977"/>
            <a:ext cx="602982" cy="733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22240" y="2141660"/>
            <a:ext cx="739666" cy="360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486400" y="3061543"/>
            <a:ext cx="876300" cy="138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76800" y="3831788"/>
            <a:ext cx="1468696" cy="402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72352" y="4478617"/>
            <a:ext cx="1233478" cy="805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1" y="3025111"/>
            <a:ext cx="3209803" cy="3200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67400" y="527587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discussing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58595" y="5334747"/>
            <a:ext cx="1233478" cy="805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92867" y="599467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riting…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381377" y="2520700"/>
            <a:ext cx="739666" cy="360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15100" y="283071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ote-making</a:t>
            </a:r>
            <a:endParaRPr lang="en-GB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943721" y="541460"/>
            <a:ext cx="2687742" cy="1600200"/>
          </a:xfrm>
          <a:prstGeom prst="cloudCallout">
            <a:avLst>
              <a:gd name="adj1" fmla="val 3594"/>
              <a:gd name="adj2" fmla="val 91828"/>
            </a:avLst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What am I supposed to be doing?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6" grpId="0"/>
      <p:bldP spid="21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Effective note-taking strategies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105400" cy="5486400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Notes </a:t>
            </a:r>
            <a:r>
              <a:rPr lang="en-GB" sz="2200" dirty="0" smtClean="0">
                <a:solidFill>
                  <a:srgbClr val="FF0000"/>
                </a:solidFill>
              </a:rPr>
              <a:t>remind you of key content:</a:t>
            </a:r>
            <a:endParaRPr lang="en-GB" sz="2200" dirty="0">
              <a:solidFill>
                <a:srgbClr val="FF0000"/>
              </a:solidFill>
            </a:endParaRPr>
          </a:p>
          <a:p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Keep notes </a:t>
            </a:r>
            <a:r>
              <a:rPr lang="en-GB" sz="2200" dirty="0">
                <a:solidFill>
                  <a:srgbClr val="FF0000"/>
                </a:solidFill>
              </a:rPr>
              <a:t>b</a:t>
            </a:r>
            <a:r>
              <a:rPr lang="en-GB" sz="2200" dirty="0" smtClean="0">
                <a:solidFill>
                  <a:srgbClr val="FF0000"/>
                </a:solidFill>
              </a:rPr>
              <a:t>rief </a:t>
            </a:r>
            <a:endParaRPr lang="en-GB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dirty="0">
                <a:solidFill>
                  <a:srgbClr val="FF0000"/>
                </a:solidFill>
              </a:rPr>
              <a:t>Note the text </a:t>
            </a:r>
            <a:r>
              <a:rPr lang="en-GB" sz="2200" dirty="0" smtClean="0">
                <a:solidFill>
                  <a:srgbClr val="FF0000"/>
                </a:solidFill>
              </a:rPr>
              <a:t>details: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dirty="0" smtClean="0">
                <a:solidFill>
                  <a:srgbClr val="FF0000"/>
                </a:solidFill>
              </a:rPr>
              <a:t>    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author, 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title, date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, pages </a:t>
            </a:r>
          </a:p>
          <a:p>
            <a:pPr marL="0" indent="0">
              <a:buNone/>
            </a:pP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dirty="0" smtClean="0">
                <a:solidFill>
                  <a:srgbClr val="FF0000"/>
                </a:solidFill>
              </a:rPr>
              <a:t>Paraphrase main ideas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Use bullet points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dirty="0" smtClean="0">
                <a:solidFill>
                  <a:srgbClr val="FF0000"/>
                </a:solidFill>
              </a:rPr>
              <a:t>   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ne point per paragraph? Per page?</a:t>
            </a:r>
          </a:p>
          <a:p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If you note a </a:t>
            </a:r>
            <a:r>
              <a:rPr lang="en-GB" sz="2200" dirty="0" smtClean="0">
                <a:solidFill>
                  <a:srgbClr val="FF0000"/>
                </a:solidFill>
              </a:rPr>
              <a:t>“quotation” 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make sure you use </a:t>
            </a:r>
            <a:r>
              <a:rPr lang="en-GB" sz="2200" dirty="0" smtClean="0">
                <a:solidFill>
                  <a:srgbClr val="FF0000"/>
                </a:solidFill>
              </a:rPr>
              <a:t>“…” 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note page number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GB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200" dirty="0" smtClean="0">
                <a:solidFill>
                  <a:srgbClr val="FF0000"/>
                </a:solidFill>
              </a:rPr>
              <a:t>Note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: how/when might I </a:t>
            </a:r>
            <a:r>
              <a:rPr lang="en-GB" sz="2200" dirty="0" smtClean="0">
                <a:solidFill>
                  <a:srgbClr val="FF0000"/>
                </a:solidFill>
              </a:rPr>
              <a:t>use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 this?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File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 somewhere </a:t>
            </a:r>
            <a:r>
              <a:rPr lang="en-GB" sz="2200" dirty="0" smtClean="0">
                <a:solidFill>
                  <a:schemeClr val="accent1">
                    <a:lumMod val="75000"/>
                  </a:schemeClr>
                </a:solidFill>
              </a:rPr>
              <a:t>useful.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22242" r="16742" b="15495"/>
          <a:stretch/>
        </p:blipFill>
        <p:spPr>
          <a:xfrm rot="20853800">
            <a:off x="6265211" y="1787683"/>
            <a:ext cx="1888588" cy="1353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976">
            <a:off x="6993811" y="2630478"/>
            <a:ext cx="1208232" cy="2175501"/>
          </a:xfrm>
          <a:prstGeom prst="rect">
            <a:avLst/>
          </a:prstGeom>
        </p:spPr>
      </p:pic>
      <p:pic>
        <p:nvPicPr>
          <p:cNvPr id="7" name="Picture 4" descr="https://encrypted-tbn0.gstatic.com/images?q=tbn:ANd9GcTRleJmBZnQq6YVzB0ZxPAcDTas6bX3sDxLsi4GtaDzDSmqSnt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44" y="5248275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109057">
            <a:off x="6349427" y="5827419"/>
            <a:ext cx="28377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Avoid passive note-making!!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403494"/>
              </p:ext>
            </p:extLst>
          </p:nvPr>
        </p:nvGraphicFramePr>
        <p:xfrm>
          <a:off x="1524000" y="914400"/>
          <a:ext cx="6400800" cy="54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110"/>
                <a:gridCol w="5133690"/>
              </a:tblGrid>
              <a:tr h="601431"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Book/article details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8979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Key point</a:t>
                      </a:r>
                    </a:p>
                    <a:p>
                      <a:r>
                        <a:rPr lang="en-GB" baseline="0" dirty="0" smtClean="0"/>
                        <a:t>p.34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Key point</a:t>
                      </a:r>
                    </a:p>
                    <a:p>
                      <a:r>
                        <a:rPr lang="en-GB" baseline="0" dirty="0" smtClean="0"/>
                        <a:t>p.45-48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Key point</a:t>
                      </a:r>
                    </a:p>
                    <a:p>
                      <a:r>
                        <a:rPr lang="en-GB" baseline="0" dirty="0" smtClean="0"/>
                        <a:t>p.80-85</a:t>
                      </a:r>
                    </a:p>
                    <a:p>
                      <a:endParaRPr lang="en-GB" baseline="0" dirty="0" smtClean="0"/>
                    </a:p>
                    <a:p>
                      <a:endParaRPr lang="en-GB" baseline="0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Paraphrase</a:t>
                      </a:r>
                      <a:r>
                        <a:rPr lang="en-GB" baseline="0" dirty="0" smtClean="0"/>
                        <a:t> main ideas</a:t>
                      </a:r>
                      <a:r>
                        <a:rPr lang="en-GB" dirty="0" smtClean="0"/>
                        <a:t>– note form</a:t>
                      </a:r>
                      <a:r>
                        <a:rPr lang="en-GB" baseline="0" dirty="0" smtClean="0"/>
                        <a:t> or bullets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09379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Critical</a:t>
                      </a:r>
                      <a:r>
                        <a:rPr lang="en-GB" baseline="0" dirty="0" smtClean="0"/>
                        <a:t> s</a:t>
                      </a:r>
                      <a:r>
                        <a:rPr lang="en-GB" dirty="0" smtClean="0"/>
                        <a:t>ummary:</a:t>
                      </a:r>
                    </a:p>
                    <a:p>
                      <a:r>
                        <a:rPr lang="en-GB" baseline="0" dirty="0" smtClean="0"/>
                        <a:t>What do I think of the ideas? Useful? Similar to lecture?</a:t>
                      </a:r>
                    </a:p>
                    <a:p>
                      <a:r>
                        <a:rPr lang="en-GB" baseline="0" dirty="0" smtClean="0"/>
                        <a:t>What questions does this raise?</a:t>
                      </a:r>
                    </a:p>
                    <a:p>
                      <a:r>
                        <a:rPr lang="en-GB" baseline="0" dirty="0" smtClean="0"/>
                        <a:t>What have I learned from this – </a:t>
                      </a:r>
                      <a:r>
                        <a:rPr lang="en-GB" baseline="0" dirty="0" smtClean="0"/>
                        <a:t>what to read next</a:t>
                      </a:r>
                      <a:r>
                        <a:rPr lang="en-GB" baseline="0" dirty="0" smtClean="0"/>
                        <a:t>?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381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3200" dirty="0" smtClean="0"/>
              <a:t>Cornell-type notes – </a:t>
            </a:r>
            <a:r>
              <a:rPr lang="en-GB" sz="1600" dirty="0" smtClean="0"/>
              <a:t>useful for summary of their ideas and </a:t>
            </a:r>
            <a:r>
              <a:rPr lang="en-GB" sz="1600" b="1" dirty="0" smtClean="0"/>
              <a:t>yours</a:t>
            </a:r>
            <a:endParaRPr lang="en-GB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68089"/>
            <a:ext cx="1033232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Research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skills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21" y="5181600"/>
            <a:ext cx="1391728" cy="92333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Critical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thinking and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writing skills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3048000"/>
            <a:ext cx="1459182" cy="92333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Reading +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paraphrasing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skills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Reading </a:t>
            </a:r>
            <a:r>
              <a:rPr lang="en-GB" i="1" dirty="0" smtClean="0"/>
              <a:t>across</a:t>
            </a:r>
            <a:r>
              <a:rPr lang="en-GB" dirty="0" smtClean="0"/>
              <a:t> the 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Select a key topic 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Browse for the topic in </a:t>
            </a:r>
            <a:r>
              <a:rPr lang="en-GB" i="1" dirty="0" smtClean="0"/>
              <a:t>several</a:t>
            </a:r>
            <a:r>
              <a:rPr lang="en-GB" dirty="0" smtClean="0"/>
              <a:t> books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Use the </a:t>
            </a:r>
            <a:r>
              <a:rPr lang="en-GB" dirty="0" smtClean="0">
                <a:solidFill>
                  <a:srgbClr val="FF0000"/>
                </a:solidFill>
              </a:rPr>
              <a:t>index/chapter </a:t>
            </a:r>
            <a:r>
              <a:rPr lang="en-GB" dirty="0" smtClean="0"/>
              <a:t>headings</a:t>
            </a:r>
          </a:p>
          <a:p>
            <a:r>
              <a:rPr lang="en-GB" dirty="0" smtClean="0"/>
              <a:t>Read </a:t>
            </a:r>
            <a:r>
              <a:rPr lang="en-GB" i="1" dirty="0" smtClean="0">
                <a:solidFill>
                  <a:srgbClr val="FF0000"/>
                </a:solidFill>
              </a:rPr>
              <a:t>a few pages </a:t>
            </a:r>
            <a:r>
              <a:rPr lang="en-GB" dirty="0" smtClean="0"/>
              <a:t>in </a:t>
            </a:r>
            <a:r>
              <a:rPr lang="en-GB" i="1" dirty="0" smtClean="0"/>
              <a:t>each</a:t>
            </a:r>
          </a:p>
          <a:p>
            <a:r>
              <a:rPr lang="en-GB" dirty="0" smtClean="0"/>
              <a:t>Take </a:t>
            </a:r>
            <a:r>
              <a:rPr lang="en-GB" i="1" dirty="0" smtClean="0">
                <a:solidFill>
                  <a:srgbClr val="FF0000"/>
                </a:solidFill>
              </a:rPr>
              <a:t>a few </a:t>
            </a:r>
            <a:r>
              <a:rPr lang="en-GB" dirty="0" smtClean="0"/>
              <a:t>notes</a:t>
            </a:r>
          </a:p>
          <a:p>
            <a:r>
              <a:rPr lang="en-GB" dirty="0" smtClean="0"/>
              <a:t>Keep notes </a:t>
            </a:r>
            <a:r>
              <a:rPr lang="en-GB" dirty="0" smtClean="0">
                <a:solidFill>
                  <a:srgbClr val="FF0000"/>
                </a:solidFill>
              </a:rPr>
              <a:t>together</a:t>
            </a:r>
            <a:r>
              <a:rPr lang="en-GB" dirty="0" smtClean="0"/>
              <a:t> filed under that topic.</a:t>
            </a:r>
            <a:endParaRPr lang="en-GB" dirty="0"/>
          </a:p>
        </p:txBody>
      </p:sp>
      <p:pic>
        <p:nvPicPr>
          <p:cNvPr id="1026" name="Picture 2" descr="C:\Users\vbell\AppData\Local\Microsoft\Windows\Temporary Internet Files\Content.IE5\5BKKZRAL\books-2515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189272" cy="16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164132"/>
              </p:ext>
            </p:extLst>
          </p:nvPr>
        </p:nvGraphicFramePr>
        <p:xfrm>
          <a:off x="395536" y="1340768"/>
          <a:ext cx="8568952" cy="4922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07142"/>
                <a:gridCol w="1712122"/>
                <a:gridCol w="1828800"/>
                <a:gridCol w="1631329"/>
                <a:gridCol w="1389559"/>
              </a:tblGrid>
              <a:tr h="125003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Non-verbal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Body-language</a:t>
                      </a:r>
                    </a:p>
                    <a:p>
                      <a:r>
                        <a:rPr lang="en-GB" dirty="0" smtClean="0"/>
                        <a:t>Key features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Why important?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Challenges?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</a:t>
                      </a:r>
                      <a:r>
                        <a:rPr lang="en-GB" baseline="0" dirty="0" smtClean="0"/>
                        <a:t> what?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How</a:t>
                      </a:r>
                      <a:r>
                        <a:rPr lang="en-GB" baseline="0" dirty="0" smtClean="0"/>
                        <a:t> do they compare?</a:t>
                      </a: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en-GB" dirty="0" smtClean="0"/>
                        <a:t>Smith (2010)</a:t>
                      </a:r>
                    </a:p>
                    <a:p>
                      <a:r>
                        <a:rPr lang="en-GB" dirty="0" smtClean="0"/>
                        <a:t>Chapter 3 and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Ahmed and Jones (2007)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Pages 45-47, 67-70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en-GB" dirty="0" smtClean="0"/>
                        <a:t>Sanchez et al (2008)</a:t>
                      </a:r>
                    </a:p>
                    <a:p>
                      <a:r>
                        <a:rPr lang="en-GB" dirty="0" smtClean="0"/>
                        <a:t>Research article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648" y="304800"/>
            <a:ext cx="738944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</a:t>
            </a:r>
            <a:r>
              <a:rPr lang="en-GB" sz="2400" dirty="0" smtClean="0"/>
              <a:t>aking notes on a topic from </a:t>
            </a:r>
            <a:r>
              <a:rPr lang="en-GB" sz="2400" dirty="0">
                <a:solidFill>
                  <a:srgbClr val="FF0000"/>
                </a:solidFill>
              </a:rPr>
              <a:t>several </a:t>
            </a:r>
            <a:r>
              <a:rPr lang="en-GB" sz="2400" dirty="0" smtClean="0">
                <a:solidFill>
                  <a:srgbClr val="FF0000"/>
                </a:solidFill>
              </a:rPr>
              <a:t>sources</a:t>
            </a:r>
          </a:p>
          <a:p>
            <a:r>
              <a:rPr lang="en-GB" sz="2400" dirty="0" smtClean="0"/>
              <a:t>Useful for essay research</a:t>
            </a:r>
          </a:p>
        </p:txBody>
      </p:sp>
    </p:spTree>
    <p:extLst>
      <p:ext uri="{BB962C8B-B14F-4D97-AF65-F5344CB8AC3E}">
        <p14:creationId xmlns:p14="http://schemas.microsoft.com/office/powerpoint/2010/main" val="30282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Study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330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We are motivated by seeing results</a:t>
            </a:r>
          </a:p>
          <a:p>
            <a:pPr marL="0" indent="0"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but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Study tasks often feel unproductive, with little tangible result.</a:t>
            </a:r>
          </a:p>
          <a:p>
            <a:pPr marL="0" indent="0">
              <a:buNone/>
            </a:pP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The challenge: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How to make study tasks </a:t>
            </a:r>
            <a:r>
              <a:rPr lang="en-GB" b="1" i="1" dirty="0" smtClean="0">
                <a:solidFill>
                  <a:srgbClr val="FF0000"/>
                </a:solidFill>
              </a:rPr>
              <a:t>feel more productive?</a:t>
            </a:r>
          </a:p>
          <a:p>
            <a:pPr marL="0" indent="0">
              <a:buNone/>
            </a:pPr>
            <a:endParaRPr lang="en-GB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(…and feel more motivated to do them).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vbell\AppData\Local\Microsoft\Windows\Temporary Internet Files\Content.IE5\8IDXU4EZ\2293239853_ddd6bc4ef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58" y="838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bell\AppData\Local\Microsoft\Windows\Temporary Internet Files\Content.IE5\8IDXU4EZ\300_816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58" y="2971800"/>
            <a:ext cx="1676400" cy="164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0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Take more control over study tasks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To make tasks more productive they need to be </a:t>
            </a: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Specific</a:t>
            </a:r>
            <a:endParaRPr lang="en-GB" sz="3600" b="1" dirty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Measurable</a:t>
            </a:r>
          </a:p>
          <a:p>
            <a:r>
              <a:rPr lang="en-GB" sz="3600" b="1" dirty="0">
                <a:solidFill>
                  <a:srgbClr val="00B050"/>
                </a:solidFill>
              </a:rPr>
              <a:t>Achievable</a:t>
            </a:r>
          </a:p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Realistic</a:t>
            </a:r>
          </a:p>
          <a:p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</a:rPr>
              <a:t>Timebound</a:t>
            </a:r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 descr="SMFD-12616102715000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5" t="18696" r="26197" b="62607"/>
          <a:stretch/>
        </p:blipFill>
        <p:spPr>
          <a:xfrm>
            <a:off x="4255132" y="2590800"/>
            <a:ext cx="4126868" cy="345905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55198" y="6278382"/>
            <a:ext cx="436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(Cottrell, S., 2003. </a:t>
            </a:r>
            <a:r>
              <a:rPr lang="en-GB" i="1" dirty="0" smtClean="0"/>
              <a:t>The study skills handbook)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1025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Break things 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23218"/>
            <a:ext cx="3733800" cy="4525963"/>
          </a:xfrm>
          <a:solidFill>
            <a:srgbClr val="FFFFCC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To do:</a:t>
            </a:r>
          </a:p>
          <a:p>
            <a:pPr marL="0" indent="0">
              <a:buNone/>
            </a:pPr>
            <a:r>
              <a:rPr lang="en-GB" dirty="0" smtClean="0"/>
              <a:t>Write essay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When?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16" y="1623218"/>
            <a:ext cx="4648200" cy="4525963"/>
          </a:xfrm>
          <a:solidFill>
            <a:srgbClr val="FFFFCC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To do:</a:t>
            </a:r>
          </a:p>
          <a:p>
            <a:r>
              <a:rPr lang="en-GB" dirty="0" smtClean="0"/>
              <a:t>Go over question</a:t>
            </a:r>
          </a:p>
          <a:p>
            <a:r>
              <a:rPr lang="en-GB" dirty="0" smtClean="0"/>
              <a:t>Map out all relevant topics/ideas</a:t>
            </a:r>
          </a:p>
          <a:p>
            <a:r>
              <a:rPr lang="en-GB" dirty="0" smtClean="0"/>
              <a:t>Check lecture slides</a:t>
            </a:r>
          </a:p>
          <a:p>
            <a:r>
              <a:rPr lang="en-GB" dirty="0" smtClean="0"/>
              <a:t>Think about word length</a:t>
            </a:r>
          </a:p>
          <a:p>
            <a:r>
              <a:rPr lang="en-GB" dirty="0" smtClean="0"/>
              <a:t>Narrow down topics</a:t>
            </a:r>
          </a:p>
          <a:p>
            <a:r>
              <a:rPr lang="en-GB" dirty="0" smtClean="0"/>
              <a:t>Make </a:t>
            </a:r>
            <a:r>
              <a:rPr lang="en-GB" dirty="0" err="1" smtClean="0"/>
              <a:t>wordcount</a:t>
            </a:r>
            <a:r>
              <a:rPr lang="en-GB" dirty="0" smtClean="0"/>
              <a:t> plan</a:t>
            </a:r>
          </a:p>
          <a:p>
            <a:r>
              <a:rPr lang="en-GB" dirty="0" smtClean="0"/>
              <a:t>Find reading for first topic</a:t>
            </a:r>
          </a:p>
          <a:p>
            <a:r>
              <a:rPr lang="en-GB" dirty="0" smtClean="0"/>
              <a:t>Read and take brief notes</a:t>
            </a:r>
          </a:p>
          <a:p>
            <a:r>
              <a:rPr lang="en-GB" dirty="0" smtClean="0"/>
              <a:t>Plan section 1…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When?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1" name="Picture 3" descr="C:\Users\vbell\Local Settings\Temporary Internet Files\Content.IE5\8HG3VZHT\MC9000788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2" y="76200"/>
            <a:ext cx="2338388" cy="218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bell\AppData\Local\Microsoft\Windows\Temporary Internet Files\Content.IE5\KMUW3AUQ\x-24850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67" y="3886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bell\AppData\Local\Microsoft\Windows\Temporary Internet Files\Content.IE5\I5PWFW0R\Kliponious-green-tic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05" y="4953000"/>
            <a:ext cx="1762802" cy="20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08459"/>
              </p:ext>
            </p:extLst>
          </p:nvPr>
        </p:nvGraphicFramePr>
        <p:xfrm>
          <a:off x="323530" y="1371600"/>
          <a:ext cx="8496940" cy="4332871"/>
        </p:xfrm>
        <a:graphic>
          <a:graphicData uri="http://schemas.openxmlformats.org/drawingml/2006/table">
            <a:tbl>
              <a:tblPr/>
              <a:tblGrid>
                <a:gridCol w="792085"/>
                <a:gridCol w="1224136"/>
                <a:gridCol w="1222369"/>
                <a:gridCol w="1051670"/>
                <a:gridCol w="1051670"/>
                <a:gridCol w="922763"/>
                <a:gridCol w="1180577"/>
                <a:gridCol w="1051670"/>
              </a:tblGrid>
              <a:tr h="325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Week 1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u="sng" dirty="0">
                          <a:latin typeface="Calibri"/>
                          <a:ea typeface="Calibri"/>
                          <a:cs typeface="Times New Roman"/>
                        </a:rPr>
                        <a:t>essay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Essay in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u="sng" dirty="0">
                          <a:latin typeface="Calibri"/>
                          <a:ea typeface="Calibri"/>
                          <a:cs typeface="Times New Roman"/>
                        </a:rPr>
                        <a:t>report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Calibri"/>
                          <a:ea typeface="Calibri"/>
                          <a:cs typeface="Times New Roman"/>
                        </a:rPr>
                        <a:t>Report in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34140" y="242777"/>
            <a:ext cx="7162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Plan long-term and short-term goals,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working back from deadline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04840"/>
              </p:ext>
            </p:extLst>
          </p:nvPr>
        </p:nvGraphicFramePr>
        <p:xfrm>
          <a:off x="323530" y="1447800"/>
          <a:ext cx="8496940" cy="4332871"/>
        </p:xfrm>
        <a:graphic>
          <a:graphicData uri="http://schemas.openxmlformats.org/drawingml/2006/table">
            <a:tbl>
              <a:tblPr/>
              <a:tblGrid>
                <a:gridCol w="792085"/>
                <a:gridCol w="1224136"/>
                <a:gridCol w="1222369"/>
                <a:gridCol w="1051670"/>
                <a:gridCol w="1051670"/>
                <a:gridCol w="922763"/>
                <a:gridCol w="1180577"/>
                <a:gridCol w="1051670"/>
              </a:tblGrid>
              <a:tr h="325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Week 1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u="sng" dirty="0">
                          <a:latin typeface="Calibri"/>
                          <a:ea typeface="Calibri"/>
                          <a:cs typeface="Times New Roman"/>
                        </a:rPr>
                        <a:t>essay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Break</a:t>
                      </a:r>
                      <a:r>
                        <a:rPr lang="en-GB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down question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key </a:t>
                      </a: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tasks?</a:t>
                      </a:r>
                      <a:endParaRPr lang="en-GB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rough </a:t>
                      </a: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plan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Research</a:t>
                      </a:r>
                      <a:endParaRPr lang="en-GB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section </a:t>
                      </a: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Research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section </a:t>
                      </a: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2/3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Draft section1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Plan 2 and 3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Draft </a:t>
                      </a: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2 and </a:t>
                      </a: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Check/redo </a:t>
                      </a: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Intro </a:t>
                      </a: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conclusion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libri"/>
                          <a:ea typeface="Calibri"/>
                          <a:cs typeface="Times New Roman"/>
                        </a:rPr>
                        <a:t>references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Essay in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u="sng" dirty="0">
                          <a:latin typeface="Calibri"/>
                          <a:ea typeface="Calibri"/>
                          <a:cs typeface="Times New Roman"/>
                        </a:rPr>
                        <a:t>report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Calibri"/>
                          <a:ea typeface="Calibri"/>
                          <a:cs typeface="Times New Roman"/>
                        </a:rPr>
                        <a:t>Report in</a:t>
                      </a:r>
                      <a:endParaRPr lang="en-GB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609600"/>
            <a:ext cx="71628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Plan weekly goals, based on final goal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07289"/>
              </p:ext>
            </p:extLst>
          </p:nvPr>
        </p:nvGraphicFramePr>
        <p:xfrm>
          <a:off x="381000" y="990600"/>
          <a:ext cx="8229600" cy="5168150"/>
        </p:xfrm>
        <a:graphic>
          <a:graphicData uri="http://schemas.openxmlformats.org/drawingml/2006/table">
            <a:tbl>
              <a:tblPr/>
              <a:tblGrid>
                <a:gridCol w="902049"/>
                <a:gridCol w="1177960"/>
                <a:gridCol w="1348991"/>
                <a:gridCol w="1143000"/>
                <a:gridCol w="1981200"/>
                <a:gridCol w="1676400"/>
              </a:tblGrid>
              <a:tr h="325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Week </a:t>
                      </a:r>
                      <a:r>
                        <a:rPr lang="en-GB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Mon</a:t>
                      </a:r>
                      <a:endParaRPr lang="en-GB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Tues</a:t>
                      </a:r>
                      <a:endParaRPr lang="en-GB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Wed</a:t>
                      </a:r>
                      <a:endParaRPr lang="en-GB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Thurs</a:t>
                      </a:r>
                      <a:endParaRPr lang="en-GB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Fri</a:t>
                      </a:r>
                      <a:endParaRPr lang="en-GB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AM</a:t>
                      </a:r>
                      <a:endParaRPr lang="en-GB" sz="1800" i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Check</a:t>
                      </a:r>
                      <a:r>
                        <a:rPr lang="en-GB" sz="1800" baseline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lecture notes on relevant sections</a:t>
                      </a: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10-11am </a:t>
                      </a:r>
                      <a:r>
                        <a:rPr lang="en-GB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find books topic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11-12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Article</a:t>
                      </a:r>
                      <a:r>
                        <a:rPr lang="en-GB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search</a:t>
                      </a:r>
                      <a:endParaRPr lang="en-GB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10-12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Work out points</a:t>
                      </a:r>
                      <a:r>
                        <a:rPr lang="en-GB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for </a:t>
                      </a:r>
                      <a:r>
                        <a:rPr lang="en-GB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section 2 +3</a:t>
                      </a: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10-12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Draft section 2 – 300 words?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03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PM</a:t>
                      </a:r>
                      <a:endParaRPr lang="en-GB" sz="1800" i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2-4pm </a:t>
                      </a:r>
                      <a:r>
                        <a:rPr lang="en-GB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–read/notes </a:t>
                      </a:r>
                      <a:r>
                        <a:rPr lang="en-GB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from 3 </a:t>
                      </a:r>
                      <a:r>
                        <a:rPr lang="en-GB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3-4pm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Article</a:t>
                      </a:r>
                      <a:r>
                        <a:rPr lang="en-GB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search</a:t>
                      </a:r>
                      <a:endParaRPr lang="en-GB" sz="1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8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EVE</a:t>
                      </a:r>
                      <a:endParaRPr lang="en-GB" sz="1800" i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Look over plan-change?</a:t>
                      </a: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Read over draft.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What to change?</a:t>
                      </a:r>
                      <a:endParaRPr lang="en-GB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3200" dirty="0" smtClean="0"/>
              <a:t>…then plan out tasks and times for a week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040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7" y="3025110"/>
            <a:ext cx="3209803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1752600"/>
            <a:ext cx="304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Organising your time</a:t>
            </a:r>
          </a:p>
          <a:p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Reading</a:t>
            </a:r>
          </a:p>
          <a:p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Note-making and writing</a:t>
            </a:r>
          </a:p>
          <a:p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Keeping motivated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0246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Your lecturers </a:t>
            </a:r>
            <a:r>
              <a:rPr lang="en-GB" sz="2800" dirty="0" smtClean="0"/>
              <a:t>develop your key knowledge and understanding of the subject, but </a:t>
            </a:r>
            <a:r>
              <a:rPr lang="en-GB" sz="2800" dirty="0" smtClean="0">
                <a:solidFill>
                  <a:srgbClr val="FF0000"/>
                </a:solidFill>
              </a:rPr>
              <a:t>you</a:t>
            </a:r>
            <a:r>
              <a:rPr lang="en-GB" sz="2800" dirty="0" smtClean="0"/>
              <a:t> develop your own </a:t>
            </a:r>
            <a:r>
              <a:rPr lang="en-GB" sz="2800" dirty="0" smtClean="0">
                <a:solidFill>
                  <a:srgbClr val="FF0000"/>
                </a:solidFill>
              </a:rPr>
              <a:t>study strategies.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676400" y="1447800"/>
            <a:ext cx="2687470" cy="1367570"/>
          </a:xfrm>
          <a:prstGeom prst="cloudCallout">
            <a:avLst>
              <a:gd name="adj1" fmla="val -16188"/>
              <a:gd name="adj2" fmla="val 69281"/>
            </a:avLst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But how do I actually do these??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Where to study?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6" name="Picture 6" descr="C:\Users\vbell\AppData\Local\Microsoft\Windows\Temporary Internet Files\Content.IE5\HMSYZXDN\jugendzimmer-gestalten-süß-und-rosa-spiegel-schreibtisch-stuh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2369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vbell\AppData\Local\Microsoft\Windows\Temporary Internet Files\Content.IE5\3OIL9C8C\librari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423694"/>
            <a:ext cx="205903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vbell\AppData\Local\Microsoft\Windows\Temporary Internet Files\Content.IE5\442N2281\6184555703_b0a8149f28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118" y="4953000"/>
            <a:ext cx="2438400" cy="164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vbell\AppData\Local\Microsoft\Windows\Temporary Internet Files\Content.IE5\442N2281\640px-Everything_Goes_book_caf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5" y="4800600"/>
            <a:ext cx="2428918" cy="162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7721" y="1981200"/>
            <a:ext cx="32476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Traditional places</a:t>
            </a:r>
            <a:r>
              <a:rPr lang="en-GB" sz="28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dirty="0" smtClean="0">
                <a:solidFill>
                  <a:srgbClr val="FF0000"/>
                </a:solidFill>
              </a:rPr>
              <a:t>eep home study space focused,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 distractions minimal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13646" y="5240052"/>
            <a:ext cx="2097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Alternatives?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642108">
            <a:off x="7038802" y="3758063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Silence?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0479575">
            <a:off x="873989" y="3758064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M</a:t>
            </a:r>
            <a:r>
              <a:rPr lang="en-GB" sz="2800" dirty="0" smtClean="0">
                <a:solidFill>
                  <a:srgbClr val="FF0000"/>
                </a:solidFill>
              </a:rPr>
              <a:t>usic?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2876" y="3452544"/>
            <a:ext cx="303910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Different places for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different 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study styles + activities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732653">
            <a:off x="75372" y="6159534"/>
            <a:ext cx="2820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Background buzz?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/>
      <p:bldP spid="9" grpId="0" animBg="1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Staying on top of things…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  <a:solidFill>
            <a:srgbClr val="FFFFCC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0000"/>
                </a:solidFill>
                <a:cs typeface="Arial" panose="020B0604020202020204" pitchFamily="34" charset="0"/>
              </a:rPr>
              <a:t>Prioritise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your week: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study +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non-study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Develop a filing system</a:t>
            </a:r>
            <a:endParaRPr lang="en-GB" sz="2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Have proper time off</a:t>
            </a:r>
          </a:p>
          <a:p>
            <a:r>
              <a:rPr lang="en-GB" sz="2400" dirty="0">
                <a:solidFill>
                  <a:srgbClr val="FF0000"/>
                </a:solidFill>
                <a:cs typeface="Arial" panose="020B0604020202020204" pitchFamily="34" charset="0"/>
              </a:rPr>
              <a:t>Communicate: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keep in touch with tutors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Use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study advice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services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If you fall behind, tell someone-it’s normal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endParaRPr lang="en-GB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733800" cy="4525963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cs typeface="Arial" panose="020B0604020202020204" pitchFamily="34" charset="0"/>
              </a:rPr>
              <a:t>Running </a:t>
            </a:r>
            <a:r>
              <a:rPr lang="en-GB" dirty="0" smtClean="0">
                <a:solidFill>
                  <a:srgbClr val="FF0000"/>
                </a:solidFill>
                <a:cs typeface="Arial" panose="020B0604020202020204" pitchFamily="34" charset="0"/>
              </a:rPr>
              <a:t>out of time?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cs typeface="Arial" panose="020B0604020202020204" pitchFamily="34" charset="0"/>
              </a:rPr>
              <a:t>Remember the 4 Ds: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cs typeface="Arial" panose="020B0604020202020204" pitchFamily="34" charset="0"/>
              </a:rPr>
              <a:t>Do </a:t>
            </a:r>
            <a:r>
              <a:rPr lang="en-GB" dirty="0" smtClean="0">
                <a:solidFill>
                  <a:srgbClr val="FF0000"/>
                </a:solidFill>
                <a:cs typeface="Arial" panose="020B0604020202020204" pitchFamily="34" charset="0"/>
              </a:rPr>
              <a:t>it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cs typeface="Arial" panose="020B0604020202020204" pitchFamily="34" charset="0"/>
              </a:rPr>
              <a:t>Dump it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cs typeface="Arial" panose="020B0604020202020204" pitchFamily="34" charset="0"/>
              </a:rPr>
              <a:t>Delegate it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cs typeface="Arial" panose="020B0604020202020204" pitchFamily="34" charset="0"/>
              </a:rPr>
              <a:t>Do it less well.</a:t>
            </a:r>
          </a:p>
        </p:txBody>
      </p:sp>
      <p:pic>
        <p:nvPicPr>
          <p:cNvPr id="1027" name="Picture 3" descr="C:\Users\vbell\AppData\Local\Microsoft\Windows\Temporary Internet Files\Content.IE5\OU7ZF20C\running-characte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0"/>
            <a:ext cx="1047887" cy="13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0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Developing study strategies takes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  <a:solidFill>
            <a:srgbClr val="FFFFCC"/>
          </a:solidFill>
        </p:spPr>
        <p:txBody>
          <a:bodyPr>
            <a:normAutofit fontScale="92500"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There is no ‘right’ way </a:t>
            </a:r>
            <a:r>
              <a:rPr lang="en-GB" sz="2400" dirty="0" smtClean="0"/>
              <a:t>– do try alternatives and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find </a:t>
            </a:r>
            <a:r>
              <a:rPr lang="en-GB" sz="2400" i="1" dirty="0" smtClean="0">
                <a:solidFill>
                  <a:schemeClr val="tx2">
                    <a:lumMod val="50000"/>
                  </a:schemeClr>
                </a:solidFill>
              </a:rPr>
              <a:t>your own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learning style.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E</a:t>
            </a:r>
            <a:r>
              <a:rPr lang="en-GB" sz="2400" dirty="0" smtClean="0">
                <a:solidFill>
                  <a:srgbClr val="FF0000"/>
                </a:solidFill>
              </a:rPr>
              <a:t>xpect to develop study strategies over time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as you would with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subject knowledge.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Reflect often,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and change what isn’t working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Finally, </a:t>
            </a:r>
            <a:r>
              <a:rPr lang="en-GB" sz="2400" dirty="0" smtClean="0">
                <a:solidFill>
                  <a:srgbClr val="FF0000"/>
                </a:solidFill>
              </a:rPr>
              <a:t>collaborate</a:t>
            </a:r>
            <a:r>
              <a:rPr lang="en-GB" sz="2400" dirty="0">
                <a:solidFill>
                  <a:srgbClr val="FF0000"/>
                </a:solidFill>
              </a:rPr>
              <a:t>, share resources, compare study </a:t>
            </a:r>
            <a:r>
              <a:rPr lang="en-GB" sz="2400" dirty="0" smtClean="0">
                <a:solidFill>
                  <a:srgbClr val="FF0000"/>
                </a:solidFill>
              </a:rPr>
              <a:t>strategies with peers…</a:t>
            </a: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000" dirty="0" smtClean="0">
                <a:solidFill>
                  <a:schemeClr val="tx2">
                    <a:lumMod val="50000"/>
                  </a:schemeClr>
                </a:solidFill>
              </a:rPr>
              <a:t>independent study doesn’t mean you are</a:t>
            </a:r>
          </a:p>
          <a:p>
            <a:pPr marL="0" indent="0" algn="ctr">
              <a:buNone/>
            </a:pPr>
            <a:r>
              <a:rPr lang="en-GB" sz="3000" dirty="0" smtClean="0">
                <a:solidFill>
                  <a:srgbClr val="FF0000"/>
                </a:solidFill>
              </a:rPr>
              <a:t>on your own! </a:t>
            </a:r>
            <a:endParaRPr lang="en-GB" sz="3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vbell\AppData\Local\Microsoft\Windows\Temporary Internet Files\Content.IE5\Z6M8XUD0\talking-heads-300x2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199449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bell\AppData\Local\Microsoft\Windows\Temporary Internet Files\Content.IE5\7D4ZZNUF\keep-calm-and-reflect--5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74" y="1905000"/>
            <a:ext cx="1803102" cy="21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Useful study skills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/>
              <a:t>The study skills </a:t>
            </a:r>
            <a:r>
              <a:rPr lang="en-GB" sz="2400" i="1" dirty="0" smtClean="0"/>
              <a:t>handbook</a:t>
            </a:r>
            <a:r>
              <a:rPr lang="en-GB" sz="2400" dirty="0" smtClean="0"/>
              <a:t>, by Stella Cottrell.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Palgrave MacMillan.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i="1" dirty="0" smtClean="0"/>
              <a:t>Essential study skills: the complete guide to success at university</a:t>
            </a:r>
            <a:r>
              <a:rPr lang="en-GB" sz="2400" dirty="0" smtClean="0"/>
              <a:t>, by Tom Burns and Sandra </a:t>
            </a:r>
            <a:r>
              <a:rPr lang="en-GB" sz="2400" dirty="0" err="1" smtClean="0"/>
              <a:t>Sinfield</a:t>
            </a:r>
            <a:r>
              <a:rPr lang="en-GB" sz="2400" dirty="0" smtClean="0"/>
              <a:t>. </a:t>
            </a:r>
          </a:p>
          <a:p>
            <a:pPr marL="0" indent="0">
              <a:buNone/>
            </a:pPr>
            <a:r>
              <a:rPr lang="en-GB" sz="2400" dirty="0" smtClean="0"/>
              <a:t>Sage Study Skills series.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Open University: Skills for OU study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www2.open.ac.uk/students/skillsforstudy/index.php</a:t>
            </a:r>
            <a:endParaRPr lang="en-GB" sz="24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348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95" y="2057400"/>
            <a:ext cx="5455078" cy="3691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9888" y="533399"/>
            <a:ext cx="226377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Myth number 1</a:t>
            </a:r>
            <a:endParaRPr lang="en-GB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04800" y="2438400"/>
            <a:ext cx="2590800" cy="1828800"/>
          </a:xfrm>
          <a:prstGeom prst="wedgeEllipseCallout">
            <a:avLst>
              <a:gd name="adj1" fmla="val -47098"/>
              <a:gd name="adj2" fmla="val 55191"/>
            </a:avLst>
          </a:prstGeom>
          <a:solidFill>
            <a:srgbClr val="FFFF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FF0000"/>
                </a:solidFill>
              </a:rPr>
              <a:t>You have to study for hours…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541330"/>
              </p:ext>
            </p:extLst>
          </p:nvPr>
        </p:nvGraphicFramePr>
        <p:xfrm>
          <a:off x="990600" y="1397000"/>
          <a:ext cx="6629400" cy="408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5880"/>
                <a:gridCol w="1325880"/>
                <a:gridCol w="1325880"/>
                <a:gridCol w="1325880"/>
                <a:gridCol w="1325880"/>
              </a:tblGrid>
              <a:tr h="511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681990"/>
            <a:ext cx="1447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lectures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78126" y="496846"/>
            <a:ext cx="231589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Typical week?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82965" y="1034534"/>
            <a:ext cx="608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Monday          Tuesday           Wednesday     Thursday         Friday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11307"/>
              </p:ext>
            </p:extLst>
          </p:nvPr>
        </p:nvGraphicFramePr>
        <p:xfrm>
          <a:off x="1066800" y="914400"/>
          <a:ext cx="6629400" cy="4218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5880"/>
                <a:gridCol w="1325880"/>
                <a:gridCol w="1325880"/>
                <a:gridCol w="1325880"/>
                <a:gridCol w="1325880"/>
              </a:tblGrid>
              <a:tr h="511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195334"/>
            <a:ext cx="1447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lectures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903893"/>
            <a:ext cx="4038600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Seminars/tutorials/other contact time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0"/>
            <a:ext cx="303839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More typical week?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15749" y="494498"/>
            <a:ext cx="608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Monday          Tuesday           Wednesday     Thursday         Friday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7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33645"/>
              </p:ext>
            </p:extLst>
          </p:nvPr>
        </p:nvGraphicFramePr>
        <p:xfrm>
          <a:off x="1043645" y="1095301"/>
          <a:ext cx="6629400" cy="408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5880"/>
                <a:gridCol w="1325880"/>
                <a:gridCol w="1325880"/>
                <a:gridCol w="1325880"/>
                <a:gridCol w="1325880"/>
              </a:tblGrid>
              <a:tr h="511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314214"/>
            <a:ext cx="14478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lectures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903893"/>
            <a:ext cx="1905000" cy="5232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seminars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351257" y="5814397"/>
            <a:ext cx="3200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Independent study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33670"/>
            <a:ext cx="390908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…</a:t>
            </a:r>
            <a:r>
              <a:rPr lang="en-GB" sz="2800" dirty="0" smtClean="0"/>
              <a:t>with independent study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74991" y="663299"/>
            <a:ext cx="608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Monday          Tuesday           Wednesday     Thursday         Friday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0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When to study?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80060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Block out time </a:t>
            </a:r>
            <a:r>
              <a:rPr lang="en-GB" sz="2400" dirty="0" smtClean="0"/>
              <a:t>– </a:t>
            </a:r>
            <a:r>
              <a:rPr lang="en-GB" sz="2400" dirty="0" smtClean="0"/>
              <a:t>start with </a:t>
            </a:r>
            <a:r>
              <a:rPr lang="en-GB" sz="2400" dirty="0" smtClean="0"/>
              <a:t>2-3 hours per lecture.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Break into realistic chunks</a:t>
            </a:r>
            <a:r>
              <a:rPr lang="en-GB" sz="2400" dirty="0" smtClean="0"/>
              <a:t>, over a week.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Study</a:t>
            </a:r>
            <a:r>
              <a:rPr lang="en-GB" sz="2400" dirty="0" smtClean="0"/>
              <a:t> for 35 </a:t>
            </a:r>
            <a:r>
              <a:rPr lang="en-GB" sz="2400" dirty="0" smtClean="0"/>
              <a:t>mins + 10 min break + 35 mins…useful model.</a:t>
            </a:r>
            <a:endParaRPr lang="en-GB" sz="2400" dirty="0"/>
          </a:p>
          <a:p>
            <a:r>
              <a:rPr lang="en-GB" sz="2400" dirty="0" smtClean="0"/>
              <a:t>Don’t over-do it…build on it gradually.</a:t>
            </a:r>
          </a:p>
          <a:p>
            <a:r>
              <a:rPr lang="en-GB" sz="2400" dirty="0" smtClean="0"/>
              <a:t>Set a </a:t>
            </a:r>
            <a:r>
              <a:rPr lang="en-GB" sz="2400" dirty="0" smtClean="0">
                <a:solidFill>
                  <a:srgbClr val="FF0000"/>
                </a:solidFill>
              </a:rPr>
              <a:t>realistic goal </a:t>
            </a:r>
            <a:r>
              <a:rPr lang="en-GB" sz="2400" dirty="0" smtClean="0"/>
              <a:t>for this time.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Treat it like a </a:t>
            </a:r>
            <a:r>
              <a:rPr lang="en-GB" sz="2400" dirty="0" smtClean="0">
                <a:solidFill>
                  <a:srgbClr val="FF0000"/>
                </a:solidFill>
              </a:rPr>
              <a:t>job.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Avoid evening study </a:t>
            </a:r>
            <a:r>
              <a:rPr lang="en-GB" sz="2400" dirty="0" smtClean="0"/>
              <a:t>–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</a:t>
            </a:r>
            <a:r>
              <a:rPr lang="en-GB" sz="2400" dirty="0" smtClean="0"/>
              <a:t>use </a:t>
            </a:r>
            <a:r>
              <a:rPr lang="en-GB" sz="2400" dirty="0" smtClean="0"/>
              <a:t>for browsing a general background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</a:t>
            </a:r>
            <a:r>
              <a:rPr lang="en-GB" sz="2400" dirty="0" smtClean="0"/>
              <a:t>  book</a:t>
            </a:r>
            <a:r>
              <a:rPr lang="en-GB" sz="2400" dirty="0" smtClean="0"/>
              <a:t>, study admin., planning next day…</a:t>
            </a:r>
          </a:p>
        </p:txBody>
      </p:sp>
      <p:pic>
        <p:nvPicPr>
          <p:cNvPr id="5" name="Picture 4" descr="Strategies for independent study - Microsoft PowerPoin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 t="26822" r="15838" b="28527"/>
          <a:stretch/>
        </p:blipFill>
        <p:spPr>
          <a:xfrm>
            <a:off x="6553200" y="2895600"/>
            <a:ext cx="2358656" cy="1470331"/>
          </a:xfrm>
          <a:prstGeom prst="rect">
            <a:avLst/>
          </a:prstGeom>
        </p:spPr>
      </p:pic>
      <p:pic>
        <p:nvPicPr>
          <p:cNvPr id="1026" name="Picture 2" descr="C:\Users\vbell\AppData\Local\Microsoft\Windows\Temporary Internet Files\Content.IE5\3OIL9C8C\check_list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74928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Build on the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lecture:</a:t>
            </a:r>
            <a:br>
              <a:rPr lang="en-GB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key strategies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Recap and reinforce:</a:t>
            </a:r>
          </a:p>
          <a:p>
            <a:pPr marL="0" indent="0">
              <a:buNone/>
            </a:pPr>
            <a:r>
              <a:rPr lang="en-GB" dirty="0" smtClean="0"/>
              <a:t>Go quickly over notes, adding extra points and highlighting interesting/important ones.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Develop understanding and knowledge</a:t>
            </a:r>
          </a:p>
          <a:p>
            <a:pPr marL="0" indent="0">
              <a:buNone/>
            </a:pPr>
            <a:r>
              <a:rPr lang="en-GB" dirty="0" smtClean="0"/>
              <a:t>Option 1: map out overview of key points/arguments from lecture (mind map? Linear notes? ) and </a:t>
            </a:r>
            <a:r>
              <a:rPr lang="en-GB" i="1" dirty="0" smtClean="0">
                <a:solidFill>
                  <a:srgbClr val="FF0000"/>
                </a:solidFill>
              </a:rPr>
              <a:t>helps processing.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Option 2: write a 200 word summary of the lecture </a:t>
            </a:r>
            <a:r>
              <a:rPr lang="en-GB" dirty="0" smtClean="0"/>
              <a:t>–key points, what was interesting, and any questions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helps </a:t>
            </a:r>
            <a:r>
              <a:rPr lang="en-GB" i="1" dirty="0" smtClean="0">
                <a:solidFill>
                  <a:srgbClr val="FF0000"/>
                </a:solidFill>
              </a:rPr>
              <a:t>you spot </a:t>
            </a:r>
            <a:r>
              <a:rPr lang="en-GB" i="1" dirty="0" smtClean="0">
                <a:solidFill>
                  <a:srgbClr val="FF0000"/>
                </a:solidFill>
              </a:rPr>
              <a:t>gaps in understanding,</a:t>
            </a:r>
          </a:p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g</a:t>
            </a:r>
            <a:r>
              <a:rPr lang="en-GB" i="1" dirty="0" smtClean="0">
                <a:solidFill>
                  <a:srgbClr val="FF0000"/>
                </a:solidFill>
              </a:rPr>
              <a:t>ives focus for study,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and you practise writing</a:t>
            </a:r>
            <a:r>
              <a:rPr lang="en-GB" dirty="0" smtClean="0">
                <a:solidFill>
                  <a:srgbClr val="FF0000"/>
                </a:solidFill>
              </a:rPr>
              <a:t>!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34" y="3408662"/>
            <a:ext cx="16002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vbell\AppData\Local\Microsoft\Windows\Temporary Internet Files\Content.IE5\FFI396UU\Water_and_Landscape_Mind_Map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886200"/>
            <a:ext cx="16764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84" y="1295400"/>
            <a:ext cx="1023616" cy="14478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7543800" y="609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C:\Users\vbell\AppData\Local\Microsoft\Windows\Temporary Internet Files\Content.IE5\ZHX0IL4I\journal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42" y="5524500"/>
            <a:ext cx="2357116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1486</Words>
  <Application>Microsoft Office PowerPoint</Application>
  <PresentationFormat>On-screen Show (4:3)</PresentationFormat>
  <Paragraphs>364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Strategies for independent study</vt:lpstr>
      <vt:lpstr>PowerPoint Presentation</vt:lpstr>
      <vt:lpstr>Your lecturers develop your key knowledge and understanding of the subject, but you develop your own study strategies.</vt:lpstr>
      <vt:lpstr>PowerPoint Presentation</vt:lpstr>
      <vt:lpstr>PowerPoint Presentation</vt:lpstr>
      <vt:lpstr>PowerPoint Presentation</vt:lpstr>
      <vt:lpstr>PowerPoint Presentation</vt:lpstr>
      <vt:lpstr>When to study?</vt:lpstr>
      <vt:lpstr>Build on the lecture: key strategies</vt:lpstr>
      <vt:lpstr>Build on the lecture: Develop your research strategies</vt:lpstr>
      <vt:lpstr>PowerPoint Presentation</vt:lpstr>
      <vt:lpstr>PowerPoint Presentation</vt:lpstr>
      <vt:lpstr>PowerPoint Presentation</vt:lpstr>
      <vt:lpstr>How could you approach your course reading?</vt:lpstr>
      <vt:lpstr>SQ3R –active reading strategy</vt:lpstr>
      <vt:lpstr>Skim</vt:lpstr>
      <vt:lpstr>Detailed reading? Active strategies</vt:lpstr>
      <vt:lpstr>PowerPoint Presentation</vt:lpstr>
      <vt:lpstr>PowerPoint Presentation</vt:lpstr>
      <vt:lpstr>Effective note-taking strategies</vt:lpstr>
      <vt:lpstr>Cornell-type notes – useful for summary of their ideas and yours</vt:lpstr>
      <vt:lpstr>Reading across the literature</vt:lpstr>
      <vt:lpstr>PowerPoint Presentation</vt:lpstr>
      <vt:lpstr>Study challenge</vt:lpstr>
      <vt:lpstr> Take more control over study tasks </vt:lpstr>
      <vt:lpstr>Break things down</vt:lpstr>
      <vt:lpstr>PowerPoint Presentation</vt:lpstr>
      <vt:lpstr>PowerPoint Presentation</vt:lpstr>
      <vt:lpstr>…then plan out tasks and times for a week</vt:lpstr>
      <vt:lpstr>Where to study?</vt:lpstr>
      <vt:lpstr>Staying on top of things…</vt:lpstr>
      <vt:lpstr>Developing study strategies takes time</vt:lpstr>
      <vt:lpstr>Useful study skills 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students do all day?</dc:title>
  <dc:creator>Bell, Virginia</dc:creator>
  <cp:lastModifiedBy>vbell</cp:lastModifiedBy>
  <cp:revision>38</cp:revision>
  <dcterms:created xsi:type="dcterms:W3CDTF">2006-08-16T00:00:00Z</dcterms:created>
  <dcterms:modified xsi:type="dcterms:W3CDTF">2016-12-07T08:47:01Z</dcterms:modified>
</cp:coreProperties>
</file>