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86" r:id="rId2"/>
    <p:sldId id="277" r:id="rId3"/>
    <p:sldId id="278" r:id="rId4"/>
    <p:sldId id="279" r:id="rId5"/>
    <p:sldId id="280" r:id="rId6"/>
    <p:sldId id="281" r:id="rId7"/>
    <p:sldId id="271" r:id="rId8"/>
    <p:sldId id="282" r:id="rId9"/>
    <p:sldId id="287" r:id="rId10"/>
    <p:sldId id="288" r:id="rId11"/>
    <p:sldId id="284" r:id="rId12"/>
    <p:sldId id="283" r:id="rId13"/>
  </p:sldIdLst>
  <p:sldSz cx="9144000" cy="5143500" type="screen16x9"/>
  <p:notesSz cx="6858000" cy="9144000"/>
  <p:embeddedFontLst>
    <p:embeddedFont>
      <p:font typeface="Averag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swald" panose="00000500000000000000" pitchFamily="2" charset="0"/>
      <p:regular r:id="rId20"/>
      <p:bold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68421" autoAdjust="0"/>
  </p:normalViewPr>
  <p:slideViewPr>
    <p:cSldViewPr snapToGrid="0">
      <p:cViewPr varScale="1">
        <p:scale>
          <a:sx n="146" d="100"/>
          <a:sy n="146" d="100"/>
        </p:scale>
        <p:origin x="136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7644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26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73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Times New Roman" panose="020206030504050203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494B612-3567-47D7-B94B-7D1EFD84693F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201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ADBCF37-54DE-4DEF-8C02-5C45E42A5B90}" type="slidenum">
              <a:rPr lang="en-GB" altLang="en-US" smtClean="0">
                <a:latin typeface="Arial" panose="020B0604020202020204" pitchFamily="34" charset="0"/>
              </a:rPr>
              <a:pPr/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6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905E509-2280-4461-9876-54E74ECA24A0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0601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0FA2-B581-451C-9C1B-7D4F2E3252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26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0FA2-B581-451C-9C1B-7D4F2E3252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98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0FA2-B581-451C-9C1B-7D4F2E3252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277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0FA2-B581-451C-9C1B-7D4F2E3252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11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4876-ECF4-4182-8CCC-290F2DD0DB15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7B78-08FC-45E2-817B-D650282BC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0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809EAC-9FA1-BF44-9A33-B79C3A0524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"/>
            <a:ext cx="9144000" cy="70247"/>
          </a:xfrm>
          <a:prstGeom prst="rect">
            <a:avLst/>
          </a:prstGeom>
          <a:solidFill>
            <a:srgbClr val="5492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9BE8A6-5126-F24D-9403-DC667EA3B6FA}"/>
              </a:ext>
            </a:extLst>
          </p:cNvPr>
          <p:cNvSpPr/>
          <p:nvPr userDrawn="1"/>
        </p:nvSpPr>
        <p:spPr>
          <a:xfrm>
            <a:off x="0" y="5073253"/>
            <a:ext cx="9144000" cy="702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135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8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>
                <a:lumMod val="84000"/>
              </a:srgbClr>
            </a:gs>
            <a:gs pos="60000">
              <a:srgbClr val="0B4C79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nT0Etba2w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hkCsIPQn5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9"/>
          <p:cNvSpPr txBox="1">
            <a:spLocks/>
          </p:cNvSpPr>
          <p:nvPr/>
        </p:nvSpPr>
        <p:spPr>
          <a:xfrm>
            <a:off x="635861" y="2331372"/>
            <a:ext cx="7801500" cy="22615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" sz="4000" dirty="0"/>
              <a:t>The C</a:t>
            </a:r>
            <a:r>
              <a:rPr lang="en-GB" sz="4000" dirty="0"/>
              <a:t>l</a:t>
            </a:r>
            <a:r>
              <a:rPr lang="en" sz="4000" dirty="0"/>
              <a:t>imate Crisis</a:t>
            </a:r>
            <a:br>
              <a:rPr lang="en" sz="4400" dirty="0"/>
            </a:br>
            <a:br>
              <a:rPr lang="en" dirty="0"/>
            </a:br>
            <a:r>
              <a:rPr lang="en" sz="2400" dirty="0"/>
              <a:t>Dr Andy Cross – School of GeoSciences</a:t>
            </a:r>
            <a:br>
              <a:rPr lang="en" sz="2400" dirty="0"/>
            </a:br>
            <a:r>
              <a:rPr lang="en" sz="2400" dirty="0"/>
              <a:t>19</a:t>
            </a:r>
            <a:r>
              <a:rPr lang="en" sz="2400" baseline="30000" dirty="0"/>
              <a:t>th</a:t>
            </a:r>
            <a:r>
              <a:rPr lang="en" sz="2400" dirty="0"/>
              <a:t> January 2024</a:t>
            </a:r>
            <a:br>
              <a:rPr lang="en" sz="2400" dirty="0"/>
            </a:br>
            <a:r>
              <a:rPr lang="en" sz="2400" dirty="0"/>
              <a:t>andrew.cross@ed.ac.uk</a:t>
            </a:r>
            <a:br>
              <a:rPr lang="en" sz="2400" dirty="0"/>
            </a:br>
            <a:br>
              <a:rPr lang="en" sz="2400" dirty="0"/>
            </a:br>
            <a:br>
              <a:rPr lang="en" sz="2400" dirty="0"/>
            </a:b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51194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57" y="534201"/>
            <a:ext cx="7807893" cy="895150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Climate change in Scotland – what are the potential impacts/risks?</a:t>
            </a:r>
            <a:br>
              <a:rPr lang="en-GB" sz="2400" dirty="0">
                <a:solidFill>
                  <a:srgbClr val="FFFFFF"/>
                </a:solidFill>
              </a:rPr>
            </a:b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457" y="1537636"/>
            <a:ext cx="7807893" cy="3369842"/>
          </a:xfrm>
        </p:spPr>
        <p:txBody>
          <a:bodyPr>
            <a:normAutofit/>
          </a:bodyPr>
          <a:lstStyle/>
          <a:p>
            <a:r>
              <a:rPr lang="en-GB" sz="1350" b="1" dirty="0">
                <a:solidFill>
                  <a:srgbClr val="FFFFFF"/>
                </a:solidFill>
              </a:rPr>
              <a:t>Productivity of agriculture and forests</a:t>
            </a:r>
          </a:p>
          <a:p>
            <a:r>
              <a:rPr lang="en-GB" sz="1350" b="1" dirty="0">
                <a:solidFill>
                  <a:srgbClr val="FFFFFF"/>
                </a:solidFill>
              </a:rPr>
              <a:t>Health of the natural environment</a:t>
            </a:r>
          </a:p>
          <a:p>
            <a:r>
              <a:rPr lang="en-GB" sz="1350" b="1" dirty="0">
                <a:solidFill>
                  <a:srgbClr val="FFFFFF"/>
                </a:solidFill>
              </a:rPr>
              <a:t>Flooding / sea level rise</a:t>
            </a:r>
          </a:p>
          <a:p>
            <a:r>
              <a:rPr lang="en-GB" sz="1350" b="1" dirty="0">
                <a:solidFill>
                  <a:srgbClr val="FFFFFF"/>
                </a:solidFill>
              </a:rPr>
              <a:t>Security and efficiency of energy supplies</a:t>
            </a:r>
          </a:p>
          <a:p>
            <a:r>
              <a:rPr lang="en-GB" sz="1350" b="1" dirty="0">
                <a:solidFill>
                  <a:srgbClr val="FFFFFF"/>
                </a:solidFill>
              </a:rPr>
              <a:t>Infrastructure</a:t>
            </a:r>
          </a:p>
          <a:p>
            <a:endParaRPr lang="en-GB" sz="1350" b="1" dirty="0">
              <a:solidFill>
                <a:srgbClr val="FFFFFF"/>
              </a:solidFill>
            </a:endParaRPr>
          </a:p>
          <a:p>
            <a:r>
              <a:rPr lang="en-GB" sz="1350" dirty="0">
                <a:solidFill>
                  <a:srgbClr val="FFFFFF"/>
                </a:solidFill>
              </a:rPr>
              <a:t>https://www.adaptationscotland.org.uk/why-adapt/impacts-scotland</a:t>
            </a:r>
          </a:p>
          <a:p>
            <a:pPr lvl="0"/>
            <a:endParaRPr lang="en-GB" sz="135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E56AE-DEF0-4F0E-B0E0-F68EAF76D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403" y="1429351"/>
            <a:ext cx="4059017" cy="26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3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57" y="534201"/>
            <a:ext cx="7807893" cy="895150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Some signs of hope?</a:t>
            </a:r>
            <a:br>
              <a:rPr lang="en-GB" sz="2400" dirty="0">
                <a:solidFill>
                  <a:srgbClr val="FFFFFF"/>
                </a:solidFill>
              </a:rPr>
            </a:b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473" y="1109844"/>
            <a:ext cx="4034527" cy="3797634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50" b="1" dirty="0">
                <a:solidFill>
                  <a:srgbClr val="FFFFFF"/>
                </a:solidFill>
              </a:rPr>
              <a:t>Decreasing emissions / smaller carbon footprint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50" b="1" dirty="0">
                <a:solidFill>
                  <a:srgbClr val="FFFFFF"/>
                </a:solidFill>
              </a:rPr>
              <a:t>Energy efficiency / technology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50" b="1" dirty="0">
                <a:solidFill>
                  <a:srgbClr val="FFFFFF"/>
                </a:solidFill>
              </a:rPr>
              <a:t>Growth in renewables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350" b="1" dirty="0">
              <a:solidFill>
                <a:srgbClr val="FFFFFF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350" b="1" dirty="0">
              <a:solidFill>
                <a:srgbClr val="FFFFFF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350" b="1" dirty="0">
              <a:solidFill>
                <a:srgbClr val="FFFFFF"/>
              </a:solidFill>
            </a:endParaRPr>
          </a:p>
          <a:p>
            <a:pPr lvl="0"/>
            <a:endParaRPr lang="en-GB" sz="1350" dirty="0">
              <a:solidFill>
                <a:srgbClr val="FFFFFF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35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345779-3D60-4579-84DF-F7524F257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18" y="134621"/>
            <a:ext cx="2665191" cy="4132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2E15DA-6742-4018-AC7F-D4149BAFCAEE}"/>
              </a:ext>
            </a:extLst>
          </p:cNvPr>
          <p:cNvSpPr txBox="1"/>
          <p:nvPr/>
        </p:nvSpPr>
        <p:spPr>
          <a:xfrm>
            <a:off x="6008254" y="445541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dirty="0">
                <a:solidFill>
                  <a:srgbClr val="FFFFFF"/>
                </a:solidFill>
              </a:rPr>
              <a:t>ourworldindata.org</a:t>
            </a:r>
          </a:p>
        </p:txBody>
      </p:sp>
    </p:spTree>
    <p:extLst>
      <p:ext uri="{BB962C8B-B14F-4D97-AF65-F5344CB8AC3E}">
        <p14:creationId xmlns:p14="http://schemas.microsoft.com/office/powerpoint/2010/main" val="394501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4434" y="923390"/>
            <a:ext cx="6594539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verage" panose="020B0604020202020204" charset="0"/>
              </a:rPr>
              <a:t>Thanks for listening!</a:t>
            </a:r>
          </a:p>
          <a:p>
            <a:r>
              <a:rPr lang="en-US" sz="1800" dirty="0">
                <a:solidFill>
                  <a:schemeClr val="tx1"/>
                </a:solidFill>
                <a:latin typeface="Average" panose="020B0604020202020204" charset="0"/>
              </a:rPr>
              <a:t>Any questions?</a:t>
            </a:r>
          </a:p>
          <a:p>
            <a:endParaRPr lang="en-US" sz="1800" dirty="0">
              <a:solidFill>
                <a:schemeClr val="tx1"/>
              </a:solidFill>
              <a:latin typeface="Average" panose="020B060402020202020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verage" panose="020B0604020202020204" charset="0"/>
              </a:rPr>
              <a:t>andrew.cross@ed.ac.uk</a:t>
            </a:r>
          </a:p>
          <a:p>
            <a:endParaRPr lang="en-US" sz="1800" dirty="0">
              <a:solidFill>
                <a:schemeClr val="tx1"/>
              </a:solidFill>
              <a:latin typeface="Averag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9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275" y="534924"/>
            <a:ext cx="3865626" cy="898398"/>
          </a:xfrm>
        </p:spPr>
        <p:txBody>
          <a:bodyPr>
            <a:normAutofit/>
          </a:bodyPr>
          <a:lstStyle/>
          <a:p>
            <a:r>
              <a:rPr lang="en-GB" sz="2775"/>
              <a:t>What is the climate crisis?</a:t>
            </a:r>
          </a:p>
        </p:txBody>
      </p:sp>
      <p:pic>
        <p:nvPicPr>
          <p:cNvPr id="5" name="Picture 4" descr="The H Does NOT Stand For Habs: Suckag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5" b="1"/>
          <a:stretch/>
        </p:blipFill>
        <p:spPr>
          <a:xfrm>
            <a:off x="15" y="7"/>
            <a:ext cx="4121317" cy="51434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275" y="1536192"/>
            <a:ext cx="3865626" cy="3092958"/>
          </a:xfrm>
        </p:spPr>
        <p:txBody>
          <a:bodyPr anchor="t">
            <a:normAutofit/>
          </a:bodyPr>
          <a:lstStyle/>
          <a:p>
            <a:r>
              <a:rPr lang="en-GB" sz="1650"/>
              <a:t>The culmination of scientific and local knowledge </a:t>
            </a:r>
          </a:p>
          <a:p>
            <a:r>
              <a:rPr lang="en-GB" sz="1650"/>
              <a:t>Evidence that we have fundamentally changed the global climate</a:t>
            </a:r>
          </a:p>
          <a:p>
            <a:r>
              <a:rPr lang="en-GB" sz="1650"/>
              <a:t>That there are extremely negative consequences and action must be taken</a:t>
            </a:r>
          </a:p>
        </p:txBody>
      </p:sp>
    </p:spTree>
    <p:extLst>
      <p:ext uri="{BB962C8B-B14F-4D97-AF65-F5344CB8AC3E}">
        <p14:creationId xmlns:p14="http://schemas.microsoft.com/office/powerpoint/2010/main" val="19979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535306" y="557585"/>
            <a:ext cx="2980039" cy="2769021"/>
          </a:xfrm>
          <a:noFill/>
        </p:spPr>
        <p:txBody>
          <a:bodyPr vert="horz" lIns="68580" tIns="34290" rIns="68580" bIns="34290" rtlCol="0" anchor="b" anchorCtr="0">
            <a:normAutofit/>
          </a:bodyPr>
          <a:lstStyle/>
          <a:p>
            <a:r>
              <a:rPr lang="en-US" altLang="en-US" dirty="0"/>
              <a:t>Average global temperature increase by month</a:t>
            </a:r>
          </a:p>
          <a:p>
            <a:endParaRPr lang="en-US" altLang="en-US" dirty="0"/>
          </a:p>
          <a:p>
            <a:r>
              <a:rPr lang="en-US" altLang="en-US" sz="1800" dirty="0"/>
              <a:t>Source: UK Met Office</a:t>
            </a:r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" r="-1" b="976"/>
          <a:stretch/>
        </p:blipFill>
        <p:spPr>
          <a:xfrm>
            <a:off x="15" y="7"/>
            <a:ext cx="5244661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9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29" y="268553"/>
            <a:ext cx="8905775" cy="4678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0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16CED8-D8F5-D44B-ADCA-C2B807143887}"/>
              </a:ext>
            </a:extLst>
          </p:cNvPr>
          <p:cNvGrpSpPr/>
          <p:nvPr/>
        </p:nvGrpSpPr>
        <p:grpSpPr>
          <a:xfrm>
            <a:off x="6194149" y="4369784"/>
            <a:ext cx="1558011" cy="317921"/>
            <a:chOff x="6575425" y="4506095"/>
            <a:chExt cx="2236788" cy="456429"/>
          </a:xfrm>
          <a:solidFill>
            <a:srgbClr val="3E6CA4"/>
          </a:solidFill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5B0BDFD6-EA67-BB41-95CB-7CF9C70F1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425" y="4891650"/>
              <a:ext cx="8505" cy="56699"/>
            </a:xfrm>
            <a:prstGeom prst="rect">
              <a:avLst/>
            </a:pr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5C7B190-1DA1-DA4A-97AC-63E863B23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610" y="4891650"/>
              <a:ext cx="38272" cy="56699"/>
            </a:xfrm>
            <a:custGeom>
              <a:avLst/>
              <a:gdLst>
                <a:gd name="T0" fmla="*/ 0 w 27"/>
                <a:gd name="T1" fmla="*/ 0 h 40"/>
                <a:gd name="T2" fmla="*/ 6 w 27"/>
                <a:gd name="T3" fmla="*/ 0 h 40"/>
                <a:gd name="T4" fmla="*/ 22 w 27"/>
                <a:gd name="T5" fmla="*/ 34 h 40"/>
                <a:gd name="T6" fmla="*/ 22 w 27"/>
                <a:gd name="T7" fmla="*/ 34 h 40"/>
                <a:gd name="T8" fmla="*/ 22 w 27"/>
                <a:gd name="T9" fmla="*/ 0 h 40"/>
                <a:gd name="T10" fmla="*/ 27 w 27"/>
                <a:gd name="T11" fmla="*/ 0 h 40"/>
                <a:gd name="T12" fmla="*/ 27 w 27"/>
                <a:gd name="T13" fmla="*/ 40 h 40"/>
                <a:gd name="T14" fmla="*/ 21 w 27"/>
                <a:gd name="T15" fmla="*/ 40 h 40"/>
                <a:gd name="T16" fmla="*/ 6 w 27"/>
                <a:gd name="T17" fmla="*/ 8 h 40"/>
                <a:gd name="T18" fmla="*/ 6 w 27"/>
                <a:gd name="T19" fmla="*/ 8 h 40"/>
                <a:gd name="T20" fmla="*/ 6 w 27"/>
                <a:gd name="T21" fmla="*/ 40 h 40"/>
                <a:gd name="T22" fmla="*/ 0 w 27"/>
                <a:gd name="T23" fmla="*/ 40 h 40"/>
                <a:gd name="T24" fmla="*/ 0 w 27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40">
                  <a:moveTo>
                    <a:pt x="0" y="0"/>
                  </a:moveTo>
                  <a:lnTo>
                    <a:pt x="6" y="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40"/>
                  </a:lnTo>
                  <a:lnTo>
                    <a:pt x="21" y="4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D333BA4-1139-6942-B6F8-D239D56D0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3309" y="4891650"/>
              <a:ext cx="32603" cy="56699"/>
            </a:xfrm>
            <a:custGeom>
              <a:avLst/>
              <a:gdLst>
                <a:gd name="T0" fmla="*/ 9 w 23"/>
                <a:gd name="T1" fmla="*/ 5 h 40"/>
                <a:gd name="T2" fmla="*/ 0 w 23"/>
                <a:gd name="T3" fmla="*/ 5 h 40"/>
                <a:gd name="T4" fmla="*/ 0 w 23"/>
                <a:gd name="T5" fmla="*/ 0 h 40"/>
                <a:gd name="T6" fmla="*/ 23 w 23"/>
                <a:gd name="T7" fmla="*/ 0 h 40"/>
                <a:gd name="T8" fmla="*/ 23 w 23"/>
                <a:gd name="T9" fmla="*/ 5 h 40"/>
                <a:gd name="T10" fmla="*/ 15 w 23"/>
                <a:gd name="T11" fmla="*/ 5 h 40"/>
                <a:gd name="T12" fmla="*/ 15 w 23"/>
                <a:gd name="T13" fmla="*/ 40 h 40"/>
                <a:gd name="T14" fmla="*/ 9 w 23"/>
                <a:gd name="T15" fmla="*/ 40 h 40"/>
                <a:gd name="T16" fmla="*/ 9 w 23"/>
                <a:gd name="T1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0">
                  <a:moveTo>
                    <a:pt x="9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5"/>
                  </a:lnTo>
                  <a:lnTo>
                    <a:pt x="15" y="5"/>
                  </a:lnTo>
                  <a:lnTo>
                    <a:pt x="15" y="40"/>
                  </a:lnTo>
                  <a:lnTo>
                    <a:pt x="9" y="4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45CA239-84F4-8E47-A169-213AE6287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755" y="4891650"/>
              <a:ext cx="26933" cy="56699"/>
            </a:xfrm>
            <a:custGeom>
              <a:avLst/>
              <a:gdLst>
                <a:gd name="T0" fmla="*/ 0 w 19"/>
                <a:gd name="T1" fmla="*/ 0 h 40"/>
                <a:gd name="T2" fmla="*/ 19 w 19"/>
                <a:gd name="T3" fmla="*/ 0 h 40"/>
                <a:gd name="T4" fmla="*/ 19 w 19"/>
                <a:gd name="T5" fmla="*/ 5 h 40"/>
                <a:gd name="T6" fmla="*/ 5 w 19"/>
                <a:gd name="T7" fmla="*/ 5 h 40"/>
                <a:gd name="T8" fmla="*/ 5 w 19"/>
                <a:gd name="T9" fmla="*/ 18 h 40"/>
                <a:gd name="T10" fmla="*/ 17 w 19"/>
                <a:gd name="T11" fmla="*/ 18 h 40"/>
                <a:gd name="T12" fmla="*/ 17 w 19"/>
                <a:gd name="T13" fmla="*/ 22 h 40"/>
                <a:gd name="T14" fmla="*/ 5 w 19"/>
                <a:gd name="T15" fmla="*/ 22 h 40"/>
                <a:gd name="T16" fmla="*/ 5 w 19"/>
                <a:gd name="T17" fmla="*/ 35 h 40"/>
                <a:gd name="T18" fmla="*/ 19 w 19"/>
                <a:gd name="T19" fmla="*/ 35 h 40"/>
                <a:gd name="T20" fmla="*/ 19 w 19"/>
                <a:gd name="T21" fmla="*/ 40 h 40"/>
                <a:gd name="T22" fmla="*/ 0 w 19"/>
                <a:gd name="T23" fmla="*/ 40 h 40"/>
                <a:gd name="T24" fmla="*/ 0 w 19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0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5" y="5"/>
                  </a:lnTo>
                  <a:lnTo>
                    <a:pt x="5" y="18"/>
                  </a:lnTo>
                  <a:lnTo>
                    <a:pt x="17" y="18"/>
                  </a:lnTo>
                  <a:lnTo>
                    <a:pt x="17" y="22"/>
                  </a:lnTo>
                  <a:lnTo>
                    <a:pt x="5" y="22"/>
                  </a:lnTo>
                  <a:lnTo>
                    <a:pt x="5" y="35"/>
                  </a:lnTo>
                  <a:lnTo>
                    <a:pt x="19" y="35"/>
                  </a:lnTo>
                  <a:lnTo>
                    <a:pt x="19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00FCE28-0A73-854E-83C3-8BE36D4DCC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5368" y="4891650"/>
              <a:ext cx="32603" cy="56699"/>
            </a:xfrm>
            <a:custGeom>
              <a:avLst/>
              <a:gdLst>
                <a:gd name="T0" fmla="*/ 0 w 16"/>
                <a:gd name="T1" fmla="*/ 0 h 27"/>
                <a:gd name="T2" fmla="*/ 7 w 16"/>
                <a:gd name="T3" fmla="*/ 0 h 27"/>
                <a:gd name="T4" fmla="*/ 12 w 16"/>
                <a:gd name="T5" fmla="*/ 2 h 27"/>
                <a:gd name="T6" fmla="*/ 14 w 16"/>
                <a:gd name="T7" fmla="*/ 7 h 27"/>
                <a:gd name="T8" fmla="*/ 9 w 16"/>
                <a:gd name="T9" fmla="*/ 14 h 27"/>
                <a:gd name="T10" fmla="*/ 9 w 16"/>
                <a:gd name="T11" fmla="*/ 14 h 27"/>
                <a:gd name="T12" fmla="*/ 12 w 16"/>
                <a:gd name="T13" fmla="*/ 16 h 27"/>
                <a:gd name="T14" fmla="*/ 16 w 16"/>
                <a:gd name="T15" fmla="*/ 27 h 27"/>
                <a:gd name="T16" fmla="*/ 12 w 16"/>
                <a:gd name="T17" fmla="*/ 27 h 27"/>
                <a:gd name="T18" fmla="*/ 9 w 16"/>
                <a:gd name="T19" fmla="*/ 18 h 27"/>
                <a:gd name="T20" fmla="*/ 5 w 16"/>
                <a:gd name="T21" fmla="*/ 15 h 27"/>
                <a:gd name="T22" fmla="*/ 3 w 16"/>
                <a:gd name="T23" fmla="*/ 15 h 27"/>
                <a:gd name="T24" fmla="*/ 3 w 16"/>
                <a:gd name="T25" fmla="*/ 27 h 27"/>
                <a:gd name="T26" fmla="*/ 0 w 16"/>
                <a:gd name="T27" fmla="*/ 27 h 27"/>
                <a:gd name="T28" fmla="*/ 0 w 16"/>
                <a:gd name="T29" fmla="*/ 0 h 27"/>
                <a:gd name="T30" fmla="*/ 3 w 16"/>
                <a:gd name="T31" fmla="*/ 12 h 27"/>
                <a:gd name="T32" fmla="*/ 6 w 16"/>
                <a:gd name="T33" fmla="*/ 12 h 27"/>
                <a:gd name="T34" fmla="*/ 11 w 16"/>
                <a:gd name="T35" fmla="*/ 7 h 27"/>
                <a:gd name="T36" fmla="*/ 6 w 16"/>
                <a:gd name="T37" fmla="*/ 3 h 27"/>
                <a:gd name="T38" fmla="*/ 3 w 16"/>
                <a:gd name="T39" fmla="*/ 3 h 27"/>
                <a:gd name="T40" fmla="*/ 3 w 16"/>
                <a:gd name="T4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4" y="3"/>
                    <a:pt x="14" y="5"/>
                    <a:pt x="14" y="7"/>
                  </a:cubicBezTo>
                  <a:cubicBezTo>
                    <a:pt x="14" y="10"/>
                    <a:pt x="13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4"/>
                    <a:pt x="11" y="15"/>
                    <a:pt x="12" y="1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6"/>
                    <a:pt x="7" y="15"/>
                    <a:pt x="5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9" y="12"/>
                    <a:pt x="11" y="10"/>
                    <a:pt x="11" y="7"/>
                  </a:cubicBezTo>
                  <a:cubicBezTo>
                    <a:pt x="11" y="4"/>
                    <a:pt x="9" y="3"/>
                    <a:pt x="6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D56A822-50CC-D849-8AE4-E25D6D3AF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979" y="4891650"/>
              <a:ext cx="39690" cy="58116"/>
            </a:xfrm>
            <a:custGeom>
              <a:avLst/>
              <a:gdLst>
                <a:gd name="T0" fmla="*/ 19 w 19"/>
                <a:gd name="T1" fmla="*/ 26 h 28"/>
                <a:gd name="T2" fmla="*/ 12 w 19"/>
                <a:gd name="T3" fmla="*/ 28 h 28"/>
                <a:gd name="T4" fmla="*/ 0 w 19"/>
                <a:gd name="T5" fmla="*/ 14 h 28"/>
                <a:gd name="T6" fmla="*/ 12 w 19"/>
                <a:gd name="T7" fmla="*/ 0 h 28"/>
                <a:gd name="T8" fmla="*/ 19 w 19"/>
                <a:gd name="T9" fmla="*/ 1 h 28"/>
                <a:gd name="T10" fmla="*/ 19 w 19"/>
                <a:gd name="T11" fmla="*/ 4 h 28"/>
                <a:gd name="T12" fmla="*/ 12 w 19"/>
                <a:gd name="T13" fmla="*/ 3 h 28"/>
                <a:gd name="T14" fmla="*/ 4 w 19"/>
                <a:gd name="T15" fmla="*/ 13 h 28"/>
                <a:gd name="T16" fmla="*/ 12 w 19"/>
                <a:gd name="T17" fmla="*/ 25 h 28"/>
                <a:gd name="T18" fmla="*/ 16 w 19"/>
                <a:gd name="T19" fmla="*/ 24 h 28"/>
                <a:gd name="T20" fmla="*/ 16 w 19"/>
                <a:gd name="T21" fmla="*/ 15 h 28"/>
                <a:gd name="T22" fmla="*/ 11 w 19"/>
                <a:gd name="T23" fmla="*/ 15 h 28"/>
                <a:gd name="T24" fmla="*/ 11 w 19"/>
                <a:gd name="T25" fmla="*/ 12 h 28"/>
                <a:gd name="T26" fmla="*/ 19 w 19"/>
                <a:gd name="T27" fmla="*/ 12 h 28"/>
                <a:gd name="T28" fmla="*/ 19 w 19"/>
                <a:gd name="T2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8">
                  <a:moveTo>
                    <a:pt x="19" y="26"/>
                  </a:moveTo>
                  <a:cubicBezTo>
                    <a:pt x="18" y="27"/>
                    <a:pt x="15" y="28"/>
                    <a:pt x="12" y="28"/>
                  </a:cubicBezTo>
                  <a:cubicBezTo>
                    <a:pt x="4" y="28"/>
                    <a:pt x="0" y="21"/>
                    <a:pt x="0" y="14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8" y="3"/>
                    <a:pt x="4" y="6"/>
                    <a:pt x="4" y="13"/>
                  </a:cubicBezTo>
                  <a:cubicBezTo>
                    <a:pt x="4" y="20"/>
                    <a:pt x="7" y="25"/>
                    <a:pt x="12" y="25"/>
                  </a:cubicBezTo>
                  <a:cubicBezTo>
                    <a:pt x="14" y="25"/>
                    <a:pt x="15" y="24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19" y="26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3C5F76E-1200-7C47-A3E2-940569214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5931" y="4891650"/>
              <a:ext cx="41107" cy="58116"/>
            </a:xfrm>
            <a:custGeom>
              <a:avLst/>
              <a:gdLst>
                <a:gd name="T0" fmla="*/ 11 w 20"/>
                <a:gd name="T1" fmla="*/ 0 h 28"/>
                <a:gd name="T2" fmla="*/ 20 w 20"/>
                <a:gd name="T3" fmla="*/ 13 h 28"/>
                <a:gd name="T4" fmla="*/ 10 w 20"/>
                <a:gd name="T5" fmla="*/ 28 h 28"/>
                <a:gd name="T6" fmla="*/ 0 w 20"/>
                <a:gd name="T7" fmla="*/ 14 h 28"/>
                <a:gd name="T8" fmla="*/ 11 w 20"/>
                <a:gd name="T9" fmla="*/ 0 h 28"/>
                <a:gd name="T10" fmla="*/ 10 w 20"/>
                <a:gd name="T11" fmla="*/ 25 h 28"/>
                <a:gd name="T12" fmla="*/ 17 w 20"/>
                <a:gd name="T13" fmla="*/ 13 h 28"/>
                <a:gd name="T14" fmla="*/ 11 w 20"/>
                <a:gd name="T15" fmla="*/ 3 h 28"/>
                <a:gd name="T16" fmla="*/ 4 w 20"/>
                <a:gd name="T17" fmla="*/ 14 h 28"/>
                <a:gd name="T18" fmla="*/ 10 w 20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8">
                  <a:moveTo>
                    <a:pt x="11" y="0"/>
                  </a:moveTo>
                  <a:cubicBezTo>
                    <a:pt x="17" y="0"/>
                    <a:pt x="20" y="5"/>
                    <a:pt x="20" y="13"/>
                  </a:cubicBezTo>
                  <a:cubicBezTo>
                    <a:pt x="20" y="23"/>
                    <a:pt x="17" y="28"/>
                    <a:pt x="10" y="28"/>
                  </a:cubicBezTo>
                  <a:cubicBezTo>
                    <a:pt x="4" y="28"/>
                    <a:pt x="0" y="22"/>
                    <a:pt x="0" y="14"/>
                  </a:cubicBezTo>
                  <a:cubicBezTo>
                    <a:pt x="0" y="5"/>
                    <a:pt x="4" y="0"/>
                    <a:pt x="11" y="0"/>
                  </a:cubicBezTo>
                  <a:close/>
                  <a:moveTo>
                    <a:pt x="10" y="25"/>
                  </a:moveTo>
                  <a:cubicBezTo>
                    <a:pt x="14" y="25"/>
                    <a:pt x="17" y="22"/>
                    <a:pt x="17" y="13"/>
                  </a:cubicBezTo>
                  <a:cubicBezTo>
                    <a:pt x="17" y="8"/>
                    <a:pt x="15" y="3"/>
                    <a:pt x="11" y="3"/>
                  </a:cubicBezTo>
                  <a:cubicBezTo>
                    <a:pt x="7" y="3"/>
                    <a:pt x="4" y="6"/>
                    <a:pt x="4" y="14"/>
                  </a:cubicBezTo>
                  <a:cubicBezTo>
                    <a:pt x="4" y="19"/>
                    <a:pt x="6" y="25"/>
                    <a:pt x="10" y="25"/>
                  </a:cubicBez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6B5B587-9312-434C-AC84-659E1092C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213" y="4891650"/>
              <a:ext cx="43942" cy="56699"/>
            </a:xfrm>
            <a:custGeom>
              <a:avLst/>
              <a:gdLst>
                <a:gd name="T0" fmla="*/ 0 w 31"/>
                <a:gd name="T1" fmla="*/ 0 h 40"/>
                <a:gd name="T2" fmla="*/ 6 w 31"/>
                <a:gd name="T3" fmla="*/ 0 h 40"/>
                <a:gd name="T4" fmla="*/ 15 w 31"/>
                <a:gd name="T5" fmla="*/ 33 h 40"/>
                <a:gd name="T6" fmla="*/ 16 w 31"/>
                <a:gd name="T7" fmla="*/ 33 h 40"/>
                <a:gd name="T8" fmla="*/ 25 w 31"/>
                <a:gd name="T9" fmla="*/ 0 h 40"/>
                <a:gd name="T10" fmla="*/ 31 w 31"/>
                <a:gd name="T11" fmla="*/ 0 h 40"/>
                <a:gd name="T12" fmla="*/ 18 w 31"/>
                <a:gd name="T13" fmla="*/ 40 h 40"/>
                <a:gd name="T14" fmla="*/ 13 w 31"/>
                <a:gd name="T15" fmla="*/ 40 h 40"/>
                <a:gd name="T16" fmla="*/ 0 w 3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0">
                  <a:moveTo>
                    <a:pt x="0" y="0"/>
                  </a:moveTo>
                  <a:lnTo>
                    <a:pt x="6" y="0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18" y="40"/>
                  </a:lnTo>
                  <a:lnTo>
                    <a:pt x="13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A44D58D-DC4F-F547-B921-84C9DCB18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165" y="4891650"/>
              <a:ext cx="28350" cy="56699"/>
            </a:xfrm>
            <a:custGeom>
              <a:avLst/>
              <a:gdLst>
                <a:gd name="T0" fmla="*/ 0 w 20"/>
                <a:gd name="T1" fmla="*/ 0 h 40"/>
                <a:gd name="T2" fmla="*/ 19 w 20"/>
                <a:gd name="T3" fmla="*/ 0 h 40"/>
                <a:gd name="T4" fmla="*/ 19 w 20"/>
                <a:gd name="T5" fmla="*/ 5 h 40"/>
                <a:gd name="T6" fmla="*/ 5 w 20"/>
                <a:gd name="T7" fmla="*/ 5 h 40"/>
                <a:gd name="T8" fmla="*/ 5 w 20"/>
                <a:gd name="T9" fmla="*/ 18 h 40"/>
                <a:gd name="T10" fmla="*/ 19 w 20"/>
                <a:gd name="T11" fmla="*/ 18 h 40"/>
                <a:gd name="T12" fmla="*/ 19 w 20"/>
                <a:gd name="T13" fmla="*/ 22 h 40"/>
                <a:gd name="T14" fmla="*/ 5 w 20"/>
                <a:gd name="T15" fmla="*/ 22 h 40"/>
                <a:gd name="T16" fmla="*/ 5 w 20"/>
                <a:gd name="T17" fmla="*/ 35 h 40"/>
                <a:gd name="T18" fmla="*/ 20 w 20"/>
                <a:gd name="T19" fmla="*/ 35 h 40"/>
                <a:gd name="T20" fmla="*/ 20 w 20"/>
                <a:gd name="T21" fmla="*/ 40 h 40"/>
                <a:gd name="T22" fmla="*/ 0 w 20"/>
                <a:gd name="T23" fmla="*/ 40 h 40"/>
                <a:gd name="T24" fmla="*/ 0 w 20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5" y="5"/>
                  </a:lnTo>
                  <a:lnTo>
                    <a:pt x="5" y="18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5" y="22"/>
                  </a:lnTo>
                  <a:lnTo>
                    <a:pt x="5" y="35"/>
                  </a:lnTo>
                  <a:lnTo>
                    <a:pt x="20" y="35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725DD73-0949-0843-8CB5-8920B525F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1776" y="4891650"/>
              <a:ext cx="32603" cy="56699"/>
            </a:xfrm>
            <a:custGeom>
              <a:avLst/>
              <a:gdLst>
                <a:gd name="T0" fmla="*/ 0 w 16"/>
                <a:gd name="T1" fmla="*/ 0 h 27"/>
                <a:gd name="T2" fmla="*/ 7 w 16"/>
                <a:gd name="T3" fmla="*/ 0 h 27"/>
                <a:gd name="T4" fmla="*/ 13 w 16"/>
                <a:gd name="T5" fmla="*/ 2 h 27"/>
                <a:gd name="T6" fmla="*/ 15 w 16"/>
                <a:gd name="T7" fmla="*/ 7 h 27"/>
                <a:gd name="T8" fmla="*/ 9 w 16"/>
                <a:gd name="T9" fmla="*/ 14 h 27"/>
                <a:gd name="T10" fmla="*/ 9 w 16"/>
                <a:gd name="T11" fmla="*/ 14 h 27"/>
                <a:gd name="T12" fmla="*/ 12 w 16"/>
                <a:gd name="T13" fmla="*/ 16 h 27"/>
                <a:gd name="T14" fmla="*/ 16 w 16"/>
                <a:gd name="T15" fmla="*/ 27 h 27"/>
                <a:gd name="T16" fmla="*/ 12 w 16"/>
                <a:gd name="T17" fmla="*/ 27 h 27"/>
                <a:gd name="T18" fmla="*/ 9 w 16"/>
                <a:gd name="T19" fmla="*/ 18 h 27"/>
                <a:gd name="T20" fmla="*/ 5 w 16"/>
                <a:gd name="T21" fmla="*/ 15 h 27"/>
                <a:gd name="T22" fmla="*/ 3 w 16"/>
                <a:gd name="T23" fmla="*/ 15 h 27"/>
                <a:gd name="T24" fmla="*/ 3 w 16"/>
                <a:gd name="T25" fmla="*/ 27 h 27"/>
                <a:gd name="T26" fmla="*/ 0 w 16"/>
                <a:gd name="T27" fmla="*/ 27 h 27"/>
                <a:gd name="T28" fmla="*/ 0 w 16"/>
                <a:gd name="T29" fmla="*/ 0 h 27"/>
                <a:gd name="T30" fmla="*/ 3 w 16"/>
                <a:gd name="T31" fmla="*/ 12 h 27"/>
                <a:gd name="T32" fmla="*/ 6 w 16"/>
                <a:gd name="T33" fmla="*/ 12 h 27"/>
                <a:gd name="T34" fmla="*/ 11 w 16"/>
                <a:gd name="T35" fmla="*/ 7 h 27"/>
                <a:gd name="T36" fmla="*/ 6 w 16"/>
                <a:gd name="T37" fmla="*/ 3 h 27"/>
                <a:gd name="T38" fmla="*/ 3 w 16"/>
                <a:gd name="T39" fmla="*/ 3 h 27"/>
                <a:gd name="T40" fmla="*/ 3 w 16"/>
                <a:gd name="T4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1" y="1"/>
                    <a:pt x="13" y="2"/>
                  </a:cubicBezTo>
                  <a:cubicBezTo>
                    <a:pt x="14" y="3"/>
                    <a:pt x="15" y="5"/>
                    <a:pt x="15" y="7"/>
                  </a:cubicBezTo>
                  <a:cubicBezTo>
                    <a:pt x="15" y="10"/>
                    <a:pt x="13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6"/>
                    <a:pt x="7" y="15"/>
                    <a:pt x="5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10" y="12"/>
                    <a:pt x="11" y="10"/>
                    <a:pt x="11" y="7"/>
                  </a:cubicBezTo>
                  <a:cubicBezTo>
                    <a:pt x="11" y="4"/>
                    <a:pt x="9" y="3"/>
                    <a:pt x="6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910374D-49A5-C348-B6D2-1C71D7807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2806" y="4891650"/>
              <a:ext cx="38272" cy="56699"/>
            </a:xfrm>
            <a:custGeom>
              <a:avLst/>
              <a:gdLst>
                <a:gd name="T0" fmla="*/ 0 w 27"/>
                <a:gd name="T1" fmla="*/ 0 h 40"/>
                <a:gd name="T2" fmla="*/ 8 w 27"/>
                <a:gd name="T3" fmla="*/ 0 h 40"/>
                <a:gd name="T4" fmla="*/ 22 w 27"/>
                <a:gd name="T5" fmla="*/ 34 h 40"/>
                <a:gd name="T6" fmla="*/ 22 w 27"/>
                <a:gd name="T7" fmla="*/ 34 h 40"/>
                <a:gd name="T8" fmla="*/ 22 w 27"/>
                <a:gd name="T9" fmla="*/ 0 h 40"/>
                <a:gd name="T10" fmla="*/ 27 w 27"/>
                <a:gd name="T11" fmla="*/ 0 h 40"/>
                <a:gd name="T12" fmla="*/ 27 w 27"/>
                <a:gd name="T13" fmla="*/ 40 h 40"/>
                <a:gd name="T14" fmla="*/ 21 w 27"/>
                <a:gd name="T15" fmla="*/ 40 h 40"/>
                <a:gd name="T16" fmla="*/ 6 w 27"/>
                <a:gd name="T17" fmla="*/ 8 h 40"/>
                <a:gd name="T18" fmla="*/ 6 w 27"/>
                <a:gd name="T19" fmla="*/ 8 h 40"/>
                <a:gd name="T20" fmla="*/ 6 w 27"/>
                <a:gd name="T21" fmla="*/ 40 h 40"/>
                <a:gd name="T22" fmla="*/ 0 w 27"/>
                <a:gd name="T23" fmla="*/ 40 h 40"/>
                <a:gd name="T24" fmla="*/ 0 w 27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40">
                  <a:moveTo>
                    <a:pt x="0" y="0"/>
                  </a:moveTo>
                  <a:lnTo>
                    <a:pt x="8" y="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40"/>
                  </a:lnTo>
                  <a:lnTo>
                    <a:pt x="21" y="4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E2DD53A-1D51-0D41-9B5E-59FF8B8A6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175" y="4891650"/>
              <a:ext cx="51029" cy="56699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0 h 40"/>
                <a:gd name="T4" fmla="*/ 18 w 36"/>
                <a:gd name="T5" fmla="*/ 33 h 40"/>
                <a:gd name="T6" fmla="*/ 18 w 36"/>
                <a:gd name="T7" fmla="*/ 33 h 40"/>
                <a:gd name="T8" fmla="*/ 28 w 36"/>
                <a:gd name="T9" fmla="*/ 0 h 40"/>
                <a:gd name="T10" fmla="*/ 36 w 36"/>
                <a:gd name="T11" fmla="*/ 0 h 40"/>
                <a:gd name="T12" fmla="*/ 36 w 36"/>
                <a:gd name="T13" fmla="*/ 40 h 40"/>
                <a:gd name="T14" fmla="*/ 31 w 36"/>
                <a:gd name="T15" fmla="*/ 40 h 40"/>
                <a:gd name="T16" fmla="*/ 31 w 36"/>
                <a:gd name="T17" fmla="*/ 6 h 40"/>
                <a:gd name="T18" fmla="*/ 31 w 36"/>
                <a:gd name="T19" fmla="*/ 6 h 40"/>
                <a:gd name="T20" fmla="*/ 20 w 36"/>
                <a:gd name="T21" fmla="*/ 40 h 40"/>
                <a:gd name="T22" fmla="*/ 15 w 36"/>
                <a:gd name="T23" fmla="*/ 40 h 40"/>
                <a:gd name="T24" fmla="*/ 5 w 36"/>
                <a:gd name="T25" fmla="*/ 6 h 40"/>
                <a:gd name="T26" fmla="*/ 5 w 36"/>
                <a:gd name="T27" fmla="*/ 6 h 40"/>
                <a:gd name="T28" fmla="*/ 5 w 36"/>
                <a:gd name="T29" fmla="*/ 40 h 40"/>
                <a:gd name="T30" fmla="*/ 0 w 36"/>
                <a:gd name="T31" fmla="*/ 40 h 40"/>
                <a:gd name="T32" fmla="*/ 0 w 36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40"/>
                  </a:lnTo>
                  <a:lnTo>
                    <a:pt x="31" y="40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0" y="40"/>
                  </a:lnTo>
                  <a:lnTo>
                    <a:pt x="15" y="40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1EC4C2AA-BD27-994F-B5D7-5254FB9A5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884" y="4891650"/>
              <a:ext cx="28350" cy="56699"/>
            </a:xfrm>
            <a:custGeom>
              <a:avLst/>
              <a:gdLst>
                <a:gd name="T0" fmla="*/ 0 w 20"/>
                <a:gd name="T1" fmla="*/ 0 h 40"/>
                <a:gd name="T2" fmla="*/ 19 w 20"/>
                <a:gd name="T3" fmla="*/ 0 h 40"/>
                <a:gd name="T4" fmla="*/ 19 w 20"/>
                <a:gd name="T5" fmla="*/ 5 h 40"/>
                <a:gd name="T6" fmla="*/ 6 w 20"/>
                <a:gd name="T7" fmla="*/ 5 h 40"/>
                <a:gd name="T8" fmla="*/ 6 w 20"/>
                <a:gd name="T9" fmla="*/ 18 h 40"/>
                <a:gd name="T10" fmla="*/ 19 w 20"/>
                <a:gd name="T11" fmla="*/ 18 h 40"/>
                <a:gd name="T12" fmla="*/ 19 w 20"/>
                <a:gd name="T13" fmla="*/ 22 h 40"/>
                <a:gd name="T14" fmla="*/ 6 w 20"/>
                <a:gd name="T15" fmla="*/ 22 h 40"/>
                <a:gd name="T16" fmla="*/ 6 w 20"/>
                <a:gd name="T17" fmla="*/ 35 h 40"/>
                <a:gd name="T18" fmla="*/ 20 w 20"/>
                <a:gd name="T19" fmla="*/ 35 h 40"/>
                <a:gd name="T20" fmla="*/ 20 w 20"/>
                <a:gd name="T21" fmla="*/ 40 h 40"/>
                <a:gd name="T22" fmla="*/ 0 w 20"/>
                <a:gd name="T23" fmla="*/ 40 h 40"/>
                <a:gd name="T24" fmla="*/ 0 w 20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6" y="5"/>
                  </a:lnTo>
                  <a:lnTo>
                    <a:pt x="6" y="18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6" y="22"/>
                  </a:lnTo>
                  <a:lnTo>
                    <a:pt x="6" y="35"/>
                  </a:lnTo>
                  <a:lnTo>
                    <a:pt x="20" y="35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717CC537-EE3C-0E4C-B779-4B1964C83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497" y="4891650"/>
              <a:ext cx="36855" cy="56699"/>
            </a:xfrm>
            <a:custGeom>
              <a:avLst/>
              <a:gdLst>
                <a:gd name="T0" fmla="*/ 0 w 26"/>
                <a:gd name="T1" fmla="*/ 0 h 40"/>
                <a:gd name="T2" fmla="*/ 6 w 26"/>
                <a:gd name="T3" fmla="*/ 0 h 40"/>
                <a:gd name="T4" fmla="*/ 20 w 26"/>
                <a:gd name="T5" fmla="*/ 34 h 40"/>
                <a:gd name="T6" fmla="*/ 20 w 26"/>
                <a:gd name="T7" fmla="*/ 34 h 40"/>
                <a:gd name="T8" fmla="*/ 20 w 26"/>
                <a:gd name="T9" fmla="*/ 0 h 40"/>
                <a:gd name="T10" fmla="*/ 26 w 26"/>
                <a:gd name="T11" fmla="*/ 0 h 40"/>
                <a:gd name="T12" fmla="*/ 26 w 26"/>
                <a:gd name="T13" fmla="*/ 40 h 40"/>
                <a:gd name="T14" fmla="*/ 19 w 26"/>
                <a:gd name="T15" fmla="*/ 40 h 40"/>
                <a:gd name="T16" fmla="*/ 4 w 26"/>
                <a:gd name="T17" fmla="*/ 8 h 40"/>
                <a:gd name="T18" fmla="*/ 4 w 26"/>
                <a:gd name="T19" fmla="*/ 8 h 40"/>
                <a:gd name="T20" fmla="*/ 4 w 26"/>
                <a:gd name="T21" fmla="*/ 40 h 40"/>
                <a:gd name="T22" fmla="*/ 0 w 26"/>
                <a:gd name="T23" fmla="*/ 40 h 40"/>
                <a:gd name="T24" fmla="*/ 0 w 26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0">
                  <a:moveTo>
                    <a:pt x="0" y="0"/>
                  </a:moveTo>
                  <a:lnTo>
                    <a:pt x="6" y="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40"/>
                  </a:lnTo>
                  <a:lnTo>
                    <a:pt x="19" y="4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12D00BC1-441A-6E42-86FF-4C1931E48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196" y="4891650"/>
              <a:ext cx="32603" cy="56699"/>
            </a:xfrm>
            <a:custGeom>
              <a:avLst/>
              <a:gdLst>
                <a:gd name="T0" fmla="*/ 8 w 23"/>
                <a:gd name="T1" fmla="*/ 5 h 40"/>
                <a:gd name="T2" fmla="*/ 0 w 23"/>
                <a:gd name="T3" fmla="*/ 5 h 40"/>
                <a:gd name="T4" fmla="*/ 0 w 23"/>
                <a:gd name="T5" fmla="*/ 0 h 40"/>
                <a:gd name="T6" fmla="*/ 23 w 23"/>
                <a:gd name="T7" fmla="*/ 0 h 40"/>
                <a:gd name="T8" fmla="*/ 23 w 23"/>
                <a:gd name="T9" fmla="*/ 5 h 40"/>
                <a:gd name="T10" fmla="*/ 13 w 23"/>
                <a:gd name="T11" fmla="*/ 5 h 40"/>
                <a:gd name="T12" fmla="*/ 13 w 23"/>
                <a:gd name="T13" fmla="*/ 40 h 40"/>
                <a:gd name="T14" fmla="*/ 8 w 23"/>
                <a:gd name="T15" fmla="*/ 40 h 40"/>
                <a:gd name="T16" fmla="*/ 8 w 23"/>
                <a:gd name="T1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0">
                  <a:moveTo>
                    <a:pt x="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5"/>
                  </a:lnTo>
                  <a:lnTo>
                    <a:pt x="13" y="5"/>
                  </a:lnTo>
                  <a:lnTo>
                    <a:pt x="13" y="40"/>
                  </a:lnTo>
                  <a:lnTo>
                    <a:pt x="8" y="4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09AB76E1-03B7-1543-A531-E9BED34AC8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6302" y="4891650"/>
              <a:ext cx="45359" cy="56699"/>
            </a:xfrm>
            <a:custGeom>
              <a:avLst/>
              <a:gdLst>
                <a:gd name="T0" fmla="*/ 19 w 32"/>
                <a:gd name="T1" fmla="*/ 0 h 40"/>
                <a:gd name="T2" fmla="*/ 32 w 32"/>
                <a:gd name="T3" fmla="*/ 40 h 40"/>
                <a:gd name="T4" fmla="*/ 28 w 32"/>
                <a:gd name="T5" fmla="*/ 40 h 40"/>
                <a:gd name="T6" fmla="*/ 23 w 32"/>
                <a:gd name="T7" fmla="*/ 30 h 40"/>
                <a:gd name="T8" fmla="*/ 9 w 32"/>
                <a:gd name="T9" fmla="*/ 30 h 40"/>
                <a:gd name="T10" fmla="*/ 6 w 32"/>
                <a:gd name="T11" fmla="*/ 40 h 40"/>
                <a:gd name="T12" fmla="*/ 0 w 32"/>
                <a:gd name="T13" fmla="*/ 40 h 40"/>
                <a:gd name="T14" fmla="*/ 13 w 32"/>
                <a:gd name="T15" fmla="*/ 0 h 40"/>
                <a:gd name="T16" fmla="*/ 19 w 32"/>
                <a:gd name="T17" fmla="*/ 0 h 40"/>
                <a:gd name="T18" fmla="*/ 22 w 32"/>
                <a:gd name="T19" fmla="*/ 25 h 40"/>
                <a:gd name="T20" fmla="*/ 16 w 32"/>
                <a:gd name="T21" fmla="*/ 6 h 40"/>
                <a:gd name="T22" fmla="*/ 16 w 32"/>
                <a:gd name="T23" fmla="*/ 6 h 40"/>
                <a:gd name="T24" fmla="*/ 10 w 32"/>
                <a:gd name="T25" fmla="*/ 25 h 40"/>
                <a:gd name="T26" fmla="*/ 22 w 32"/>
                <a:gd name="T27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40">
                  <a:moveTo>
                    <a:pt x="19" y="0"/>
                  </a:moveTo>
                  <a:lnTo>
                    <a:pt x="32" y="40"/>
                  </a:lnTo>
                  <a:lnTo>
                    <a:pt x="28" y="40"/>
                  </a:lnTo>
                  <a:lnTo>
                    <a:pt x="23" y="30"/>
                  </a:lnTo>
                  <a:lnTo>
                    <a:pt x="9" y="30"/>
                  </a:lnTo>
                  <a:lnTo>
                    <a:pt x="6" y="40"/>
                  </a:lnTo>
                  <a:lnTo>
                    <a:pt x="0" y="40"/>
                  </a:lnTo>
                  <a:lnTo>
                    <a:pt x="13" y="0"/>
                  </a:lnTo>
                  <a:lnTo>
                    <a:pt x="19" y="0"/>
                  </a:lnTo>
                  <a:close/>
                  <a:moveTo>
                    <a:pt x="22" y="25"/>
                  </a:moveTo>
                  <a:lnTo>
                    <a:pt x="16" y="6"/>
                  </a:lnTo>
                  <a:lnTo>
                    <a:pt x="16" y="6"/>
                  </a:lnTo>
                  <a:lnTo>
                    <a:pt x="10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8DFD16E4-20C2-E344-9466-783CCDAF5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090" y="4891650"/>
              <a:ext cx="25515" cy="56699"/>
            </a:xfrm>
            <a:custGeom>
              <a:avLst/>
              <a:gdLst>
                <a:gd name="T0" fmla="*/ 0 w 18"/>
                <a:gd name="T1" fmla="*/ 0 h 40"/>
                <a:gd name="T2" fmla="*/ 5 w 18"/>
                <a:gd name="T3" fmla="*/ 0 h 40"/>
                <a:gd name="T4" fmla="*/ 5 w 18"/>
                <a:gd name="T5" fmla="*/ 35 h 40"/>
                <a:gd name="T6" fmla="*/ 18 w 18"/>
                <a:gd name="T7" fmla="*/ 35 h 40"/>
                <a:gd name="T8" fmla="*/ 18 w 18"/>
                <a:gd name="T9" fmla="*/ 40 h 40"/>
                <a:gd name="T10" fmla="*/ 0 w 18"/>
                <a:gd name="T11" fmla="*/ 40 h 40"/>
                <a:gd name="T12" fmla="*/ 0 w 18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0">
                  <a:moveTo>
                    <a:pt x="0" y="0"/>
                  </a:moveTo>
                  <a:lnTo>
                    <a:pt x="5" y="0"/>
                  </a:lnTo>
                  <a:lnTo>
                    <a:pt x="5" y="35"/>
                  </a:lnTo>
                  <a:lnTo>
                    <a:pt x="18" y="35"/>
                  </a:lnTo>
                  <a:lnTo>
                    <a:pt x="18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87903CC9-BE51-DF49-A1CB-3B7FC4D69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5216" y="4891650"/>
              <a:ext cx="29768" cy="56699"/>
            </a:xfrm>
            <a:custGeom>
              <a:avLst/>
              <a:gdLst>
                <a:gd name="T0" fmla="*/ 0 w 14"/>
                <a:gd name="T1" fmla="*/ 0 h 27"/>
                <a:gd name="T2" fmla="*/ 6 w 14"/>
                <a:gd name="T3" fmla="*/ 0 h 27"/>
                <a:gd name="T4" fmla="*/ 12 w 14"/>
                <a:gd name="T5" fmla="*/ 2 h 27"/>
                <a:gd name="T6" fmla="*/ 14 w 14"/>
                <a:gd name="T7" fmla="*/ 8 h 27"/>
                <a:gd name="T8" fmla="*/ 6 w 14"/>
                <a:gd name="T9" fmla="*/ 16 h 27"/>
                <a:gd name="T10" fmla="*/ 3 w 14"/>
                <a:gd name="T11" fmla="*/ 16 h 27"/>
                <a:gd name="T12" fmla="*/ 3 w 14"/>
                <a:gd name="T13" fmla="*/ 27 h 27"/>
                <a:gd name="T14" fmla="*/ 0 w 14"/>
                <a:gd name="T15" fmla="*/ 27 h 27"/>
                <a:gd name="T16" fmla="*/ 0 w 14"/>
                <a:gd name="T17" fmla="*/ 0 h 27"/>
                <a:gd name="T18" fmla="*/ 3 w 14"/>
                <a:gd name="T19" fmla="*/ 13 h 27"/>
                <a:gd name="T20" fmla="*/ 5 w 14"/>
                <a:gd name="T21" fmla="*/ 13 h 27"/>
                <a:gd name="T22" fmla="*/ 11 w 14"/>
                <a:gd name="T23" fmla="*/ 8 h 27"/>
                <a:gd name="T24" fmla="*/ 5 w 14"/>
                <a:gd name="T25" fmla="*/ 3 h 27"/>
                <a:gd name="T26" fmla="*/ 3 w 14"/>
                <a:gd name="T27" fmla="*/ 3 h 27"/>
                <a:gd name="T28" fmla="*/ 3 w 14"/>
                <a:gd name="T2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7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4" y="4"/>
                    <a:pt x="14" y="5"/>
                    <a:pt x="14" y="8"/>
                  </a:cubicBezTo>
                  <a:cubicBezTo>
                    <a:pt x="14" y="13"/>
                    <a:pt x="11" y="16"/>
                    <a:pt x="6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3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9" y="13"/>
                    <a:pt x="11" y="11"/>
                    <a:pt x="11" y="8"/>
                  </a:cubicBezTo>
                  <a:cubicBezTo>
                    <a:pt x="11" y="4"/>
                    <a:pt x="9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3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FAEEA786-3B2E-7C47-89F0-2B8CEDF547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6323" y="4891650"/>
              <a:ext cx="43942" cy="56699"/>
            </a:xfrm>
            <a:custGeom>
              <a:avLst/>
              <a:gdLst>
                <a:gd name="T0" fmla="*/ 18 w 31"/>
                <a:gd name="T1" fmla="*/ 0 h 40"/>
                <a:gd name="T2" fmla="*/ 31 w 31"/>
                <a:gd name="T3" fmla="*/ 40 h 40"/>
                <a:gd name="T4" fmla="*/ 27 w 31"/>
                <a:gd name="T5" fmla="*/ 40 h 40"/>
                <a:gd name="T6" fmla="*/ 24 w 31"/>
                <a:gd name="T7" fmla="*/ 30 h 40"/>
                <a:gd name="T8" fmla="*/ 8 w 31"/>
                <a:gd name="T9" fmla="*/ 30 h 40"/>
                <a:gd name="T10" fmla="*/ 5 w 31"/>
                <a:gd name="T11" fmla="*/ 40 h 40"/>
                <a:gd name="T12" fmla="*/ 0 w 31"/>
                <a:gd name="T13" fmla="*/ 40 h 40"/>
                <a:gd name="T14" fmla="*/ 14 w 31"/>
                <a:gd name="T15" fmla="*/ 0 h 40"/>
                <a:gd name="T16" fmla="*/ 18 w 31"/>
                <a:gd name="T17" fmla="*/ 0 h 40"/>
                <a:gd name="T18" fmla="*/ 22 w 31"/>
                <a:gd name="T19" fmla="*/ 25 h 40"/>
                <a:gd name="T20" fmla="*/ 15 w 31"/>
                <a:gd name="T21" fmla="*/ 6 h 40"/>
                <a:gd name="T22" fmla="*/ 15 w 31"/>
                <a:gd name="T23" fmla="*/ 6 h 40"/>
                <a:gd name="T24" fmla="*/ 9 w 31"/>
                <a:gd name="T25" fmla="*/ 25 h 40"/>
                <a:gd name="T26" fmla="*/ 22 w 31"/>
                <a:gd name="T27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40">
                  <a:moveTo>
                    <a:pt x="18" y="0"/>
                  </a:moveTo>
                  <a:lnTo>
                    <a:pt x="31" y="40"/>
                  </a:lnTo>
                  <a:lnTo>
                    <a:pt x="27" y="40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5" y="40"/>
                  </a:lnTo>
                  <a:lnTo>
                    <a:pt x="0" y="40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22" y="25"/>
                  </a:moveTo>
                  <a:lnTo>
                    <a:pt x="15" y="6"/>
                  </a:lnTo>
                  <a:lnTo>
                    <a:pt x="15" y="6"/>
                  </a:lnTo>
                  <a:lnTo>
                    <a:pt x="9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68C52E90-59D8-EC42-B4DB-0EFF68833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692" y="4891650"/>
              <a:ext cx="38272" cy="56699"/>
            </a:xfrm>
            <a:custGeom>
              <a:avLst/>
              <a:gdLst>
                <a:gd name="T0" fmla="*/ 0 w 27"/>
                <a:gd name="T1" fmla="*/ 0 h 40"/>
                <a:gd name="T2" fmla="*/ 6 w 27"/>
                <a:gd name="T3" fmla="*/ 0 h 40"/>
                <a:gd name="T4" fmla="*/ 21 w 27"/>
                <a:gd name="T5" fmla="*/ 34 h 40"/>
                <a:gd name="T6" fmla="*/ 22 w 27"/>
                <a:gd name="T7" fmla="*/ 34 h 40"/>
                <a:gd name="T8" fmla="*/ 22 w 27"/>
                <a:gd name="T9" fmla="*/ 0 h 40"/>
                <a:gd name="T10" fmla="*/ 27 w 27"/>
                <a:gd name="T11" fmla="*/ 0 h 40"/>
                <a:gd name="T12" fmla="*/ 27 w 27"/>
                <a:gd name="T13" fmla="*/ 40 h 40"/>
                <a:gd name="T14" fmla="*/ 21 w 27"/>
                <a:gd name="T15" fmla="*/ 40 h 40"/>
                <a:gd name="T16" fmla="*/ 5 w 27"/>
                <a:gd name="T17" fmla="*/ 8 h 40"/>
                <a:gd name="T18" fmla="*/ 5 w 27"/>
                <a:gd name="T19" fmla="*/ 8 h 40"/>
                <a:gd name="T20" fmla="*/ 5 w 27"/>
                <a:gd name="T21" fmla="*/ 40 h 40"/>
                <a:gd name="T22" fmla="*/ 0 w 27"/>
                <a:gd name="T23" fmla="*/ 40 h 40"/>
                <a:gd name="T24" fmla="*/ 0 w 27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40">
                  <a:moveTo>
                    <a:pt x="0" y="0"/>
                  </a:moveTo>
                  <a:lnTo>
                    <a:pt x="6" y="0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40"/>
                  </a:lnTo>
                  <a:lnTo>
                    <a:pt x="21" y="40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59C81136-E254-D243-8DB0-0473E722C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644" y="4891650"/>
              <a:ext cx="26933" cy="56699"/>
            </a:xfrm>
            <a:custGeom>
              <a:avLst/>
              <a:gdLst>
                <a:gd name="T0" fmla="*/ 0 w 19"/>
                <a:gd name="T1" fmla="*/ 0 h 40"/>
                <a:gd name="T2" fmla="*/ 19 w 19"/>
                <a:gd name="T3" fmla="*/ 0 h 40"/>
                <a:gd name="T4" fmla="*/ 19 w 19"/>
                <a:gd name="T5" fmla="*/ 5 h 40"/>
                <a:gd name="T6" fmla="*/ 6 w 19"/>
                <a:gd name="T7" fmla="*/ 5 h 40"/>
                <a:gd name="T8" fmla="*/ 6 w 19"/>
                <a:gd name="T9" fmla="*/ 18 h 40"/>
                <a:gd name="T10" fmla="*/ 18 w 19"/>
                <a:gd name="T11" fmla="*/ 18 h 40"/>
                <a:gd name="T12" fmla="*/ 18 w 19"/>
                <a:gd name="T13" fmla="*/ 22 h 40"/>
                <a:gd name="T14" fmla="*/ 6 w 19"/>
                <a:gd name="T15" fmla="*/ 22 h 40"/>
                <a:gd name="T16" fmla="*/ 6 w 19"/>
                <a:gd name="T17" fmla="*/ 35 h 40"/>
                <a:gd name="T18" fmla="*/ 19 w 19"/>
                <a:gd name="T19" fmla="*/ 35 h 40"/>
                <a:gd name="T20" fmla="*/ 19 w 19"/>
                <a:gd name="T21" fmla="*/ 40 h 40"/>
                <a:gd name="T22" fmla="*/ 0 w 19"/>
                <a:gd name="T23" fmla="*/ 40 h 40"/>
                <a:gd name="T24" fmla="*/ 0 w 19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0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6" y="5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6" y="22"/>
                  </a:lnTo>
                  <a:lnTo>
                    <a:pt x="6" y="35"/>
                  </a:lnTo>
                  <a:lnTo>
                    <a:pt x="19" y="35"/>
                  </a:lnTo>
                  <a:lnTo>
                    <a:pt x="19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53F2CDDE-D93C-4A4C-ADF4-DC0790BC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256" y="4891650"/>
              <a:ext cx="25515" cy="56699"/>
            </a:xfrm>
            <a:custGeom>
              <a:avLst/>
              <a:gdLst>
                <a:gd name="T0" fmla="*/ 0 w 18"/>
                <a:gd name="T1" fmla="*/ 0 h 40"/>
                <a:gd name="T2" fmla="*/ 5 w 18"/>
                <a:gd name="T3" fmla="*/ 0 h 40"/>
                <a:gd name="T4" fmla="*/ 5 w 18"/>
                <a:gd name="T5" fmla="*/ 35 h 40"/>
                <a:gd name="T6" fmla="*/ 18 w 18"/>
                <a:gd name="T7" fmla="*/ 35 h 40"/>
                <a:gd name="T8" fmla="*/ 18 w 18"/>
                <a:gd name="T9" fmla="*/ 40 h 40"/>
                <a:gd name="T10" fmla="*/ 0 w 18"/>
                <a:gd name="T11" fmla="*/ 40 h 40"/>
                <a:gd name="T12" fmla="*/ 0 w 18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0">
                  <a:moveTo>
                    <a:pt x="0" y="0"/>
                  </a:moveTo>
                  <a:lnTo>
                    <a:pt x="5" y="0"/>
                  </a:lnTo>
                  <a:lnTo>
                    <a:pt x="5" y="35"/>
                  </a:lnTo>
                  <a:lnTo>
                    <a:pt x="18" y="35"/>
                  </a:lnTo>
                  <a:lnTo>
                    <a:pt x="18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93C680A2-A9E6-4C41-8B36-139D4090AA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1547" y="4891650"/>
              <a:ext cx="42524" cy="58116"/>
            </a:xfrm>
            <a:custGeom>
              <a:avLst/>
              <a:gdLst>
                <a:gd name="T0" fmla="*/ 10 w 20"/>
                <a:gd name="T1" fmla="*/ 0 h 28"/>
                <a:gd name="T2" fmla="*/ 20 w 20"/>
                <a:gd name="T3" fmla="*/ 13 h 28"/>
                <a:gd name="T4" fmla="*/ 10 w 20"/>
                <a:gd name="T5" fmla="*/ 28 h 28"/>
                <a:gd name="T6" fmla="*/ 0 w 20"/>
                <a:gd name="T7" fmla="*/ 14 h 28"/>
                <a:gd name="T8" fmla="*/ 10 w 20"/>
                <a:gd name="T9" fmla="*/ 0 h 28"/>
                <a:gd name="T10" fmla="*/ 10 w 20"/>
                <a:gd name="T11" fmla="*/ 25 h 28"/>
                <a:gd name="T12" fmla="*/ 16 w 20"/>
                <a:gd name="T13" fmla="*/ 13 h 28"/>
                <a:gd name="T14" fmla="*/ 10 w 20"/>
                <a:gd name="T15" fmla="*/ 3 h 28"/>
                <a:gd name="T16" fmla="*/ 3 w 20"/>
                <a:gd name="T17" fmla="*/ 14 h 28"/>
                <a:gd name="T18" fmla="*/ 10 w 20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8">
                  <a:moveTo>
                    <a:pt x="10" y="0"/>
                  </a:moveTo>
                  <a:cubicBezTo>
                    <a:pt x="16" y="0"/>
                    <a:pt x="20" y="5"/>
                    <a:pt x="20" y="13"/>
                  </a:cubicBezTo>
                  <a:cubicBezTo>
                    <a:pt x="20" y="23"/>
                    <a:pt x="16" y="28"/>
                    <a:pt x="10" y="28"/>
                  </a:cubicBezTo>
                  <a:cubicBezTo>
                    <a:pt x="3" y="28"/>
                    <a:pt x="0" y="22"/>
                    <a:pt x="0" y="14"/>
                  </a:cubicBezTo>
                  <a:cubicBezTo>
                    <a:pt x="0" y="5"/>
                    <a:pt x="3" y="0"/>
                    <a:pt x="10" y="0"/>
                  </a:cubicBezTo>
                  <a:close/>
                  <a:moveTo>
                    <a:pt x="10" y="25"/>
                  </a:moveTo>
                  <a:cubicBezTo>
                    <a:pt x="13" y="25"/>
                    <a:pt x="16" y="22"/>
                    <a:pt x="16" y="13"/>
                  </a:cubicBezTo>
                  <a:cubicBezTo>
                    <a:pt x="16" y="8"/>
                    <a:pt x="14" y="3"/>
                    <a:pt x="10" y="3"/>
                  </a:cubicBezTo>
                  <a:cubicBezTo>
                    <a:pt x="6" y="3"/>
                    <a:pt x="3" y="6"/>
                    <a:pt x="3" y="14"/>
                  </a:cubicBezTo>
                  <a:cubicBezTo>
                    <a:pt x="3" y="19"/>
                    <a:pt x="5" y="25"/>
                    <a:pt x="10" y="25"/>
                  </a:cubicBez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B9F9F3D7-F807-2E47-B85D-272C72A01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3917" y="4891650"/>
              <a:ext cx="38272" cy="56699"/>
            </a:xfrm>
            <a:custGeom>
              <a:avLst/>
              <a:gdLst>
                <a:gd name="T0" fmla="*/ 0 w 27"/>
                <a:gd name="T1" fmla="*/ 0 h 40"/>
                <a:gd name="T2" fmla="*/ 6 w 27"/>
                <a:gd name="T3" fmla="*/ 0 h 40"/>
                <a:gd name="T4" fmla="*/ 21 w 27"/>
                <a:gd name="T5" fmla="*/ 34 h 40"/>
                <a:gd name="T6" fmla="*/ 22 w 27"/>
                <a:gd name="T7" fmla="*/ 34 h 40"/>
                <a:gd name="T8" fmla="*/ 22 w 27"/>
                <a:gd name="T9" fmla="*/ 0 h 40"/>
                <a:gd name="T10" fmla="*/ 27 w 27"/>
                <a:gd name="T11" fmla="*/ 0 h 40"/>
                <a:gd name="T12" fmla="*/ 27 w 27"/>
                <a:gd name="T13" fmla="*/ 40 h 40"/>
                <a:gd name="T14" fmla="*/ 21 w 27"/>
                <a:gd name="T15" fmla="*/ 40 h 40"/>
                <a:gd name="T16" fmla="*/ 5 w 27"/>
                <a:gd name="T17" fmla="*/ 8 h 40"/>
                <a:gd name="T18" fmla="*/ 5 w 27"/>
                <a:gd name="T19" fmla="*/ 8 h 40"/>
                <a:gd name="T20" fmla="*/ 5 w 27"/>
                <a:gd name="T21" fmla="*/ 40 h 40"/>
                <a:gd name="T22" fmla="*/ 0 w 27"/>
                <a:gd name="T23" fmla="*/ 40 h 40"/>
                <a:gd name="T24" fmla="*/ 0 w 27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40">
                  <a:moveTo>
                    <a:pt x="0" y="0"/>
                  </a:moveTo>
                  <a:lnTo>
                    <a:pt x="6" y="0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40"/>
                  </a:lnTo>
                  <a:lnTo>
                    <a:pt x="21" y="40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0AD1996-9795-F848-AB4B-946CD3E60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7977" y="4506095"/>
              <a:ext cx="45359" cy="286332"/>
            </a:xfrm>
            <a:custGeom>
              <a:avLst/>
              <a:gdLst>
                <a:gd name="T0" fmla="*/ 11 w 22"/>
                <a:gd name="T1" fmla="*/ 0 h 138"/>
                <a:gd name="T2" fmla="*/ 22 w 22"/>
                <a:gd name="T3" fmla="*/ 11 h 138"/>
                <a:gd name="T4" fmla="*/ 11 w 22"/>
                <a:gd name="T5" fmla="*/ 22 h 138"/>
                <a:gd name="T6" fmla="*/ 0 w 22"/>
                <a:gd name="T7" fmla="*/ 11 h 138"/>
                <a:gd name="T8" fmla="*/ 11 w 22"/>
                <a:gd name="T9" fmla="*/ 0 h 138"/>
                <a:gd name="T10" fmla="*/ 2 w 22"/>
                <a:gd name="T11" fmla="*/ 32 h 138"/>
                <a:gd name="T12" fmla="*/ 20 w 22"/>
                <a:gd name="T13" fmla="*/ 32 h 138"/>
                <a:gd name="T14" fmla="*/ 20 w 22"/>
                <a:gd name="T15" fmla="*/ 138 h 138"/>
                <a:gd name="T16" fmla="*/ 2 w 22"/>
                <a:gd name="T17" fmla="*/ 138 h 138"/>
                <a:gd name="T18" fmla="*/ 2 w 22"/>
                <a:gd name="T19" fmla="*/ 3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8">
                  <a:moveTo>
                    <a:pt x="11" y="0"/>
                  </a:move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  <a:moveTo>
                    <a:pt x="2" y="32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" y="138"/>
                    <a:pt x="2" y="138"/>
                    <a:pt x="2" y="138"/>
                  </a:cubicBezTo>
                  <a:lnTo>
                    <a:pt x="2" y="32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A450868-D6DF-4B43-8D9C-8A4412855B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5939" y="4568463"/>
              <a:ext cx="137496" cy="267904"/>
            </a:xfrm>
            <a:custGeom>
              <a:avLst/>
              <a:gdLst>
                <a:gd name="T0" fmla="*/ 66 w 66"/>
                <a:gd name="T1" fmla="*/ 78 h 129"/>
                <a:gd name="T2" fmla="*/ 56 w 66"/>
                <a:gd name="T3" fmla="*/ 102 h 129"/>
                <a:gd name="T4" fmla="*/ 35 w 66"/>
                <a:gd name="T5" fmla="*/ 111 h 129"/>
                <a:gd name="T6" fmla="*/ 18 w 66"/>
                <a:gd name="T7" fmla="*/ 106 h 129"/>
                <a:gd name="T8" fmla="*/ 18 w 66"/>
                <a:gd name="T9" fmla="*/ 129 h 129"/>
                <a:gd name="T10" fmla="*/ 0 w 66"/>
                <a:gd name="T11" fmla="*/ 129 h 129"/>
                <a:gd name="T12" fmla="*/ 0 w 66"/>
                <a:gd name="T13" fmla="*/ 33 h 129"/>
                <a:gd name="T14" fmla="*/ 10 w 66"/>
                <a:gd name="T15" fmla="*/ 9 h 129"/>
                <a:gd name="T16" fmla="*/ 33 w 66"/>
                <a:gd name="T17" fmla="*/ 0 h 129"/>
                <a:gd name="T18" fmla="*/ 56 w 66"/>
                <a:gd name="T19" fmla="*/ 9 h 129"/>
                <a:gd name="T20" fmla="*/ 66 w 66"/>
                <a:gd name="T21" fmla="*/ 33 h 129"/>
                <a:gd name="T22" fmla="*/ 66 w 66"/>
                <a:gd name="T23" fmla="*/ 78 h 129"/>
                <a:gd name="T24" fmla="*/ 18 w 66"/>
                <a:gd name="T25" fmla="*/ 78 h 129"/>
                <a:gd name="T26" fmla="*/ 33 w 66"/>
                <a:gd name="T27" fmla="*/ 95 h 129"/>
                <a:gd name="T28" fmla="*/ 47 w 66"/>
                <a:gd name="T29" fmla="*/ 78 h 129"/>
                <a:gd name="T30" fmla="*/ 47 w 66"/>
                <a:gd name="T31" fmla="*/ 33 h 129"/>
                <a:gd name="T32" fmla="*/ 33 w 66"/>
                <a:gd name="T33" fmla="*/ 16 h 129"/>
                <a:gd name="T34" fmla="*/ 18 w 66"/>
                <a:gd name="T35" fmla="*/ 33 h 129"/>
                <a:gd name="T36" fmla="*/ 18 w 66"/>
                <a:gd name="T37" fmla="*/ 7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29">
                  <a:moveTo>
                    <a:pt x="66" y="78"/>
                  </a:moveTo>
                  <a:cubicBezTo>
                    <a:pt x="66" y="88"/>
                    <a:pt x="63" y="96"/>
                    <a:pt x="56" y="102"/>
                  </a:cubicBezTo>
                  <a:cubicBezTo>
                    <a:pt x="50" y="108"/>
                    <a:pt x="43" y="111"/>
                    <a:pt x="35" y="111"/>
                  </a:cubicBezTo>
                  <a:cubicBezTo>
                    <a:pt x="29" y="111"/>
                    <a:pt x="23" y="109"/>
                    <a:pt x="18" y="106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3"/>
                    <a:pt x="3" y="15"/>
                    <a:pt x="10" y="9"/>
                  </a:cubicBezTo>
                  <a:cubicBezTo>
                    <a:pt x="16" y="3"/>
                    <a:pt x="24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3" y="15"/>
                    <a:pt x="66" y="23"/>
                    <a:pt x="66" y="33"/>
                  </a:cubicBezTo>
                  <a:lnTo>
                    <a:pt x="66" y="78"/>
                  </a:lnTo>
                  <a:close/>
                  <a:moveTo>
                    <a:pt x="18" y="78"/>
                  </a:moveTo>
                  <a:cubicBezTo>
                    <a:pt x="18" y="90"/>
                    <a:pt x="25" y="95"/>
                    <a:pt x="33" y="95"/>
                  </a:cubicBezTo>
                  <a:cubicBezTo>
                    <a:pt x="41" y="95"/>
                    <a:pt x="47" y="90"/>
                    <a:pt x="47" y="78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21"/>
                    <a:pt x="41" y="16"/>
                    <a:pt x="33" y="16"/>
                  </a:cubicBezTo>
                  <a:cubicBezTo>
                    <a:pt x="25" y="16"/>
                    <a:pt x="18" y="21"/>
                    <a:pt x="18" y="33"/>
                  </a:cubicBezTo>
                  <a:lnTo>
                    <a:pt x="18" y="78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FF746C5-1D9C-5E4C-AEF4-701C708C6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4619" y="4568463"/>
              <a:ext cx="137496" cy="229632"/>
            </a:xfrm>
            <a:custGeom>
              <a:avLst/>
              <a:gdLst>
                <a:gd name="T0" fmla="*/ 66 w 66"/>
                <a:gd name="T1" fmla="*/ 78 h 111"/>
                <a:gd name="T2" fmla="*/ 57 w 66"/>
                <a:gd name="T3" fmla="*/ 102 h 111"/>
                <a:gd name="T4" fmla="*/ 33 w 66"/>
                <a:gd name="T5" fmla="*/ 111 h 111"/>
                <a:gd name="T6" fmla="*/ 10 w 66"/>
                <a:gd name="T7" fmla="*/ 102 h 111"/>
                <a:gd name="T8" fmla="*/ 0 w 66"/>
                <a:gd name="T9" fmla="*/ 78 h 111"/>
                <a:gd name="T10" fmla="*/ 0 w 66"/>
                <a:gd name="T11" fmla="*/ 33 h 111"/>
                <a:gd name="T12" fmla="*/ 10 w 66"/>
                <a:gd name="T13" fmla="*/ 9 h 111"/>
                <a:gd name="T14" fmla="*/ 33 w 66"/>
                <a:gd name="T15" fmla="*/ 0 h 111"/>
                <a:gd name="T16" fmla="*/ 57 w 66"/>
                <a:gd name="T17" fmla="*/ 9 h 111"/>
                <a:gd name="T18" fmla="*/ 66 w 66"/>
                <a:gd name="T19" fmla="*/ 33 h 111"/>
                <a:gd name="T20" fmla="*/ 66 w 66"/>
                <a:gd name="T21" fmla="*/ 35 h 111"/>
                <a:gd name="T22" fmla="*/ 48 w 66"/>
                <a:gd name="T23" fmla="*/ 35 h 111"/>
                <a:gd name="T24" fmla="*/ 48 w 66"/>
                <a:gd name="T25" fmla="*/ 33 h 111"/>
                <a:gd name="T26" fmla="*/ 33 w 66"/>
                <a:gd name="T27" fmla="*/ 16 h 111"/>
                <a:gd name="T28" fmla="*/ 19 w 66"/>
                <a:gd name="T29" fmla="*/ 33 h 111"/>
                <a:gd name="T30" fmla="*/ 19 w 66"/>
                <a:gd name="T31" fmla="*/ 78 h 111"/>
                <a:gd name="T32" fmla="*/ 33 w 66"/>
                <a:gd name="T33" fmla="*/ 95 h 111"/>
                <a:gd name="T34" fmla="*/ 48 w 66"/>
                <a:gd name="T35" fmla="*/ 78 h 111"/>
                <a:gd name="T36" fmla="*/ 48 w 66"/>
                <a:gd name="T37" fmla="*/ 67 h 111"/>
                <a:gd name="T38" fmla="*/ 66 w 66"/>
                <a:gd name="T39" fmla="*/ 67 h 111"/>
                <a:gd name="T40" fmla="*/ 66 w 66"/>
                <a:gd name="T41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111">
                  <a:moveTo>
                    <a:pt x="66" y="78"/>
                  </a:moveTo>
                  <a:cubicBezTo>
                    <a:pt x="66" y="88"/>
                    <a:pt x="63" y="96"/>
                    <a:pt x="57" y="102"/>
                  </a:cubicBezTo>
                  <a:cubicBezTo>
                    <a:pt x="50" y="108"/>
                    <a:pt x="42" y="111"/>
                    <a:pt x="33" y="111"/>
                  </a:cubicBezTo>
                  <a:cubicBezTo>
                    <a:pt x="24" y="111"/>
                    <a:pt x="17" y="108"/>
                    <a:pt x="10" y="102"/>
                  </a:cubicBezTo>
                  <a:cubicBezTo>
                    <a:pt x="4" y="96"/>
                    <a:pt x="0" y="88"/>
                    <a:pt x="0" y="7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3"/>
                    <a:pt x="4" y="15"/>
                    <a:pt x="10" y="9"/>
                  </a:cubicBezTo>
                  <a:cubicBezTo>
                    <a:pt x="17" y="3"/>
                    <a:pt x="24" y="0"/>
                    <a:pt x="33" y="0"/>
                  </a:cubicBezTo>
                  <a:cubicBezTo>
                    <a:pt x="42" y="0"/>
                    <a:pt x="50" y="3"/>
                    <a:pt x="57" y="9"/>
                  </a:cubicBezTo>
                  <a:cubicBezTo>
                    <a:pt x="63" y="15"/>
                    <a:pt x="66" y="23"/>
                    <a:pt x="66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21"/>
                    <a:pt x="42" y="16"/>
                    <a:pt x="33" y="16"/>
                  </a:cubicBezTo>
                  <a:cubicBezTo>
                    <a:pt x="25" y="16"/>
                    <a:pt x="19" y="21"/>
                    <a:pt x="19" y="33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9" y="90"/>
                    <a:pt x="25" y="95"/>
                    <a:pt x="33" y="95"/>
                  </a:cubicBezTo>
                  <a:cubicBezTo>
                    <a:pt x="42" y="95"/>
                    <a:pt x="48" y="90"/>
                    <a:pt x="48" y="78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66" y="67"/>
                    <a:pt x="66" y="67"/>
                    <a:pt x="66" y="67"/>
                  </a:cubicBezTo>
                  <a:lnTo>
                    <a:pt x="66" y="78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40FDA52-83B5-8E45-B5D9-D640CAE20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717" y="4568463"/>
              <a:ext cx="137496" cy="229632"/>
            </a:xfrm>
            <a:custGeom>
              <a:avLst/>
              <a:gdLst>
                <a:gd name="T0" fmla="*/ 66 w 66"/>
                <a:gd name="T1" fmla="*/ 78 h 111"/>
                <a:gd name="T2" fmla="*/ 56 w 66"/>
                <a:gd name="T3" fmla="*/ 102 h 111"/>
                <a:gd name="T4" fmla="*/ 33 w 66"/>
                <a:gd name="T5" fmla="*/ 111 h 111"/>
                <a:gd name="T6" fmla="*/ 9 w 66"/>
                <a:gd name="T7" fmla="*/ 102 h 111"/>
                <a:gd name="T8" fmla="*/ 0 w 66"/>
                <a:gd name="T9" fmla="*/ 78 h 111"/>
                <a:gd name="T10" fmla="*/ 0 w 66"/>
                <a:gd name="T11" fmla="*/ 33 h 111"/>
                <a:gd name="T12" fmla="*/ 9 w 66"/>
                <a:gd name="T13" fmla="*/ 9 h 111"/>
                <a:gd name="T14" fmla="*/ 33 w 66"/>
                <a:gd name="T15" fmla="*/ 0 h 111"/>
                <a:gd name="T16" fmla="*/ 56 w 66"/>
                <a:gd name="T17" fmla="*/ 9 h 111"/>
                <a:gd name="T18" fmla="*/ 66 w 66"/>
                <a:gd name="T19" fmla="*/ 33 h 111"/>
                <a:gd name="T20" fmla="*/ 66 w 66"/>
                <a:gd name="T21" fmla="*/ 35 h 111"/>
                <a:gd name="T22" fmla="*/ 47 w 66"/>
                <a:gd name="T23" fmla="*/ 35 h 111"/>
                <a:gd name="T24" fmla="*/ 47 w 66"/>
                <a:gd name="T25" fmla="*/ 33 h 111"/>
                <a:gd name="T26" fmla="*/ 33 w 66"/>
                <a:gd name="T27" fmla="*/ 16 h 111"/>
                <a:gd name="T28" fmla="*/ 18 w 66"/>
                <a:gd name="T29" fmla="*/ 33 h 111"/>
                <a:gd name="T30" fmla="*/ 18 w 66"/>
                <a:gd name="T31" fmla="*/ 78 h 111"/>
                <a:gd name="T32" fmla="*/ 33 w 66"/>
                <a:gd name="T33" fmla="*/ 95 h 111"/>
                <a:gd name="T34" fmla="*/ 47 w 66"/>
                <a:gd name="T35" fmla="*/ 78 h 111"/>
                <a:gd name="T36" fmla="*/ 47 w 66"/>
                <a:gd name="T37" fmla="*/ 67 h 111"/>
                <a:gd name="T38" fmla="*/ 66 w 66"/>
                <a:gd name="T39" fmla="*/ 67 h 111"/>
                <a:gd name="T40" fmla="*/ 66 w 66"/>
                <a:gd name="T41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111">
                  <a:moveTo>
                    <a:pt x="66" y="78"/>
                  </a:moveTo>
                  <a:cubicBezTo>
                    <a:pt x="66" y="88"/>
                    <a:pt x="62" y="96"/>
                    <a:pt x="56" y="102"/>
                  </a:cubicBezTo>
                  <a:cubicBezTo>
                    <a:pt x="49" y="108"/>
                    <a:pt x="42" y="111"/>
                    <a:pt x="33" y="111"/>
                  </a:cubicBezTo>
                  <a:cubicBezTo>
                    <a:pt x="24" y="111"/>
                    <a:pt x="16" y="108"/>
                    <a:pt x="9" y="102"/>
                  </a:cubicBezTo>
                  <a:cubicBezTo>
                    <a:pt x="3" y="96"/>
                    <a:pt x="0" y="88"/>
                    <a:pt x="0" y="7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6" y="3"/>
                    <a:pt x="24" y="0"/>
                    <a:pt x="33" y="0"/>
                  </a:cubicBezTo>
                  <a:cubicBezTo>
                    <a:pt x="42" y="0"/>
                    <a:pt x="49" y="3"/>
                    <a:pt x="56" y="9"/>
                  </a:cubicBezTo>
                  <a:cubicBezTo>
                    <a:pt x="62" y="15"/>
                    <a:pt x="66" y="23"/>
                    <a:pt x="66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21"/>
                    <a:pt x="41" y="16"/>
                    <a:pt x="33" y="16"/>
                  </a:cubicBezTo>
                  <a:cubicBezTo>
                    <a:pt x="24" y="16"/>
                    <a:pt x="18" y="21"/>
                    <a:pt x="18" y="33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90"/>
                    <a:pt x="24" y="95"/>
                    <a:pt x="33" y="95"/>
                  </a:cubicBezTo>
                  <a:cubicBezTo>
                    <a:pt x="41" y="95"/>
                    <a:pt x="47" y="90"/>
                    <a:pt x="47" y="78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66" y="67"/>
                    <a:pt x="66" y="67"/>
                    <a:pt x="66" y="67"/>
                  </a:cubicBezTo>
                  <a:lnTo>
                    <a:pt x="66" y="78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C282526C-3CC9-1649-A3BC-0780389D3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8810" y="4873223"/>
              <a:ext cx="45359" cy="76544"/>
            </a:xfrm>
            <a:custGeom>
              <a:avLst/>
              <a:gdLst>
                <a:gd name="T0" fmla="*/ 22 w 22"/>
                <a:gd name="T1" fmla="*/ 26 h 37"/>
                <a:gd name="T2" fmla="*/ 19 w 22"/>
                <a:gd name="T3" fmla="*/ 34 h 37"/>
                <a:gd name="T4" fmla="*/ 11 w 22"/>
                <a:gd name="T5" fmla="*/ 37 h 37"/>
                <a:gd name="T6" fmla="*/ 3 w 22"/>
                <a:gd name="T7" fmla="*/ 34 h 37"/>
                <a:gd name="T8" fmla="*/ 0 w 22"/>
                <a:gd name="T9" fmla="*/ 26 h 37"/>
                <a:gd name="T10" fmla="*/ 0 w 22"/>
                <a:gd name="T11" fmla="*/ 11 h 37"/>
                <a:gd name="T12" fmla="*/ 3 w 22"/>
                <a:gd name="T13" fmla="*/ 3 h 37"/>
                <a:gd name="T14" fmla="*/ 11 w 22"/>
                <a:gd name="T15" fmla="*/ 0 h 37"/>
                <a:gd name="T16" fmla="*/ 19 w 22"/>
                <a:gd name="T17" fmla="*/ 3 h 37"/>
                <a:gd name="T18" fmla="*/ 22 w 22"/>
                <a:gd name="T19" fmla="*/ 11 h 37"/>
                <a:gd name="T20" fmla="*/ 22 w 22"/>
                <a:gd name="T21" fmla="*/ 12 h 37"/>
                <a:gd name="T22" fmla="*/ 16 w 22"/>
                <a:gd name="T23" fmla="*/ 12 h 37"/>
                <a:gd name="T24" fmla="*/ 16 w 22"/>
                <a:gd name="T25" fmla="*/ 11 h 37"/>
                <a:gd name="T26" fmla="*/ 11 w 22"/>
                <a:gd name="T27" fmla="*/ 5 h 37"/>
                <a:gd name="T28" fmla="*/ 6 w 22"/>
                <a:gd name="T29" fmla="*/ 11 h 37"/>
                <a:gd name="T30" fmla="*/ 6 w 22"/>
                <a:gd name="T31" fmla="*/ 26 h 37"/>
                <a:gd name="T32" fmla="*/ 11 w 22"/>
                <a:gd name="T33" fmla="*/ 32 h 37"/>
                <a:gd name="T34" fmla="*/ 16 w 22"/>
                <a:gd name="T35" fmla="*/ 26 h 37"/>
                <a:gd name="T36" fmla="*/ 16 w 22"/>
                <a:gd name="T37" fmla="*/ 22 h 37"/>
                <a:gd name="T38" fmla="*/ 22 w 22"/>
                <a:gd name="T39" fmla="*/ 22 h 37"/>
                <a:gd name="T40" fmla="*/ 22 w 22"/>
                <a:gd name="T41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7">
                  <a:moveTo>
                    <a:pt x="22" y="26"/>
                  </a:moveTo>
                  <a:cubicBezTo>
                    <a:pt x="22" y="29"/>
                    <a:pt x="21" y="32"/>
                    <a:pt x="19" y="34"/>
                  </a:cubicBezTo>
                  <a:cubicBezTo>
                    <a:pt x="16" y="36"/>
                    <a:pt x="14" y="37"/>
                    <a:pt x="11" y="37"/>
                  </a:cubicBezTo>
                  <a:cubicBezTo>
                    <a:pt x="8" y="37"/>
                    <a:pt x="5" y="36"/>
                    <a:pt x="3" y="34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6" y="1"/>
                    <a:pt x="19" y="3"/>
                  </a:cubicBezTo>
                  <a:cubicBezTo>
                    <a:pt x="21" y="5"/>
                    <a:pt x="22" y="8"/>
                    <a:pt x="22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3" y="5"/>
                    <a:pt x="11" y="5"/>
                  </a:cubicBezTo>
                  <a:cubicBezTo>
                    <a:pt x="8" y="5"/>
                    <a:pt x="6" y="7"/>
                    <a:pt x="6" y="11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3" y="32"/>
                    <a:pt x="16" y="30"/>
                    <a:pt x="16" y="26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2" y="22"/>
                    <a:pt x="22" y="22"/>
                    <a:pt x="22" y="22"/>
                  </a:cubicBezTo>
                  <a:lnTo>
                    <a:pt x="22" y="26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Rectangle 34">
              <a:extLst>
                <a:ext uri="{FF2B5EF4-FFF2-40B4-BE49-F238E27FC236}">
                  <a16:creationId xmlns:a16="http://schemas.microsoft.com/office/drawing/2014/main" id="{348E3221-7267-C042-8BD2-10D0D19C0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5432" y="4854795"/>
              <a:ext cx="11340" cy="93554"/>
            </a:xfrm>
            <a:prstGeom prst="rect">
              <a:avLst/>
            </a:pr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8AC5590D-58ED-804D-8CAA-3AB8F7024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8034" y="4851960"/>
              <a:ext cx="17010" cy="96389"/>
            </a:xfrm>
            <a:custGeom>
              <a:avLst/>
              <a:gdLst>
                <a:gd name="T0" fmla="*/ 4 w 8"/>
                <a:gd name="T1" fmla="*/ 0 h 46"/>
                <a:gd name="T2" fmla="*/ 8 w 8"/>
                <a:gd name="T3" fmla="*/ 4 h 46"/>
                <a:gd name="T4" fmla="*/ 4 w 8"/>
                <a:gd name="T5" fmla="*/ 8 h 46"/>
                <a:gd name="T6" fmla="*/ 0 w 8"/>
                <a:gd name="T7" fmla="*/ 4 h 46"/>
                <a:gd name="T8" fmla="*/ 4 w 8"/>
                <a:gd name="T9" fmla="*/ 0 h 46"/>
                <a:gd name="T10" fmla="*/ 1 w 8"/>
                <a:gd name="T11" fmla="*/ 11 h 46"/>
                <a:gd name="T12" fmla="*/ 7 w 8"/>
                <a:gd name="T13" fmla="*/ 11 h 46"/>
                <a:gd name="T14" fmla="*/ 7 w 8"/>
                <a:gd name="T15" fmla="*/ 46 h 46"/>
                <a:gd name="T16" fmla="*/ 1 w 8"/>
                <a:gd name="T17" fmla="*/ 46 h 46"/>
                <a:gd name="T18" fmla="*/ 1 w 8"/>
                <a:gd name="T1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6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" y="46"/>
                    <a:pt x="1" y="46"/>
                    <a:pt x="1" y="46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93C5E186-8DD3-7446-9524-BD9850D82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6307" y="4873223"/>
              <a:ext cx="77962" cy="75126"/>
            </a:xfrm>
            <a:custGeom>
              <a:avLst/>
              <a:gdLst>
                <a:gd name="T0" fmla="*/ 0 w 38"/>
                <a:gd name="T1" fmla="*/ 36 h 36"/>
                <a:gd name="T2" fmla="*/ 0 w 38"/>
                <a:gd name="T3" fmla="*/ 11 h 36"/>
                <a:gd name="T4" fmla="*/ 3 w 38"/>
                <a:gd name="T5" fmla="*/ 3 h 36"/>
                <a:gd name="T6" fmla="*/ 11 w 38"/>
                <a:gd name="T7" fmla="*/ 0 h 36"/>
                <a:gd name="T8" fmla="*/ 19 w 38"/>
                <a:gd name="T9" fmla="*/ 4 h 36"/>
                <a:gd name="T10" fmla="*/ 27 w 38"/>
                <a:gd name="T11" fmla="*/ 0 h 36"/>
                <a:gd name="T12" fmla="*/ 35 w 38"/>
                <a:gd name="T13" fmla="*/ 3 h 36"/>
                <a:gd name="T14" fmla="*/ 38 w 38"/>
                <a:gd name="T15" fmla="*/ 11 h 36"/>
                <a:gd name="T16" fmla="*/ 38 w 38"/>
                <a:gd name="T17" fmla="*/ 36 h 36"/>
                <a:gd name="T18" fmla="*/ 32 w 38"/>
                <a:gd name="T19" fmla="*/ 36 h 36"/>
                <a:gd name="T20" fmla="*/ 32 w 38"/>
                <a:gd name="T21" fmla="*/ 11 h 36"/>
                <a:gd name="T22" fmla="*/ 27 w 38"/>
                <a:gd name="T23" fmla="*/ 5 h 36"/>
                <a:gd name="T24" fmla="*/ 22 w 38"/>
                <a:gd name="T25" fmla="*/ 11 h 36"/>
                <a:gd name="T26" fmla="*/ 22 w 38"/>
                <a:gd name="T27" fmla="*/ 36 h 36"/>
                <a:gd name="T28" fmla="*/ 16 w 38"/>
                <a:gd name="T29" fmla="*/ 36 h 36"/>
                <a:gd name="T30" fmla="*/ 16 w 38"/>
                <a:gd name="T31" fmla="*/ 11 h 36"/>
                <a:gd name="T32" fmla="*/ 11 w 38"/>
                <a:gd name="T33" fmla="*/ 5 h 36"/>
                <a:gd name="T34" fmla="*/ 6 w 38"/>
                <a:gd name="T35" fmla="*/ 11 h 36"/>
                <a:gd name="T36" fmla="*/ 6 w 38"/>
                <a:gd name="T37" fmla="*/ 36 h 36"/>
                <a:gd name="T38" fmla="*/ 0 w 38"/>
                <a:gd name="T3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4"/>
                  </a:cubicBezTo>
                  <a:cubicBezTo>
                    <a:pt x="21" y="1"/>
                    <a:pt x="24" y="0"/>
                    <a:pt x="27" y="0"/>
                  </a:cubicBezTo>
                  <a:cubicBezTo>
                    <a:pt x="30" y="0"/>
                    <a:pt x="33" y="1"/>
                    <a:pt x="35" y="3"/>
                  </a:cubicBezTo>
                  <a:cubicBezTo>
                    <a:pt x="37" y="5"/>
                    <a:pt x="38" y="8"/>
                    <a:pt x="38" y="11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7"/>
                    <a:pt x="30" y="5"/>
                    <a:pt x="27" y="5"/>
                  </a:cubicBezTo>
                  <a:cubicBezTo>
                    <a:pt x="24" y="5"/>
                    <a:pt x="22" y="7"/>
                    <a:pt x="22" y="11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4" y="5"/>
                    <a:pt x="11" y="5"/>
                  </a:cubicBezTo>
                  <a:cubicBezTo>
                    <a:pt x="8" y="5"/>
                    <a:pt x="6" y="7"/>
                    <a:pt x="6" y="11"/>
                  </a:cubicBezTo>
                  <a:cubicBezTo>
                    <a:pt x="6" y="36"/>
                    <a:pt x="6" y="36"/>
                    <a:pt x="6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5BE76FE-26B0-D142-9ED8-3EB19B860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5530" y="4873223"/>
              <a:ext cx="45359" cy="76544"/>
            </a:xfrm>
            <a:custGeom>
              <a:avLst/>
              <a:gdLst>
                <a:gd name="T0" fmla="*/ 6 w 22"/>
                <a:gd name="T1" fmla="*/ 11 h 37"/>
                <a:gd name="T2" fmla="*/ 6 w 22"/>
                <a:gd name="T3" fmla="*/ 12 h 37"/>
                <a:gd name="T4" fmla="*/ 0 w 22"/>
                <a:gd name="T5" fmla="*/ 12 h 37"/>
                <a:gd name="T6" fmla="*/ 0 w 22"/>
                <a:gd name="T7" fmla="*/ 11 h 37"/>
                <a:gd name="T8" fmla="*/ 3 w 22"/>
                <a:gd name="T9" fmla="*/ 3 h 37"/>
                <a:gd name="T10" fmla="*/ 11 w 22"/>
                <a:gd name="T11" fmla="*/ 0 h 37"/>
                <a:gd name="T12" fmla="*/ 18 w 22"/>
                <a:gd name="T13" fmla="*/ 3 h 37"/>
                <a:gd name="T14" fmla="*/ 22 w 22"/>
                <a:gd name="T15" fmla="*/ 11 h 37"/>
                <a:gd name="T16" fmla="*/ 22 w 22"/>
                <a:gd name="T17" fmla="*/ 27 h 37"/>
                <a:gd name="T18" fmla="*/ 18 w 22"/>
                <a:gd name="T19" fmla="*/ 34 h 37"/>
                <a:gd name="T20" fmla="*/ 11 w 22"/>
                <a:gd name="T21" fmla="*/ 37 h 37"/>
                <a:gd name="T22" fmla="*/ 3 w 22"/>
                <a:gd name="T23" fmla="*/ 34 h 37"/>
                <a:gd name="T24" fmla="*/ 0 w 22"/>
                <a:gd name="T25" fmla="*/ 26 h 37"/>
                <a:gd name="T26" fmla="*/ 3 w 22"/>
                <a:gd name="T27" fmla="*/ 18 h 37"/>
                <a:gd name="T28" fmla="*/ 11 w 22"/>
                <a:gd name="T29" fmla="*/ 15 h 37"/>
                <a:gd name="T30" fmla="*/ 16 w 22"/>
                <a:gd name="T31" fmla="*/ 17 h 37"/>
                <a:gd name="T32" fmla="*/ 16 w 22"/>
                <a:gd name="T33" fmla="*/ 11 h 37"/>
                <a:gd name="T34" fmla="*/ 11 w 22"/>
                <a:gd name="T35" fmla="*/ 5 h 37"/>
                <a:gd name="T36" fmla="*/ 6 w 22"/>
                <a:gd name="T37" fmla="*/ 11 h 37"/>
                <a:gd name="T38" fmla="*/ 6 w 22"/>
                <a:gd name="T39" fmla="*/ 27 h 37"/>
                <a:gd name="T40" fmla="*/ 11 w 22"/>
                <a:gd name="T41" fmla="*/ 32 h 37"/>
                <a:gd name="T42" fmla="*/ 16 w 22"/>
                <a:gd name="T43" fmla="*/ 27 h 37"/>
                <a:gd name="T44" fmla="*/ 16 w 22"/>
                <a:gd name="T45" fmla="*/ 25 h 37"/>
                <a:gd name="T46" fmla="*/ 11 w 22"/>
                <a:gd name="T47" fmla="*/ 20 h 37"/>
                <a:gd name="T48" fmla="*/ 6 w 22"/>
                <a:gd name="T49" fmla="*/ 25 h 37"/>
                <a:gd name="T50" fmla="*/ 6 w 22"/>
                <a:gd name="T51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37">
                  <a:moveTo>
                    <a:pt x="6" y="11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1" y="5"/>
                    <a:pt x="22" y="8"/>
                    <a:pt x="22" y="1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30"/>
                    <a:pt x="21" y="32"/>
                    <a:pt x="18" y="34"/>
                  </a:cubicBezTo>
                  <a:cubicBezTo>
                    <a:pt x="16" y="36"/>
                    <a:pt x="14" y="37"/>
                    <a:pt x="11" y="37"/>
                  </a:cubicBezTo>
                  <a:cubicBezTo>
                    <a:pt x="8" y="37"/>
                    <a:pt x="5" y="36"/>
                    <a:pt x="3" y="34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0" y="23"/>
                    <a:pt x="1" y="20"/>
                    <a:pt x="3" y="18"/>
                  </a:cubicBezTo>
                  <a:cubicBezTo>
                    <a:pt x="5" y="16"/>
                    <a:pt x="8" y="15"/>
                    <a:pt x="11" y="15"/>
                  </a:cubicBezTo>
                  <a:cubicBezTo>
                    <a:pt x="12" y="15"/>
                    <a:pt x="14" y="15"/>
                    <a:pt x="16" y="17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3" y="5"/>
                    <a:pt x="11" y="5"/>
                  </a:cubicBezTo>
                  <a:cubicBezTo>
                    <a:pt x="8" y="5"/>
                    <a:pt x="6" y="7"/>
                    <a:pt x="6" y="11"/>
                  </a:cubicBezTo>
                  <a:close/>
                  <a:moveTo>
                    <a:pt x="6" y="27"/>
                  </a:moveTo>
                  <a:cubicBezTo>
                    <a:pt x="6" y="30"/>
                    <a:pt x="8" y="32"/>
                    <a:pt x="11" y="32"/>
                  </a:cubicBezTo>
                  <a:cubicBezTo>
                    <a:pt x="13" y="32"/>
                    <a:pt x="16" y="30"/>
                    <a:pt x="16" y="2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3" y="20"/>
                    <a:pt x="11" y="20"/>
                  </a:cubicBezTo>
                  <a:cubicBezTo>
                    <a:pt x="8" y="20"/>
                    <a:pt x="6" y="22"/>
                    <a:pt x="6" y="25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E3E33628-0F2F-EE42-BE8F-3A88F1064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5065" y="4876058"/>
              <a:ext cx="43942" cy="73709"/>
            </a:xfrm>
            <a:custGeom>
              <a:avLst/>
              <a:gdLst>
                <a:gd name="T0" fmla="*/ 18 w 21"/>
                <a:gd name="T1" fmla="*/ 36 h 36"/>
                <a:gd name="T2" fmla="*/ 10 w 21"/>
                <a:gd name="T3" fmla="*/ 33 h 36"/>
                <a:gd name="T4" fmla="*/ 7 w 21"/>
                <a:gd name="T5" fmla="*/ 25 h 36"/>
                <a:gd name="T6" fmla="*/ 7 w 21"/>
                <a:gd name="T7" fmla="*/ 4 h 36"/>
                <a:gd name="T8" fmla="*/ 0 w 21"/>
                <a:gd name="T9" fmla="*/ 4 h 36"/>
                <a:gd name="T10" fmla="*/ 0 w 21"/>
                <a:gd name="T11" fmla="*/ 0 h 36"/>
                <a:gd name="T12" fmla="*/ 21 w 21"/>
                <a:gd name="T13" fmla="*/ 0 h 36"/>
                <a:gd name="T14" fmla="*/ 21 w 21"/>
                <a:gd name="T15" fmla="*/ 4 h 36"/>
                <a:gd name="T16" fmla="*/ 13 w 21"/>
                <a:gd name="T17" fmla="*/ 4 h 36"/>
                <a:gd name="T18" fmla="*/ 13 w 21"/>
                <a:gd name="T19" fmla="*/ 25 h 36"/>
                <a:gd name="T20" fmla="*/ 18 w 21"/>
                <a:gd name="T21" fmla="*/ 31 h 36"/>
                <a:gd name="T22" fmla="*/ 18 w 21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36">
                  <a:moveTo>
                    <a:pt x="18" y="36"/>
                  </a:moveTo>
                  <a:cubicBezTo>
                    <a:pt x="15" y="36"/>
                    <a:pt x="13" y="35"/>
                    <a:pt x="10" y="33"/>
                  </a:cubicBezTo>
                  <a:cubicBezTo>
                    <a:pt x="8" y="31"/>
                    <a:pt x="7" y="28"/>
                    <a:pt x="7" y="2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9"/>
                    <a:pt x="16" y="31"/>
                    <a:pt x="18" y="31"/>
                  </a:cubicBezTo>
                  <a:lnTo>
                    <a:pt x="18" y="36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A14F73E2-B96F-D847-8DD1-BAC9E04FFC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6016" y="4873223"/>
              <a:ext cx="45359" cy="76544"/>
            </a:xfrm>
            <a:custGeom>
              <a:avLst/>
              <a:gdLst>
                <a:gd name="T0" fmla="*/ 7 w 22"/>
                <a:gd name="T1" fmla="*/ 21 h 37"/>
                <a:gd name="T2" fmla="*/ 7 w 22"/>
                <a:gd name="T3" fmla="*/ 26 h 37"/>
                <a:gd name="T4" fmla="*/ 11 w 22"/>
                <a:gd name="T5" fmla="*/ 32 h 37"/>
                <a:gd name="T6" fmla="*/ 16 w 22"/>
                <a:gd name="T7" fmla="*/ 26 h 37"/>
                <a:gd name="T8" fmla="*/ 22 w 22"/>
                <a:gd name="T9" fmla="*/ 26 h 37"/>
                <a:gd name="T10" fmla="*/ 19 w 22"/>
                <a:gd name="T11" fmla="*/ 34 h 37"/>
                <a:gd name="T12" fmla="*/ 11 w 22"/>
                <a:gd name="T13" fmla="*/ 37 h 37"/>
                <a:gd name="T14" fmla="*/ 4 w 22"/>
                <a:gd name="T15" fmla="*/ 34 h 37"/>
                <a:gd name="T16" fmla="*/ 0 w 22"/>
                <a:gd name="T17" fmla="*/ 26 h 37"/>
                <a:gd name="T18" fmla="*/ 0 w 22"/>
                <a:gd name="T19" fmla="*/ 11 h 37"/>
                <a:gd name="T20" fmla="*/ 4 w 22"/>
                <a:gd name="T21" fmla="*/ 3 h 37"/>
                <a:gd name="T22" fmla="*/ 11 w 22"/>
                <a:gd name="T23" fmla="*/ 0 h 37"/>
                <a:gd name="T24" fmla="*/ 19 w 22"/>
                <a:gd name="T25" fmla="*/ 3 h 37"/>
                <a:gd name="T26" fmla="*/ 22 w 22"/>
                <a:gd name="T27" fmla="*/ 11 h 37"/>
                <a:gd name="T28" fmla="*/ 22 w 22"/>
                <a:gd name="T29" fmla="*/ 21 h 37"/>
                <a:gd name="T30" fmla="*/ 7 w 22"/>
                <a:gd name="T31" fmla="*/ 21 h 37"/>
                <a:gd name="T32" fmla="*/ 7 w 22"/>
                <a:gd name="T33" fmla="*/ 15 h 37"/>
                <a:gd name="T34" fmla="*/ 16 w 22"/>
                <a:gd name="T35" fmla="*/ 15 h 37"/>
                <a:gd name="T36" fmla="*/ 16 w 22"/>
                <a:gd name="T37" fmla="*/ 11 h 37"/>
                <a:gd name="T38" fmla="*/ 11 w 22"/>
                <a:gd name="T39" fmla="*/ 5 h 37"/>
                <a:gd name="T40" fmla="*/ 7 w 22"/>
                <a:gd name="T41" fmla="*/ 11 h 37"/>
                <a:gd name="T42" fmla="*/ 7 w 22"/>
                <a:gd name="T43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37">
                  <a:moveTo>
                    <a:pt x="7" y="21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30"/>
                    <a:pt x="9" y="32"/>
                    <a:pt x="11" y="32"/>
                  </a:cubicBezTo>
                  <a:cubicBezTo>
                    <a:pt x="14" y="32"/>
                    <a:pt x="16" y="30"/>
                    <a:pt x="16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9"/>
                    <a:pt x="21" y="32"/>
                    <a:pt x="19" y="34"/>
                  </a:cubicBezTo>
                  <a:cubicBezTo>
                    <a:pt x="17" y="36"/>
                    <a:pt x="14" y="37"/>
                    <a:pt x="11" y="37"/>
                  </a:cubicBezTo>
                  <a:cubicBezTo>
                    <a:pt x="8" y="37"/>
                    <a:pt x="6" y="36"/>
                    <a:pt x="4" y="34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5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8"/>
                    <a:pt x="22" y="11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7" y="21"/>
                  </a:lnTo>
                  <a:close/>
                  <a:moveTo>
                    <a:pt x="7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4" y="5"/>
                    <a:pt x="11" y="5"/>
                  </a:cubicBezTo>
                  <a:cubicBezTo>
                    <a:pt x="9" y="5"/>
                    <a:pt x="7" y="7"/>
                    <a:pt x="7" y="11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7F838E5B-50F0-5D4B-8AD3-AF032429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328" y="4873223"/>
              <a:ext cx="45359" cy="76544"/>
            </a:xfrm>
            <a:custGeom>
              <a:avLst/>
              <a:gdLst>
                <a:gd name="T0" fmla="*/ 22 w 22"/>
                <a:gd name="T1" fmla="*/ 26 h 37"/>
                <a:gd name="T2" fmla="*/ 18 w 22"/>
                <a:gd name="T3" fmla="*/ 34 h 37"/>
                <a:gd name="T4" fmla="*/ 11 w 22"/>
                <a:gd name="T5" fmla="*/ 37 h 37"/>
                <a:gd name="T6" fmla="*/ 3 w 22"/>
                <a:gd name="T7" fmla="*/ 34 h 37"/>
                <a:gd name="T8" fmla="*/ 0 w 22"/>
                <a:gd name="T9" fmla="*/ 26 h 37"/>
                <a:gd name="T10" fmla="*/ 0 w 22"/>
                <a:gd name="T11" fmla="*/ 11 h 37"/>
                <a:gd name="T12" fmla="*/ 3 w 22"/>
                <a:gd name="T13" fmla="*/ 3 h 37"/>
                <a:gd name="T14" fmla="*/ 11 w 22"/>
                <a:gd name="T15" fmla="*/ 0 h 37"/>
                <a:gd name="T16" fmla="*/ 18 w 22"/>
                <a:gd name="T17" fmla="*/ 3 h 37"/>
                <a:gd name="T18" fmla="*/ 22 w 22"/>
                <a:gd name="T19" fmla="*/ 11 h 37"/>
                <a:gd name="T20" fmla="*/ 22 w 22"/>
                <a:gd name="T21" fmla="*/ 12 h 37"/>
                <a:gd name="T22" fmla="*/ 15 w 22"/>
                <a:gd name="T23" fmla="*/ 12 h 37"/>
                <a:gd name="T24" fmla="*/ 15 w 22"/>
                <a:gd name="T25" fmla="*/ 11 h 37"/>
                <a:gd name="T26" fmla="*/ 11 w 22"/>
                <a:gd name="T27" fmla="*/ 5 h 37"/>
                <a:gd name="T28" fmla="*/ 6 w 22"/>
                <a:gd name="T29" fmla="*/ 11 h 37"/>
                <a:gd name="T30" fmla="*/ 6 w 22"/>
                <a:gd name="T31" fmla="*/ 26 h 37"/>
                <a:gd name="T32" fmla="*/ 11 w 22"/>
                <a:gd name="T33" fmla="*/ 32 h 37"/>
                <a:gd name="T34" fmla="*/ 15 w 22"/>
                <a:gd name="T35" fmla="*/ 26 h 37"/>
                <a:gd name="T36" fmla="*/ 15 w 22"/>
                <a:gd name="T37" fmla="*/ 22 h 37"/>
                <a:gd name="T38" fmla="*/ 22 w 22"/>
                <a:gd name="T39" fmla="*/ 22 h 37"/>
                <a:gd name="T40" fmla="*/ 22 w 22"/>
                <a:gd name="T41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37">
                  <a:moveTo>
                    <a:pt x="22" y="26"/>
                  </a:moveTo>
                  <a:cubicBezTo>
                    <a:pt x="22" y="29"/>
                    <a:pt x="20" y="32"/>
                    <a:pt x="18" y="34"/>
                  </a:cubicBezTo>
                  <a:cubicBezTo>
                    <a:pt x="16" y="36"/>
                    <a:pt x="14" y="37"/>
                    <a:pt x="11" y="37"/>
                  </a:cubicBezTo>
                  <a:cubicBezTo>
                    <a:pt x="8" y="37"/>
                    <a:pt x="5" y="36"/>
                    <a:pt x="3" y="34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2" y="8"/>
                    <a:pt x="22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7"/>
                    <a:pt x="13" y="5"/>
                    <a:pt x="11" y="5"/>
                  </a:cubicBezTo>
                  <a:cubicBezTo>
                    <a:pt x="8" y="5"/>
                    <a:pt x="6" y="7"/>
                    <a:pt x="6" y="11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3" y="32"/>
                    <a:pt x="15" y="30"/>
                    <a:pt x="15" y="26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2" y="22"/>
                    <a:pt x="22" y="22"/>
                    <a:pt x="22" y="22"/>
                  </a:cubicBezTo>
                  <a:lnTo>
                    <a:pt x="22" y="26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EB426F1B-9EF0-9844-BB55-1F9F21BE0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8949" y="4854795"/>
              <a:ext cx="45359" cy="93554"/>
            </a:xfrm>
            <a:custGeom>
              <a:avLst/>
              <a:gdLst>
                <a:gd name="T0" fmla="*/ 0 w 22"/>
                <a:gd name="T1" fmla="*/ 0 h 45"/>
                <a:gd name="T2" fmla="*/ 6 w 22"/>
                <a:gd name="T3" fmla="*/ 0 h 45"/>
                <a:gd name="T4" fmla="*/ 6 w 22"/>
                <a:gd name="T5" fmla="*/ 11 h 45"/>
                <a:gd name="T6" fmla="*/ 11 w 22"/>
                <a:gd name="T7" fmla="*/ 9 h 45"/>
                <a:gd name="T8" fmla="*/ 18 w 22"/>
                <a:gd name="T9" fmla="*/ 12 h 45"/>
                <a:gd name="T10" fmla="*/ 22 w 22"/>
                <a:gd name="T11" fmla="*/ 20 h 45"/>
                <a:gd name="T12" fmla="*/ 22 w 22"/>
                <a:gd name="T13" fmla="*/ 45 h 45"/>
                <a:gd name="T14" fmla="*/ 16 w 22"/>
                <a:gd name="T15" fmla="*/ 45 h 45"/>
                <a:gd name="T16" fmla="*/ 16 w 22"/>
                <a:gd name="T17" fmla="*/ 20 h 45"/>
                <a:gd name="T18" fmla="*/ 11 w 22"/>
                <a:gd name="T19" fmla="*/ 14 h 45"/>
                <a:gd name="T20" fmla="*/ 6 w 22"/>
                <a:gd name="T21" fmla="*/ 20 h 45"/>
                <a:gd name="T22" fmla="*/ 6 w 22"/>
                <a:gd name="T23" fmla="*/ 45 h 45"/>
                <a:gd name="T24" fmla="*/ 0 w 22"/>
                <a:gd name="T25" fmla="*/ 45 h 45"/>
                <a:gd name="T26" fmla="*/ 0 w 22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45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0"/>
                    <a:pt x="9" y="9"/>
                    <a:pt x="11" y="9"/>
                  </a:cubicBezTo>
                  <a:cubicBezTo>
                    <a:pt x="14" y="9"/>
                    <a:pt x="16" y="10"/>
                    <a:pt x="18" y="12"/>
                  </a:cubicBezTo>
                  <a:cubicBezTo>
                    <a:pt x="21" y="14"/>
                    <a:pt x="22" y="16"/>
                    <a:pt x="22" y="20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3" y="14"/>
                    <a:pt x="11" y="14"/>
                  </a:cubicBezTo>
                  <a:cubicBezTo>
                    <a:pt x="8" y="14"/>
                    <a:pt x="6" y="16"/>
                    <a:pt x="6" y="20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CE953C94-8505-3C49-814B-044B31EB2E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66988" y="4873223"/>
              <a:ext cx="45359" cy="76544"/>
            </a:xfrm>
            <a:custGeom>
              <a:avLst/>
              <a:gdLst>
                <a:gd name="T0" fmla="*/ 6 w 22"/>
                <a:gd name="T1" fmla="*/ 11 h 37"/>
                <a:gd name="T2" fmla="*/ 6 w 22"/>
                <a:gd name="T3" fmla="*/ 12 h 37"/>
                <a:gd name="T4" fmla="*/ 0 w 22"/>
                <a:gd name="T5" fmla="*/ 12 h 37"/>
                <a:gd name="T6" fmla="*/ 0 w 22"/>
                <a:gd name="T7" fmla="*/ 11 h 37"/>
                <a:gd name="T8" fmla="*/ 3 w 22"/>
                <a:gd name="T9" fmla="*/ 3 h 37"/>
                <a:gd name="T10" fmla="*/ 11 w 22"/>
                <a:gd name="T11" fmla="*/ 0 h 37"/>
                <a:gd name="T12" fmla="*/ 18 w 22"/>
                <a:gd name="T13" fmla="*/ 3 h 37"/>
                <a:gd name="T14" fmla="*/ 22 w 22"/>
                <a:gd name="T15" fmla="*/ 11 h 37"/>
                <a:gd name="T16" fmla="*/ 22 w 22"/>
                <a:gd name="T17" fmla="*/ 27 h 37"/>
                <a:gd name="T18" fmla="*/ 18 w 22"/>
                <a:gd name="T19" fmla="*/ 34 h 37"/>
                <a:gd name="T20" fmla="*/ 11 w 22"/>
                <a:gd name="T21" fmla="*/ 37 h 37"/>
                <a:gd name="T22" fmla="*/ 3 w 22"/>
                <a:gd name="T23" fmla="*/ 34 h 37"/>
                <a:gd name="T24" fmla="*/ 0 w 22"/>
                <a:gd name="T25" fmla="*/ 26 h 37"/>
                <a:gd name="T26" fmla="*/ 3 w 22"/>
                <a:gd name="T27" fmla="*/ 18 h 37"/>
                <a:gd name="T28" fmla="*/ 11 w 22"/>
                <a:gd name="T29" fmla="*/ 15 h 37"/>
                <a:gd name="T30" fmla="*/ 16 w 22"/>
                <a:gd name="T31" fmla="*/ 17 h 37"/>
                <a:gd name="T32" fmla="*/ 16 w 22"/>
                <a:gd name="T33" fmla="*/ 11 h 37"/>
                <a:gd name="T34" fmla="*/ 11 w 22"/>
                <a:gd name="T35" fmla="*/ 5 h 37"/>
                <a:gd name="T36" fmla="*/ 6 w 22"/>
                <a:gd name="T37" fmla="*/ 11 h 37"/>
                <a:gd name="T38" fmla="*/ 6 w 22"/>
                <a:gd name="T39" fmla="*/ 27 h 37"/>
                <a:gd name="T40" fmla="*/ 11 w 22"/>
                <a:gd name="T41" fmla="*/ 32 h 37"/>
                <a:gd name="T42" fmla="*/ 16 w 22"/>
                <a:gd name="T43" fmla="*/ 27 h 37"/>
                <a:gd name="T44" fmla="*/ 16 w 22"/>
                <a:gd name="T45" fmla="*/ 25 h 37"/>
                <a:gd name="T46" fmla="*/ 11 w 22"/>
                <a:gd name="T47" fmla="*/ 20 h 37"/>
                <a:gd name="T48" fmla="*/ 6 w 22"/>
                <a:gd name="T49" fmla="*/ 25 h 37"/>
                <a:gd name="T50" fmla="*/ 6 w 22"/>
                <a:gd name="T51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37">
                  <a:moveTo>
                    <a:pt x="6" y="11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1" y="5"/>
                    <a:pt x="22" y="8"/>
                    <a:pt x="22" y="1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30"/>
                    <a:pt x="20" y="32"/>
                    <a:pt x="18" y="34"/>
                  </a:cubicBezTo>
                  <a:cubicBezTo>
                    <a:pt x="16" y="36"/>
                    <a:pt x="14" y="37"/>
                    <a:pt x="11" y="37"/>
                  </a:cubicBezTo>
                  <a:cubicBezTo>
                    <a:pt x="8" y="37"/>
                    <a:pt x="5" y="36"/>
                    <a:pt x="3" y="34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0" y="23"/>
                    <a:pt x="1" y="20"/>
                    <a:pt x="3" y="18"/>
                  </a:cubicBezTo>
                  <a:cubicBezTo>
                    <a:pt x="5" y="16"/>
                    <a:pt x="8" y="15"/>
                    <a:pt x="11" y="15"/>
                  </a:cubicBezTo>
                  <a:cubicBezTo>
                    <a:pt x="12" y="15"/>
                    <a:pt x="14" y="15"/>
                    <a:pt x="16" y="17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3" y="5"/>
                    <a:pt x="11" y="5"/>
                  </a:cubicBezTo>
                  <a:cubicBezTo>
                    <a:pt x="8" y="5"/>
                    <a:pt x="6" y="7"/>
                    <a:pt x="6" y="11"/>
                  </a:cubicBezTo>
                  <a:close/>
                  <a:moveTo>
                    <a:pt x="6" y="27"/>
                  </a:moveTo>
                  <a:cubicBezTo>
                    <a:pt x="6" y="30"/>
                    <a:pt x="8" y="32"/>
                    <a:pt x="11" y="32"/>
                  </a:cubicBezTo>
                  <a:cubicBezTo>
                    <a:pt x="13" y="32"/>
                    <a:pt x="16" y="30"/>
                    <a:pt x="16" y="2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2"/>
                    <a:pt x="13" y="20"/>
                    <a:pt x="11" y="20"/>
                  </a:cubicBezTo>
                  <a:cubicBezTo>
                    <a:pt x="8" y="20"/>
                    <a:pt x="6" y="22"/>
                    <a:pt x="6" y="25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9691DF8C-7D83-1743-B349-4C83041B9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0775" y="4873223"/>
              <a:ext cx="46777" cy="75126"/>
            </a:xfrm>
            <a:custGeom>
              <a:avLst/>
              <a:gdLst>
                <a:gd name="T0" fmla="*/ 0 w 22"/>
                <a:gd name="T1" fmla="*/ 36 h 36"/>
                <a:gd name="T2" fmla="*/ 0 w 22"/>
                <a:gd name="T3" fmla="*/ 11 h 36"/>
                <a:gd name="T4" fmla="*/ 3 w 22"/>
                <a:gd name="T5" fmla="*/ 3 h 36"/>
                <a:gd name="T6" fmla="*/ 11 w 22"/>
                <a:gd name="T7" fmla="*/ 0 h 36"/>
                <a:gd name="T8" fmla="*/ 19 w 22"/>
                <a:gd name="T9" fmla="*/ 3 h 36"/>
                <a:gd name="T10" fmla="*/ 22 w 22"/>
                <a:gd name="T11" fmla="*/ 11 h 36"/>
                <a:gd name="T12" fmla="*/ 22 w 22"/>
                <a:gd name="T13" fmla="*/ 36 h 36"/>
                <a:gd name="T14" fmla="*/ 16 w 22"/>
                <a:gd name="T15" fmla="*/ 36 h 36"/>
                <a:gd name="T16" fmla="*/ 16 w 22"/>
                <a:gd name="T17" fmla="*/ 11 h 36"/>
                <a:gd name="T18" fmla="*/ 11 w 22"/>
                <a:gd name="T19" fmla="*/ 5 h 36"/>
                <a:gd name="T20" fmla="*/ 6 w 22"/>
                <a:gd name="T21" fmla="*/ 11 h 36"/>
                <a:gd name="T22" fmla="*/ 6 w 22"/>
                <a:gd name="T23" fmla="*/ 36 h 36"/>
                <a:gd name="T24" fmla="*/ 0 w 22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8"/>
                    <a:pt x="22" y="11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4" y="5"/>
                    <a:pt x="11" y="5"/>
                  </a:cubicBezTo>
                  <a:cubicBezTo>
                    <a:pt x="8" y="5"/>
                    <a:pt x="6" y="7"/>
                    <a:pt x="6" y="11"/>
                  </a:cubicBezTo>
                  <a:cubicBezTo>
                    <a:pt x="6" y="36"/>
                    <a:pt x="6" y="36"/>
                    <a:pt x="6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F6A1EAA5-B71F-E74F-AB95-C2AF5554FD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0231" y="4864718"/>
              <a:ext cx="45359" cy="97806"/>
            </a:xfrm>
            <a:custGeom>
              <a:avLst/>
              <a:gdLst>
                <a:gd name="T0" fmla="*/ 16 w 22"/>
                <a:gd name="T1" fmla="*/ 35 h 47"/>
                <a:gd name="T2" fmla="*/ 22 w 22"/>
                <a:gd name="T3" fmla="*/ 42 h 47"/>
                <a:gd name="T4" fmla="*/ 22 w 22"/>
                <a:gd name="T5" fmla="*/ 47 h 47"/>
                <a:gd name="T6" fmla="*/ 16 w 22"/>
                <a:gd name="T7" fmla="*/ 47 h 47"/>
                <a:gd name="T8" fmla="*/ 16 w 22"/>
                <a:gd name="T9" fmla="*/ 43 h 47"/>
                <a:gd name="T10" fmla="*/ 13 w 22"/>
                <a:gd name="T11" fmla="*/ 40 h 47"/>
                <a:gd name="T12" fmla="*/ 11 w 22"/>
                <a:gd name="T13" fmla="*/ 40 h 47"/>
                <a:gd name="T14" fmla="*/ 3 w 22"/>
                <a:gd name="T15" fmla="*/ 37 h 47"/>
                <a:gd name="T16" fmla="*/ 0 w 22"/>
                <a:gd name="T17" fmla="*/ 29 h 47"/>
                <a:gd name="T18" fmla="*/ 2 w 22"/>
                <a:gd name="T19" fmla="*/ 22 h 47"/>
                <a:gd name="T20" fmla="*/ 0 w 22"/>
                <a:gd name="T21" fmla="*/ 15 h 47"/>
                <a:gd name="T22" fmla="*/ 2 w 22"/>
                <a:gd name="T23" fmla="*/ 8 h 47"/>
                <a:gd name="T24" fmla="*/ 8 w 22"/>
                <a:gd name="T25" fmla="*/ 5 h 47"/>
                <a:gd name="T26" fmla="*/ 8 w 22"/>
                <a:gd name="T27" fmla="*/ 0 h 47"/>
                <a:gd name="T28" fmla="*/ 14 w 22"/>
                <a:gd name="T29" fmla="*/ 0 h 47"/>
                <a:gd name="T30" fmla="*/ 14 w 22"/>
                <a:gd name="T31" fmla="*/ 5 h 47"/>
                <a:gd name="T32" fmla="*/ 19 w 22"/>
                <a:gd name="T33" fmla="*/ 9 h 47"/>
                <a:gd name="T34" fmla="*/ 22 w 22"/>
                <a:gd name="T35" fmla="*/ 15 h 47"/>
                <a:gd name="T36" fmla="*/ 18 w 22"/>
                <a:gd name="T37" fmla="*/ 23 h 47"/>
                <a:gd name="T38" fmla="*/ 11 w 22"/>
                <a:gd name="T39" fmla="*/ 26 h 47"/>
                <a:gd name="T40" fmla="*/ 7 w 22"/>
                <a:gd name="T41" fmla="*/ 26 h 47"/>
                <a:gd name="T42" fmla="*/ 6 w 22"/>
                <a:gd name="T43" fmla="*/ 29 h 47"/>
                <a:gd name="T44" fmla="*/ 11 w 22"/>
                <a:gd name="T45" fmla="*/ 35 h 47"/>
                <a:gd name="T46" fmla="*/ 16 w 22"/>
                <a:gd name="T47" fmla="*/ 35 h 47"/>
                <a:gd name="T48" fmla="*/ 6 w 22"/>
                <a:gd name="T49" fmla="*/ 16 h 47"/>
                <a:gd name="T50" fmla="*/ 11 w 22"/>
                <a:gd name="T51" fmla="*/ 21 h 47"/>
                <a:gd name="T52" fmla="*/ 16 w 22"/>
                <a:gd name="T53" fmla="*/ 16 h 47"/>
                <a:gd name="T54" fmla="*/ 16 w 22"/>
                <a:gd name="T55" fmla="*/ 14 h 47"/>
                <a:gd name="T56" fmla="*/ 11 w 22"/>
                <a:gd name="T57" fmla="*/ 9 h 47"/>
                <a:gd name="T58" fmla="*/ 6 w 22"/>
                <a:gd name="T59" fmla="*/ 14 h 47"/>
                <a:gd name="T60" fmla="*/ 6 w 22"/>
                <a:gd name="T6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47">
                  <a:moveTo>
                    <a:pt x="16" y="35"/>
                  </a:moveTo>
                  <a:cubicBezTo>
                    <a:pt x="19" y="35"/>
                    <a:pt x="22" y="37"/>
                    <a:pt x="22" y="42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1"/>
                    <a:pt x="14" y="40"/>
                    <a:pt x="13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8" y="40"/>
                    <a:pt x="5" y="39"/>
                    <a:pt x="3" y="37"/>
                  </a:cubicBezTo>
                  <a:cubicBezTo>
                    <a:pt x="1" y="35"/>
                    <a:pt x="0" y="32"/>
                    <a:pt x="0" y="29"/>
                  </a:cubicBezTo>
                  <a:cubicBezTo>
                    <a:pt x="0" y="27"/>
                    <a:pt x="0" y="24"/>
                    <a:pt x="2" y="22"/>
                  </a:cubicBezTo>
                  <a:cubicBezTo>
                    <a:pt x="0" y="20"/>
                    <a:pt x="0" y="18"/>
                    <a:pt x="0" y="15"/>
                  </a:cubicBezTo>
                  <a:cubicBezTo>
                    <a:pt x="0" y="13"/>
                    <a:pt x="0" y="10"/>
                    <a:pt x="2" y="8"/>
                  </a:cubicBezTo>
                  <a:cubicBezTo>
                    <a:pt x="3" y="7"/>
                    <a:pt x="5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6" y="5"/>
                    <a:pt x="18" y="7"/>
                    <a:pt x="19" y="9"/>
                  </a:cubicBezTo>
                  <a:cubicBezTo>
                    <a:pt x="21" y="10"/>
                    <a:pt x="22" y="13"/>
                    <a:pt x="22" y="15"/>
                  </a:cubicBezTo>
                  <a:cubicBezTo>
                    <a:pt x="22" y="18"/>
                    <a:pt x="21" y="21"/>
                    <a:pt x="18" y="23"/>
                  </a:cubicBezTo>
                  <a:cubicBezTo>
                    <a:pt x="16" y="25"/>
                    <a:pt x="14" y="26"/>
                    <a:pt x="11" y="26"/>
                  </a:cubicBezTo>
                  <a:cubicBezTo>
                    <a:pt x="10" y="26"/>
                    <a:pt x="8" y="26"/>
                    <a:pt x="7" y="26"/>
                  </a:cubicBezTo>
                  <a:cubicBezTo>
                    <a:pt x="6" y="27"/>
                    <a:pt x="6" y="28"/>
                    <a:pt x="6" y="29"/>
                  </a:cubicBezTo>
                  <a:cubicBezTo>
                    <a:pt x="6" y="33"/>
                    <a:pt x="8" y="35"/>
                    <a:pt x="11" y="35"/>
                  </a:cubicBezTo>
                  <a:lnTo>
                    <a:pt x="16" y="35"/>
                  </a:lnTo>
                  <a:close/>
                  <a:moveTo>
                    <a:pt x="6" y="16"/>
                  </a:moveTo>
                  <a:cubicBezTo>
                    <a:pt x="6" y="19"/>
                    <a:pt x="8" y="21"/>
                    <a:pt x="11" y="21"/>
                  </a:cubicBezTo>
                  <a:cubicBezTo>
                    <a:pt x="13" y="21"/>
                    <a:pt x="16" y="19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1"/>
                    <a:pt x="13" y="9"/>
                    <a:pt x="11" y="9"/>
                  </a:cubicBezTo>
                  <a:cubicBezTo>
                    <a:pt x="8" y="9"/>
                    <a:pt x="6" y="11"/>
                    <a:pt x="6" y="14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78F1A26B-A1E9-8845-B8C0-873A8A590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66854" y="4873223"/>
              <a:ext cx="45359" cy="76544"/>
            </a:xfrm>
            <a:custGeom>
              <a:avLst/>
              <a:gdLst>
                <a:gd name="T0" fmla="*/ 6 w 22"/>
                <a:gd name="T1" fmla="*/ 21 h 37"/>
                <a:gd name="T2" fmla="*/ 6 w 22"/>
                <a:gd name="T3" fmla="*/ 26 h 37"/>
                <a:gd name="T4" fmla="*/ 11 w 22"/>
                <a:gd name="T5" fmla="*/ 32 h 37"/>
                <a:gd name="T6" fmla="*/ 15 w 22"/>
                <a:gd name="T7" fmla="*/ 26 h 37"/>
                <a:gd name="T8" fmla="*/ 22 w 22"/>
                <a:gd name="T9" fmla="*/ 26 h 37"/>
                <a:gd name="T10" fmla="*/ 18 w 22"/>
                <a:gd name="T11" fmla="*/ 34 h 37"/>
                <a:gd name="T12" fmla="*/ 11 w 22"/>
                <a:gd name="T13" fmla="*/ 37 h 37"/>
                <a:gd name="T14" fmla="*/ 3 w 22"/>
                <a:gd name="T15" fmla="*/ 34 h 37"/>
                <a:gd name="T16" fmla="*/ 0 w 22"/>
                <a:gd name="T17" fmla="*/ 26 h 37"/>
                <a:gd name="T18" fmla="*/ 0 w 22"/>
                <a:gd name="T19" fmla="*/ 11 h 37"/>
                <a:gd name="T20" fmla="*/ 3 w 22"/>
                <a:gd name="T21" fmla="*/ 3 h 37"/>
                <a:gd name="T22" fmla="*/ 11 w 22"/>
                <a:gd name="T23" fmla="*/ 0 h 37"/>
                <a:gd name="T24" fmla="*/ 19 w 22"/>
                <a:gd name="T25" fmla="*/ 3 h 37"/>
                <a:gd name="T26" fmla="*/ 22 w 22"/>
                <a:gd name="T27" fmla="*/ 11 h 37"/>
                <a:gd name="T28" fmla="*/ 22 w 22"/>
                <a:gd name="T29" fmla="*/ 21 h 37"/>
                <a:gd name="T30" fmla="*/ 6 w 22"/>
                <a:gd name="T31" fmla="*/ 21 h 37"/>
                <a:gd name="T32" fmla="*/ 6 w 22"/>
                <a:gd name="T33" fmla="*/ 15 h 37"/>
                <a:gd name="T34" fmla="*/ 16 w 22"/>
                <a:gd name="T35" fmla="*/ 15 h 37"/>
                <a:gd name="T36" fmla="*/ 16 w 22"/>
                <a:gd name="T37" fmla="*/ 11 h 37"/>
                <a:gd name="T38" fmla="*/ 11 w 22"/>
                <a:gd name="T39" fmla="*/ 5 h 37"/>
                <a:gd name="T40" fmla="*/ 6 w 22"/>
                <a:gd name="T41" fmla="*/ 11 h 37"/>
                <a:gd name="T42" fmla="*/ 6 w 22"/>
                <a:gd name="T43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37">
                  <a:moveTo>
                    <a:pt x="6" y="21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3" y="32"/>
                    <a:pt x="15" y="30"/>
                    <a:pt x="15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9"/>
                    <a:pt x="21" y="32"/>
                    <a:pt x="18" y="34"/>
                  </a:cubicBezTo>
                  <a:cubicBezTo>
                    <a:pt x="16" y="36"/>
                    <a:pt x="14" y="37"/>
                    <a:pt x="11" y="37"/>
                  </a:cubicBezTo>
                  <a:cubicBezTo>
                    <a:pt x="8" y="37"/>
                    <a:pt x="5" y="36"/>
                    <a:pt x="3" y="34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6" y="1"/>
                    <a:pt x="19" y="3"/>
                  </a:cubicBezTo>
                  <a:cubicBezTo>
                    <a:pt x="21" y="5"/>
                    <a:pt x="22" y="8"/>
                    <a:pt x="22" y="11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6" y="21"/>
                  </a:lnTo>
                  <a:close/>
                  <a:moveTo>
                    <a:pt x="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3" y="5"/>
                    <a:pt x="11" y="5"/>
                  </a:cubicBezTo>
                  <a:cubicBezTo>
                    <a:pt x="8" y="5"/>
                    <a:pt x="6" y="7"/>
                    <a:pt x="6" y="11"/>
                  </a:cubicBezTo>
                  <a:lnTo>
                    <a:pt x="6" y="15"/>
                  </a:lnTo>
                  <a:close/>
                </a:path>
              </a:pathLst>
            </a:custGeom>
            <a:solidFill>
              <a:srgbClr val="5492CD"/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9460" name="Picture 1" descr="BurningEmbersAndPlumeSPM_LW_34_01052014_outl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0" y="516117"/>
            <a:ext cx="8304128" cy="35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54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" r="-1" b="-1"/>
          <a:stretch/>
        </p:blipFill>
        <p:spPr>
          <a:xfrm>
            <a:off x="15" y="7"/>
            <a:ext cx="6954677" cy="5143493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82542" y="40230"/>
            <a:ext cx="18907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450"/>
              </a:spcAft>
              <a:buNone/>
            </a:pPr>
            <a:r>
              <a:rPr lang="en-GB" altLang="en-US" sz="1350" dirty="0"/>
              <a:t>Source: </a:t>
            </a:r>
            <a:r>
              <a:rPr lang="en-GB" altLang="en-US" sz="1350" dirty="0" err="1"/>
              <a:t>MetOffice</a:t>
            </a:r>
            <a:r>
              <a:rPr lang="en-GB" altLang="en-US" sz="135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99708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57" y="534201"/>
            <a:ext cx="7807893" cy="895150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Top risks identified by Intergovernmental Panel on Climate Change –Assessment Report 5 (Working Group II)</a:t>
            </a:r>
            <a:br>
              <a:rPr lang="en-GB" sz="2400" dirty="0">
                <a:solidFill>
                  <a:srgbClr val="FFFFFF"/>
                </a:solidFill>
              </a:rPr>
            </a:b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457" y="1537636"/>
            <a:ext cx="7807893" cy="336984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sz="1350" b="1" dirty="0">
                <a:solidFill>
                  <a:srgbClr val="FFFFFF"/>
                </a:solidFill>
              </a:rPr>
              <a:t>Risk of death, injury, ill-health, or disrupted livelihoods</a:t>
            </a:r>
            <a:r>
              <a:rPr lang="en-GB" sz="1350" dirty="0">
                <a:solidFill>
                  <a:srgbClr val="FFFFFF"/>
                </a:solidFill>
              </a:rPr>
              <a:t> </a:t>
            </a:r>
            <a:r>
              <a:rPr lang="en-GB" sz="1350" b="1" dirty="0">
                <a:solidFill>
                  <a:srgbClr val="FFFFFF"/>
                </a:solidFill>
              </a:rPr>
              <a:t>in </a:t>
            </a:r>
            <a:r>
              <a:rPr lang="en-GB" sz="1350" b="1" dirty="0">
                <a:solidFill>
                  <a:srgbClr val="FF0000"/>
                </a:solidFill>
              </a:rPr>
              <a:t>low-lying coastal zones and small island </a:t>
            </a:r>
            <a:r>
              <a:rPr lang="en-GB" sz="1350" b="1" dirty="0">
                <a:solidFill>
                  <a:srgbClr val="FFFFFF"/>
                </a:solidFill>
              </a:rPr>
              <a:t>developing states</a:t>
            </a:r>
            <a:r>
              <a:rPr lang="en-GB" sz="1350" dirty="0">
                <a:solidFill>
                  <a:srgbClr val="FFFFFF"/>
                </a:solidFill>
              </a:rPr>
              <a:t> and other small islands, due to storm surges, coastal flooding, and sea level rise. </a:t>
            </a:r>
          </a:p>
          <a:p>
            <a:pPr lvl="0"/>
            <a:r>
              <a:rPr lang="en-GB" sz="1350" b="1" dirty="0">
                <a:solidFill>
                  <a:srgbClr val="FFFFFF"/>
                </a:solidFill>
              </a:rPr>
              <a:t>Risk of severe ill-health and disrupted livelihoods for large </a:t>
            </a:r>
            <a:r>
              <a:rPr lang="en-GB" sz="1350" b="1" dirty="0">
                <a:solidFill>
                  <a:srgbClr val="FF0000"/>
                </a:solidFill>
              </a:rPr>
              <a:t>urban populations</a:t>
            </a:r>
            <a:r>
              <a:rPr lang="en-GB" sz="1350" dirty="0">
                <a:solidFill>
                  <a:srgbClr val="FF0000"/>
                </a:solidFill>
              </a:rPr>
              <a:t> </a:t>
            </a:r>
            <a:r>
              <a:rPr lang="en-GB" sz="1350" dirty="0">
                <a:solidFill>
                  <a:srgbClr val="FFFFFF"/>
                </a:solidFill>
              </a:rPr>
              <a:t>due to inland flooding in some regions. </a:t>
            </a:r>
          </a:p>
          <a:p>
            <a:pPr lvl="0"/>
            <a:r>
              <a:rPr lang="en-GB" sz="1350" b="1" dirty="0">
                <a:solidFill>
                  <a:srgbClr val="FFFFFF"/>
                </a:solidFill>
              </a:rPr>
              <a:t>Systemic risks due to extreme weather events</a:t>
            </a:r>
            <a:r>
              <a:rPr lang="en-GB" sz="1350" dirty="0">
                <a:solidFill>
                  <a:srgbClr val="FFFFFF"/>
                </a:solidFill>
              </a:rPr>
              <a:t> leading to breakdown of </a:t>
            </a:r>
            <a:r>
              <a:rPr lang="en-GB" sz="1350" b="1" dirty="0">
                <a:solidFill>
                  <a:srgbClr val="FF0000"/>
                </a:solidFill>
              </a:rPr>
              <a:t>infrastructure networks </a:t>
            </a:r>
            <a:r>
              <a:rPr lang="en-GB" sz="1350" dirty="0">
                <a:solidFill>
                  <a:srgbClr val="FFFFFF"/>
                </a:solidFill>
              </a:rPr>
              <a:t>and critical services such as electricity, water supply, and health and emergency services. </a:t>
            </a:r>
          </a:p>
          <a:p>
            <a:pPr lvl="0"/>
            <a:r>
              <a:rPr lang="en-GB" sz="1350" b="1" dirty="0">
                <a:solidFill>
                  <a:srgbClr val="FFFFFF"/>
                </a:solidFill>
              </a:rPr>
              <a:t>Risk of mortality and morbidity during periods of extreme heat</a:t>
            </a:r>
            <a:r>
              <a:rPr lang="en-GB" sz="1350" dirty="0">
                <a:solidFill>
                  <a:srgbClr val="FFFFFF"/>
                </a:solidFill>
              </a:rPr>
              <a:t>, particularly for </a:t>
            </a:r>
            <a:r>
              <a:rPr lang="en-GB" sz="1350" b="1" dirty="0">
                <a:solidFill>
                  <a:srgbClr val="FF0000"/>
                </a:solidFill>
              </a:rPr>
              <a:t>vulnerable urban </a:t>
            </a:r>
            <a:r>
              <a:rPr lang="en-GB" sz="1350" dirty="0">
                <a:solidFill>
                  <a:srgbClr val="FF0000"/>
                </a:solidFill>
              </a:rPr>
              <a:t>populations </a:t>
            </a:r>
            <a:r>
              <a:rPr lang="en-GB" sz="1350" dirty="0">
                <a:solidFill>
                  <a:srgbClr val="FFFFFF"/>
                </a:solidFill>
              </a:rPr>
              <a:t>and those working outdoors in urban or rural areas. </a:t>
            </a:r>
          </a:p>
          <a:p>
            <a:pPr lvl="0"/>
            <a:r>
              <a:rPr lang="en-GB" sz="1350" b="1" dirty="0">
                <a:solidFill>
                  <a:srgbClr val="FFFFFF"/>
                </a:solidFill>
              </a:rPr>
              <a:t>Risk of food insecurity and the </a:t>
            </a:r>
            <a:r>
              <a:rPr lang="en-GB" sz="1350" b="1" dirty="0">
                <a:solidFill>
                  <a:srgbClr val="FF0000"/>
                </a:solidFill>
              </a:rPr>
              <a:t>breakdown of food systems</a:t>
            </a:r>
            <a:r>
              <a:rPr lang="en-GB" sz="1350" dirty="0">
                <a:solidFill>
                  <a:srgbClr val="FF0000"/>
                </a:solidFill>
              </a:rPr>
              <a:t> </a:t>
            </a:r>
            <a:r>
              <a:rPr lang="en-GB" sz="1350" dirty="0">
                <a:solidFill>
                  <a:srgbClr val="FFFFFF"/>
                </a:solidFill>
              </a:rPr>
              <a:t>linked to warming, drought, flooding, and precipitation variability and extremes, particularly for poorer populations in urban and rural settings. </a:t>
            </a:r>
          </a:p>
          <a:p>
            <a:pPr lvl="0"/>
            <a:r>
              <a:rPr lang="en-GB" sz="1350" b="1" dirty="0">
                <a:solidFill>
                  <a:srgbClr val="FFFFFF"/>
                </a:solidFill>
              </a:rPr>
              <a:t>Risk of loss of rural livelihood</a:t>
            </a:r>
            <a:r>
              <a:rPr lang="en-GB" sz="1350" dirty="0">
                <a:solidFill>
                  <a:srgbClr val="FFFFFF"/>
                </a:solidFill>
              </a:rPr>
              <a:t>s and income due to insufficient </a:t>
            </a:r>
            <a:r>
              <a:rPr lang="en-GB" sz="1350" b="1" dirty="0">
                <a:solidFill>
                  <a:srgbClr val="FF0000"/>
                </a:solidFill>
              </a:rPr>
              <a:t>access to drinking and irrigation water </a:t>
            </a:r>
            <a:r>
              <a:rPr lang="en-GB" sz="1350" dirty="0">
                <a:solidFill>
                  <a:srgbClr val="FFFFFF"/>
                </a:solidFill>
              </a:rPr>
              <a:t>and reduced agricultural productivity, particularly for farmers and pastoralists with minimal capital in semi-arid regions. </a:t>
            </a:r>
          </a:p>
          <a:p>
            <a:pPr lvl="0"/>
            <a:r>
              <a:rPr lang="en-GB" sz="1350" b="1" dirty="0">
                <a:solidFill>
                  <a:srgbClr val="FFFFFF"/>
                </a:solidFill>
              </a:rPr>
              <a:t>Risk of loss of marine and terrestrial ecosystems</a:t>
            </a:r>
            <a:r>
              <a:rPr lang="en-GB" sz="1350" dirty="0">
                <a:solidFill>
                  <a:srgbClr val="FFFFFF"/>
                </a:solidFill>
              </a:rPr>
              <a:t>, </a:t>
            </a:r>
            <a:r>
              <a:rPr lang="en-GB" sz="1350" b="1" dirty="0">
                <a:solidFill>
                  <a:srgbClr val="FF0000"/>
                </a:solidFill>
              </a:rPr>
              <a:t>biodiversity</a:t>
            </a:r>
            <a:r>
              <a:rPr lang="en-GB" sz="1350" dirty="0">
                <a:solidFill>
                  <a:srgbClr val="FF0000"/>
                </a:solidFill>
              </a:rPr>
              <a:t>, </a:t>
            </a:r>
            <a:r>
              <a:rPr lang="en-GB" sz="1350" dirty="0">
                <a:solidFill>
                  <a:srgbClr val="FFFFFF"/>
                </a:solidFill>
              </a:rPr>
              <a:t>and the ecosystem goods, functions, and services they provide for coastal livelihoods. </a:t>
            </a:r>
          </a:p>
        </p:txBody>
      </p:sp>
    </p:spTree>
    <p:extLst>
      <p:ext uri="{BB962C8B-B14F-4D97-AF65-F5344CB8AC3E}">
        <p14:creationId xmlns:p14="http://schemas.microsoft.com/office/powerpoint/2010/main" val="217221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impacts of Climate Change</a:t>
            </a:r>
          </a:p>
        </p:txBody>
      </p:sp>
      <p:pic>
        <p:nvPicPr>
          <p:cNvPr id="4" name="anT0Etba2w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5601" y="1203158"/>
            <a:ext cx="6416842" cy="36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7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Climate change resilience</a:t>
            </a:r>
          </a:p>
        </p:txBody>
      </p:sp>
      <p:pic>
        <p:nvPicPr>
          <p:cNvPr id="3" name="_hkCsIPQn5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1378" y="1198948"/>
            <a:ext cx="6304548" cy="35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1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57" y="534201"/>
            <a:ext cx="7807893" cy="895150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Climate change in Scotland – what are the potential impacts/risks?</a:t>
            </a:r>
            <a:br>
              <a:rPr lang="en-GB" sz="2400" dirty="0">
                <a:solidFill>
                  <a:srgbClr val="FFFFFF"/>
                </a:solidFill>
              </a:rPr>
            </a:b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457" y="1537636"/>
            <a:ext cx="7807893" cy="3369842"/>
          </a:xfrm>
        </p:spPr>
        <p:txBody>
          <a:bodyPr>
            <a:normAutofit/>
          </a:bodyPr>
          <a:lstStyle/>
          <a:p>
            <a:pPr lvl="0"/>
            <a:r>
              <a:rPr lang="en-GB" sz="1350" b="1" dirty="0">
                <a:solidFill>
                  <a:srgbClr val="FFFFFF"/>
                </a:solidFill>
              </a:rPr>
              <a:t>Have a chat with your neighbour for a few minutes and then report back!</a:t>
            </a:r>
            <a:endParaRPr lang="en-GB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62032"/>
      </p:ext>
    </p:extLst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15321</TotalTime>
  <Words>435</Words>
  <Application>Microsoft Office PowerPoint</Application>
  <PresentationFormat>On-screen Show (16:9)</PresentationFormat>
  <Paragraphs>48</Paragraphs>
  <Slides>12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Oswald</vt:lpstr>
      <vt:lpstr>Average</vt:lpstr>
      <vt:lpstr>Calibri</vt:lpstr>
      <vt:lpstr>Verdana</vt:lpstr>
      <vt:lpstr>slate</vt:lpstr>
      <vt:lpstr>PowerPoint Presentation</vt:lpstr>
      <vt:lpstr>What is the climate crisis?</vt:lpstr>
      <vt:lpstr>Average global temperature increase by month  Source: UK Met Office</vt:lpstr>
      <vt:lpstr>PowerPoint Presentation</vt:lpstr>
      <vt:lpstr>PowerPoint Presentation</vt:lpstr>
      <vt:lpstr>Top risks identified by Intergovernmental Panel on Climate Change –Assessment Report 5 (Working Group II) </vt:lpstr>
      <vt:lpstr>Social impacts of Climate Change</vt:lpstr>
      <vt:lpstr>Climate change resilience</vt:lpstr>
      <vt:lpstr>Climate change in Scotland – what are the potential impacts/risks? </vt:lpstr>
      <vt:lpstr>Climate change in Scotland – what are the potential impacts/risks? </vt:lpstr>
      <vt:lpstr>Some signs of hope?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GeoSciences Impact Case Study submissions  Research Impact meeting 15/02/2016</dc:title>
  <dc:creator>CROSS Andrew</dc:creator>
  <cp:lastModifiedBy>Andy Cross</cp:lastModifiedBy>
  <cp:revision>93</cp:revision>
  <dcterms:modified xsi:type="dcterms:W3CDTF">2024-01-23T15:48:54Z</dcterms:modified>
</cp:coreProperties>
</file>