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965" autoAdjust="0"/>
  </p:normalViewPr>
  <p:slideViewPr>
    <p:cSldViewPr snapToGrid="0">
      <p:cViewPr varScale="1">
        <p:scale>
          <a:sx n="81" d="100"/>
          <a:sy n="81" d="100"/>
        </p:scale>
        <p:origin x="16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0A074-F29B-4830-B8C0-CAF20101061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EF8A3EC2-1260-4D2D-97E0-7398D8F8C047}" type="pres">
      <dgm:prSet presAssocID="{38A0A074-F29B-4830-B8C0-CAF201010615}" presName="Name0" presStyleCnt="0">
        <dgm:presLayoutVars>
          <dgm:chMax val="4"/>
          <dgm:resizeHandles val="exact"/>
        </dgm:presLayoutVars>
      </dgm:prSet>
      <dgm:spPr/>
      <dgm:t>
        <a:bodyPr/>
        <a:lstStyle/>
        <a:p>
          <a:endParaRPr lang="en-GB"/>
        </a:p>
      </dgm:t>
    </dgm:pt>
  </dgm:ptLst>
  <dgm:cxnLst>
    <dgm:cxn modelId="{C7C6D32B-0C18-486B-B24B-503477C1069A}" type="presOf" srcId="{38A0A074-F29B-4830-B8C0-CAF201010615}" destId="{EF8A3EC2-1260-4D2D-97E0-7398D8F8C047}" srcOrd="0"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C1E74-621A-4631-82E0-4F351FF3EF33}" type="datetimeFigureOut">
              <a:rPr lang="en-GB" smtClean="0"/>
              <a:t>15/11/2017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A10F6-9DDA-4628-9FAF-3DB4D7170D84}" type="slidenum">
              <a:rPr lang="en-GB" smtClean="0"/>
              <a:t>‹#›</a:t>
            </a:fld>
            <a:endParaRPr lang="en-GB"/>
          </a:p>
        </p:txBody>
      </p:sp>
    </p:spTree>
    <p:extLst>
      <p:ext uri="{BB962C8B-B14F-4D97-AF65-F5344CB8AC3E}">
        <p14:creationId xmlns:p14="http://schemas.microsoft.com/office/powerpoint/2010/main" val="179354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A67792BD-9991-4432-9E03-07094AD3ECD8}" type="slidenum">
              <a:rPr lang="en-GB" smtClean="0"/>
              <a:t>2</a:t>
            </a:fld>
            <a:endParaRPr lang="en-GB"/>
          </a:p>
        </p:txBody>
      </p:sp>
    </p:spTree>
    <p:extLst>
      <p:ext uri="{BB962C8B-B14F-4D97-AF65-F5344CB8AC3E}">
        <p14:creationId xmlns:p14="http://schemas.microsoft.com/office/powerpoint/2010/main" val="2378711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CONTENT</a:t>
            </a:r>
          </a:p>
          <a:p>
            <a:endParaRPr lang="en-US" b="0" dirty="0" smtClean="0"/>
          </a:p>
          <a:p>
            <a:r>
              <a:rPr lang="en-US" b="0" dirty="0" smtClean="0"/>
              <a:t>What exactly is critical analysis?</a:t>
            </a:r>
          </a:p>
          <a:p>
            <a:endParaRPr lang="en-US" b="0" dirty="0" smtClean="0"/>
          </a:p>
          <a:p>
            <a:r>
              <a:rPr lang="en-US" b="0" dirty="0" smtClean="0"/>
              <a:t>Here</a:t>
            </a:r>
            <a:r>
              <a:rPr lang="en-US" b="0" baseline="0" dirty="0" smtClean="0"/>
              <a:t> is s</a:t>
            </a:r>
            <a:r>
              <a:rPr lang="en-US" b="0" dirty="0" smtClean="0"/>
              <a:t>ome theory behind it…</a:t>
            </a:r>
          </a:p>
          <a:p>
            <a:endParaRPr lang="en-US" b="0" dirty="0" smtClean="0"/>
          </a:p>
          <a:p>
            <a:r>
              <a:rPr lang="en-US" b="0" dirty="0" smtClean="0"/>
              <a:t>Benjamin Bloom was</a:t>
            </a:r>
            <a:r>
              <a:rPr lang="en-US" b="0" baseline="0" dirty="0" smtClean="0"/>
              <a:t> an </a:t>
            </a:r>
            <a:r>
              <a:rPr lang="en-US" b="0" dirty="0" smtClean="0"/>
              <a:t>American educational psychologist in 1950s/60s.</a:t>
            </a:r>
            <a:r>
              <a:rPr lang="en-US" b="0" baseline="0" dirty="0" smtClean="0"/>
              <a:t> </a:t>
            </a:r>
            <a:r>
              <a:rPr lang="en-US" b="0" dirty="0" smtClean="0"/>
              <a:t>One of his biggest contributions to the field</a:t>
            </a:r>
            <a:r>
              <a:rPr lang="en-US" b="0" baseline="0" dirty="0" smtClean="0"/>
              <a:t> </a:t>
            </a:r>
            <a:r>
              <a:rPr lang="en-US" b="0" dirty="0" smtClean="0"/>
              <a:t>was his classification of educational objectives, which has come to be known as </a:t>
            </a:r>
            <a:r>
              <a:rPr lang="en-US" b="0" baseline="0" dirty="0" smtClean="0"/>
              <a:t> ‘Bloom’s </a:t>
            </a:r>
            <a:r>
              <a:rPr lang="en-US" b="0" dirty="0" smtClean="0"/>
              <a:t>Taxonomy’</a:t>
            </a:r>
          </a:p>
          <a:p>
            <a:endParaRPr lang="en-US" b="0" dirty="0" smtClean="0"/>
          </a:p>
          <a:p>
            <a:r>
              <a:rPr lang="en-US" b="0" dirty="0" smtClean="0"/>
              <a:t>At school, and maybe to a lesser extent, college – we can get by comfortably by hovering in these lower level skills (knowledge, comprehension).  Having a sound knowledge of a subject, or remembering what your teacher told you about it or what you read about it (and ‘regurgitating’ it in essays or exams) isn’t enough in higher education.</a:t>
            </a:r>
          </a:p>
          <a:p>
            <a:endParaRPr lang="en-US" b="0" dirty="0" smtClean="0"/>
          </a:p>
          <a:p>
            <a:r>
              <a:rPr lang="en-US" b="0" dirty="0" smtClean="0"/>
              <a:t>University differs in the sense that your markers often take it for granted that you should already have a good working knowledge and comprehension of your topic or subject – therefore you don’t need to show this off in your essays. Very rarely will your markers be expecting to see you display only knowledge in your writing.  What they expect to see is how you </a:t>
            </a:r>
            <a:r>
              <a:rPr lang="en-US" b="0" dirty="0" err="1" smtClean="0"/>
              <a:t>analyse</a:t>
            </a:r>
            <a:r>
              <a:rPr lang="en-US" b="0" dirty="0" smtClean="0"/>
              <a:t> the concepts, theories or principles; how you evaluate them, and how you </a:t>
            </a:r>
            <a:r>
              <a:rPr lang="en-US" b="0" dirty="0" err="1" smtClean="0"/>
              <a:t>synthesise</a:t>
            </a:r>
            <a:r>
              <a:rPr lang="en-US" b="0" dirty="0" smtClean="0"/>
              <a:t> them to make informed judgements or action plans.  This is what markers mean by ‘critical analysis’, ‘depth’, etc.</a:t>
            </a:r>
          </a:p>
          <a:p>
            <a:endParaRPr lang="en-US" b="0" dirty="0" smtClean="0"/>
          </a:p>
          <a:p>
            <a:r>
              <a:rPr lang="en-US" b="0" dirty="0" smtClean="0"/>
              <a:t>The next few slides will look at techniques for helping you build in that all-important analysis.</a:t>
            </a:r>
          </a:p>
          <a:p>
            <a:endParaRPr lang="en-GB" b="0" dirty="0"/>
          </a:p>
        </p:txBody>
      </p:sp>
      <p:sp>
        <p:nvSpPr>
          <p:cNvPr id="4" name="Slide Number Placeholder 3"/>
          <p:cNvSpPr>
            <a:spLocks noGrp="1"/>
          </p:cNvSpPr>
          <p:nvPr>
            <p:ph type="sldNum" sz="quarter" idx="10"/>
          </p:nvPr>
        </p:nvSpPr>
        <p:spPr/>
        <p:txBody>
          <a:bodyPr/>
          <a:lstStyle/>
          <a:p>
            <a:fld id="{D3FFF897-5D74-4B92-B997-573B692E4EE9}" type="slidenum">
              <a:rPr lang="en-GB" smtClean="0"/>
              <a:t>11</a:t>
            </a:fld>
            <a:endParaRPr lang="en-GB"/>
          </a:p>
        </p:txBody>
      </p:sp>
    </p:spTree>
    <p:extLst>
      <p:ext uri="{BB962C8B-B14F-4D97-AF65-F5344CB8AC3E}">
        <p14:creationId xmlns:p14="http://schemas.microsoft.com/office/powerpoint/2010/main" val="2156341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EA545BC-19CA-4069-B616-668210EA6034}" type="slidenum">
              <a:rPr lang="en-GB" altLang="en-US" smtClean="0">
                <a:latin typeface="Verdana" pitchFamily="34" charset="0"/>
              </a:rPr>
              <a:pPr eaLnBrk="1" hangingPunct="1">
                <a:spcBef>
                  <a:spcPct val="0"/>
                </a:spcBef>
              </a:pPr>
              <a:t>12</a:t>
            </a:fld>
            <a:endParaRPr lang="en-GB" altLang="en-US" smtClean="0">
              <a:latin typeface="Verdana"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It is important to build ANALYSIS (aka</a:t>
            </a:r>
            <a:r>
              <a:rPr lang="en-GB" altLang="en-US" baseline="0" dirty="0" smtClean="0"/>
              <a:t> ‘depth’, aka higher level Bloom’s Taxonomy), </a:t>
            </a:r>
            <a:r>
              <a:rPr lang="en-GB" altLang="en-US" dirty="0" smtClean="0"/>
              <a:t>into each main point in your essay.</a:t>
            </a:r>
            <a:r>
              <a:rPr lang="en-GB" altLang="en-US" baseline="0" dirty="0" smtClean="0"/>
              <a:t>  Ideally each paragraph should contain all of these elements.</a:t>
            </a:r>
          </a:p>
          <a:p>
            <a:pPr eaLnBrk="1" hangingPunct="1">
              <a:spcBef>
                <a:spcPct val="0"/>
              </a:spcBef>
            </a:pPr>
            <a:endParaRPr lang="en-GB" altLang="en-US" dirty="0" smtClean="0"/>
          </a:p>
          <a:p>
            <a:pPr eaLnBrk="1" hangingPunct="1">
              <a:spcBef>
                <a:spcPct val="0"/>
              </a:spcBef>
            </a:pPr>
            <a:r>
              <a:rPr lang="en-GB" altLang="en-US" dirty="0" smtClean="0"/>
              <a:t>So how do we do this?:</a:t>
            </a:r>
          </a:p>
          <a:p>
            <a:pPr eaLnBrk="1" hangingPunct="1">
              <a:spcBef>
                <a:spcPct val="0"/>
              </a:spcBef>
            </a:pPr>
            <a:endParaRPr lang="en-GB" altLang="en-US" dirty="0" smtClean="0"/>
          </a:p>
          <a:p>
            <a:pPr eaLnBrk="1" hangingPunct="1">
              <a:spcBef>
                <a:spcPct val="0"/>
              </a:spcBef>
            </a:pPr>
            <a:r>
              <a:rPr lang="en-GB" altLang="en-US" dirty="0" smtClean="0"/>
              <a:t>One simple but effective model:  ‘Cup</a:t>
            </a:r>
            <a:r>
              <a:rPr lang="en-GB" altLang="en-US" baseline="0" dirty="0" smtClean="0"/>
              <a:t> of TEA’</a:t>
            </a:r>
            <a:endParaRPr lang="en-GB" altLang="en-US" dirty="0" smtClean="0"/>
          </a:p>
          <a:p>
            <a:pPr eaLnBrk="1" hangingPunct="1">
              <a:spcBef>
                <a:spcPct val="0"/>
              </a:spcBef>
            </a:pPr>
            <a:endParaRPr lang="en-GB" altLang="en-US" dirty="0" smtClean="0"/>
          </a:p>
          <a:p>
            <a:pPr eaLnBrk="1" hangingPunct="1">
              <a:spcBef>
                <a:spcPct val="0"/>
              </a:spcBef>
            </a:pPr>
            <a:r>
              <a:rPr lang="en-GB" altLang="en-US" b="1" dirty="0" smtClean="0"/>
              <a:t>Topic – </a:t>
            </a:r>
            <a:r>
              <a:rPr lang="en-GB" altLang="en-US" dirty="0" smtClean="0"/>
              <a:t>introduce the topic of the paragraph.  What is this</a:t>
            </a:r>
            <a:r>
              <a:rPr lang="en-GB" altLang="en-US" baseline="0" dirty="0" smtClean="0"/>
              <a:t> paragraph about? </a:t>
            </a:r>
            <a:r>
              <a:rPr lang="en-GB" altLang="en-US" dirty="0" smtClean="0"/>
              <a:t>Generally, this will be descriptive.</a:t>
            </a:r>
          </a:p>
          <a:p>
            <a:pPr eaLnBrk="1" hangingPunct="1">
              <a:spcBef>
                <a:spcPct val="0"/>
              </a:spcBef>
            </a:pPr>
            <a:endParaRPr lang="en-GB" altLang="en-US" dirty="0" smtClean="0"/>
          </a:p>
          <a:p>
            <a:pPr eaLnBrk="1" hangingPunct="1">
              <a:spcBef>
                <a:spcPct val="0"/>
              </a:spcBef>
            </a:pPr>
            <a:r>
              <a:rPr lang="en-GB" altLang="en-US" b="1" dirty="0" smtClean="0"/>
              <a:t>Evidence – </a:t>
            </a:r>
            <a:r>
              <a:rPr lang="en-GB" altLang="en-US" dirty="0" smtClean="0"/>
              <a:t>show the evidence.  Quote /</a:t>
            </a:r>
            <a:r>
              <a:rPr lang="en-GB" altLang="en-US" baseline="0" dirty="0" smtClean="0"/>
              <a:t> </a:t>
            </a:r>
            <a:r>
              <a:rPr lang="en-GB" altLang="en-US" dirty="0" smtClean="0"/>
              <a:t>draw upon evidence from literature on the topic.  What</a:t>
            </a:r>
            <a:r>
              <a:rPr lang="en-GB" altLang="en-US" baseline="0" dirty="0" smtClean="0"/>
              <a:t> theory relates to the topic of this paragraph?</a:t>
            </a:r>
          </a:p>
          <a:p>
            <a:pPr eaLnBrk="1" hangingPunct="1">
              <a:spcBef>
                <a:spcPct val="0"/>
              </a:spcBef>
            </a:pPr>
            <a:endParaRPr lang="en-GB" altLang="en-US" dirty="0" smtClean="0"/>
          </a:p>
          <a:p>
            <a:pPr eaLnBrk="1" hangingPunct="1">
              <a:spcBef>
                <a:spcPct val="0"/>
              </a:spcBef>
            </a:pPr>
            <a:r>
              <a:rPr lang="en-GB" altLang="en-US" b="1" dirty="0" smtClean="0"/>
              <a:t>Analysis –</a:t>
            </a:r>
            <a:r>
              <a:rPr lang="en-GB" altLang="en-US" b="1" baseline="0" dirty="0" smtClean="0"/>
              <a:t> </a:t>
            </a:r>
            <a:r>
              <a:rPr lang="en-GB" altLang="en-US" b="0" baseline="0" dirty="0" smtClean="0"/>
              <a:t>What’s the relevance of what you are saying? Why is it important? What’s the relevance to </a:t>
            </a:r>
            <a:r>
              <a:rPr lang="en-GB" altLang="en-US" dirty="0" smtClean="0"/>
              <a:t>YOUR</a:t>
            </a:r>
            <a:r>
              <a:rPr lang="en-GB" altLang="en-US" baseline="0" dirty="0" smtClean="0"/>
              <a:t> essay task or the argument you are trying to build?</a:t>
            </a:r>
            <a:endParaRPr lang="en-GB" altLang="en-US" dirty="0" smtClean="0"/>
          </a:p>
          <a:p>
            <a:pPr eaLnBrk="1" hangingPunct="1">
              <a:spcBef>
                <a:spcPct val="0"/>
              </a:spcBef>
            </a:pPr>
            <a:endParaRPr lang="en-GB" altLang="en-US" dirty="0" smtClean="0"/>
          </a:p>
          <a:p>
            <a:pPr eaLnBrk="1" hangingPunct="1">
              <a:spcBef>
                <a:spcPct val="0"/>
              </a:spcBef>
            </a:pPr>
            <a:r>
              <a:rPr lang="en-GB" altLang="en-US" b="1" dirty="0" smtClean="0"/>
              <a:t>This</a:t>
            </a:r>
            <a:r>
              <a:rPr lang="en-GB" altLang="en-US" b="1" baseline="0" dirty="0" smtClean="0"/>
              <a:t> last part</a:t>
            </a:r>
            <a:r>
              <a:rPr lang="en-GB" altLang="en-US" b="1" dirty="0" smtClean="0"/>
              <a:t> (i.e. higher level </a:t>
            </a:r>
            <a:r>
              <a:rPr lang="en-GB" altLang="en-US" b="1" i="1" dirty="0" smtClean="0"/>
              <a:t>Bloom Taxonomy</a:t>
            </a:r>
            <a:r>
              <a:rPr lang="en-GB" altLang="en-US" b="1" dirty="0" smtClean="0"/>
              <a:t>!)</a:t>
            </a:r>
            <a:r>
              <a:rPr lang="en-GB" altLang="en-US" b="1" baseline="0" dirty="0" smtClean="0"/>
              <a:t> </a:t>
            </a:r>
            <a:r>
              <a:rPr lang="en-GB" altLang="en-US" b="1" dirty="0" smtClean="0"/>
              <a:t>is the part that a lot of students miss out, and is one of the main reasons for poor grades. </a:t>
            </a:r>
          </a:p>
          <a:p>
            <a:pPr eaLnBrk="1" hangingPunct="1">
              <a:spcBef>
                <a:spcPct val="0"/>
              </a:spcBef>
            </a:pPr>
            <a:r>
              <a:rPr lang="en-GB" altLang="en-US" b="1" dirty="0" smtClean="0"/>
              <a:t>NB. ‘Analysis’ in this sense can mean ‘critical analysis’, ‘critical evaluation’, ‘informed opinion’, ‘depth’, etc.</a:t>
            </a:r>
            <a:r>
              <a:rPr lang="en-GB" altLang="en-US" b="1" baseline="0" dirty="0" smtClean="0"/>
              <a:t> (i.e. all the things that marks scribble over essays that are too descriptive!)</a:t>
            </a:r>
            <a:endParaRPr lang="en-GB" altLang="en-US" b="1" dirty="0" smtClean="0"/>
          </a:p>
        </p:txBody>
      </p:sp>
    </p:spTree>
    <p:extLst>
      <p:ext uri="{BB962C8B-B14F-4D97-AF65-F5344CB8AC3E}">
        <p14:creationId xmlns:p14="http://schemas.microsoft.com/office/powerpoint/2010/main" val="3426733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This is a sample paragraph taken from part of the main body</a:t>
            </a:r>
            <a:r>
              <a:rPr lang="en-GB" altLang="en-US" baseline="0" dirty="0" smtClean="0"/>
              <a:t> of an essay on the internet as a tool for research. </a:t>
            </a:r>
            <a:r>
              <a:rPr lang="en-GB" altLang="en-US" dirty="0" smtClean="0"/>
              <a:t>What is missing from</a:t>
            </a:r>
            <a:r>
              <a:rPr lang="en-GB" altLang="en-US" baseline="0" dirty="0" smtClean="0"/>
              <a:t> </a:t>
            </a:r>
            <a:r>
              <a:rPr lang="en-GB" altLang="en-US" dirty="0" smtClean="0"/>
              <a:t>this</a:t>
            </a:r>
            <a:r>
              <a:rPr lang="en-GB" altLang="en-US" baseline="0" dirty="0" smtClean="0"/>
              <a:t> paragraph? </a:t>
            </a:r>
          </a:p>
          <a:p>
            <a:pPr eaLnBrk="1" hangingPunct="1">
              <a:spcBef>
                <a:spcPct val="0"/>
              </a:spcBef>
            </a:pPr>
            <a:endParaRPr lang="en-GB" altLang="en-US" dirty="0" smtClean="0"/>
          </a:p>
          <a:p>
            <a:pPr eaLnBrk="1" hangingPunct="1">
              <a:spcBef>
                <a:spcPct val="0"/>
              </a:spcBef>
            </a:pPr>
            <a:r>
              <a:rPr lang="en-GB" altLang="en-US" dirty="0" smtClean="0"/>
              <a:t>Answer: It’s missing the</a:t>
            </a:r>
            <a:r>
              <a:rPr lang="en-GB" altLang="en-US" baseline="0" dirty="0" smtClean="0"/>
              <a:t> ‘critical’ part</a:t>
            </a:r>
            <a:r>
              <a:rPr lang="en-GB" altLang="en-US" dirty="0" smtClean="0"/>
              <a:t>. The</a:t>
            </a:r>
            <a:r>
              <a:rPr lang="en-GB" altLang="en-US" baseline="0" dirty="0" smtClean="0"/>
              <a:t> A for Analysis if we are using the TEA model. </a:t>
            </a:r>
          </a:p>
          <a:p>
            <a:pPr eaLnBrk="1" hangingPunct="1">
              <a:spcBef>
                <a:spcPct val="0"/>
              </a:spcBef>
            </a:pPr>
            <a:r>
              <a:rPr lang="en-GB" altLang="en-US" dirty="0" smtClean="0"/>
              <a:t>The</a:t>
            </a:r>
            <a:r>
              <a:rPr lang="en-GB" altLang="en-US" baseline="0" dirty="0" smtClean="0"/>
              <a:t> student tells us what </a:t>
            </a:r>
            <a:r>
              <a:rPr lang="en-GB" altLang="en-US" baseline="0" dirty="0" err="1" smtClean="0"/>
              <a:t>Bloggs</a:t>
            </a:r>
            <a:r>
              <a:rPr lang="en-GB" altLang="en-US" baseline="0" dirty="0" smtClean="0"/>
              <a:t> and Smith say about the issue, but where is the critical analysis/mini conclusion? A paragraph likes this leaves your marker begging ‘So what? Why are you telling me this? What’s the significance to </a:t>
            </a:r>
            <a:r>
              <a:rPr lang="en-GB" altLang="en-US" i="1" baseline="0" dirty="0" smtClean="0"/>
              <a:t>your</a:t>
            </a:r>
            <a:r>
              <a:rPr lang="en-GB" altLang="en-US" baseline="0" dirty="0" smtClean="0"/>
              <a:t> argument?’</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13</a:t>
            </a:fld>
            <a:endParaRPr lang="en-GB"/>
          </a:p>
        </p:txBody>
      </p:sp>
    </p:spTree>
    <p:extLst>
      <p:ext uri="{BB962C8B-B14F-4D97-AF65-F5344CB8AC3E}">
        <p14:creationId xmlns:p14="http://schemas.microsoft.com/office/powerpoint/2010/main" val="2077966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0404FA0-04CF-483A-9F7E-B84843B1DAE8}" type="slidenum">
              <a:rPr lang="en-GB" altLang="en-US" smtClean="0">
                <a:latin typeface="Verdana" pitchFamily="34" charset="0"/>
              </a:rPr>
              <a:pPr eaLnBrk="1" hangingPunct="1">
                <a:spcBef>
                  <a:spcPct val="0"/>
                </a:spcBef>
              </a:pPr>
              <a:t>14</a:t>
            </a:fld>
            <a:endParaRPr lang="en-GB" altLang="en-US" smtClean="0">
              <a:latin typeface="Verdana"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Again, back to the ‘sweetie</a:t>
            </a:r>
            <a:r>
              <a:rPr lang="en-GB" altLang="en-US" baseline="0" dirty="0" smtClean="0"/>
              <a:t> wrapper’ structure, but this time showing how it relates to paragraph structure and TEA</a:t>
            </a:r>
          </a:p>
          <a:p>
            <a:r>
              <a:rPr lang="en-US" dirty="0" smtClean="0"/>
              <a:t>The blue text denotes the all-important</a:t>
            </a:r>
            <a:r>
              <a:rPr lang="en-US" baseline="0" dirty="0" smtClean="0"/>
              <a:t> critical analysis. You can see it answers the ‘so what?’ that was left in the marker’s mind in the previous example.</a:t>
            </a:r>
            <a:endParaRPr lang="en-US" dirty="0" smtClean="0"/>
          </a:p>
          <a:p>
            <a:endParaRPr lang="en-US" dirty="0" smtClean="0"/>
          </a:p>
          <a:p>
            <a:r>
              <a:rPr lang="en-US" dirty="0" smtClean="0"/>
              <a:t>Red = Topic</a:t>
            </a:r>
          </a:p>
          <a:p>
            <a:endParaRPr lang="en-US" dirty="0" smtClean="0"/>
          </a:p>
          <a:p>
            <a:r>
              <a:rPr lang="en-US" dirty="0" smtClean="0"/>
              <a:t>Green = Evidence</a:t>
            </a:r>
          </a:p>
          <a:p>
            <a:endParaRPr lang="en-US" dirty="0" smtClean="0"/>
          </a:p>
          <a:p>
            <a:r>
              <a:rPr lang="en-US" dirty="0" smtClean="0"/>
              <a:t>Blue  = Analysis</a:t>
            </a:r>
          </a:p>
          <a:p>
            <a:endParaRPr lang="en-US" dirty="0" smtClean="0"/>
          </a:p>
          <a:p>
            <a:r>
              <a:rPr lang="en-US" dirty="0" smtClean="0"/>
              <a:t>If you are unsure if your essay has enough balance between description, evidence and analysis, try separating it in this way</a:t>
            </a:r>
            <a:r>
              <a:rPr lang="en-US" baseline="0" dirty="0" smtClean="0"/>
              <a:t> - u</a:t>
            </a:r>
            <a:r>
              <a:rPr lang="en-US" dirty="0" smtClean="0"/>
              <a:t>se 3 different </a:t>
            </a:r>
            <a:r>
              <a:rPr lang="en-US" dirty="0" err="1" smtClean="0"/>
              <a:t>colours</a:t>
            </a:r>
            <a:r>
              <a:rPr lang="en-US" dirty="0" smtClean="0"/>
              <a:t> of highlighter and you’ll see easily if it is lacking in the all important evidence and analysis.</a:t>
            </a:r>
          </a:p>
          <a:p>
            <a:pPr eaLnBrk="1" hangingPunct="1">
              <a:spcBef>
                <a:spcPct val="0"/>
              </a:spcBef>
            </a:pPr>
            <a:endParaRPr lang="en-GB" altLang="en-US" baseline="0" dirty="0" smtClean="0"/>
          </a:p>
          <a:p>
            <a:pPr eaLnBrk="1" hangingPunct="1">
              <a:spcBef>
                <a:spcPct val="0"/>
              </a:spcBef>
            </a:pPr>
            <a:r>
              <a:rPr lang="en-GB" altLang="en-US" baseline="0" dirty="0" smtClean="0"/>
              <a:t>A good paragraph must introduce the topic of which that paragraph is about. It must then develop the topic and include evidence. Finally it must draw to a logical mini conclusion or critical judgement based on that evidence.</a:t>
            </a:r>
            <a:endParaRPr lang="en-GB" altLang="en-US" dirty="0" smtClean="0"/>
          </a:p>
        </p:txBody>
      </p:sp>
    </p:spTree>
    <p:extLst>
      <p:ext uri="{BB962C8B-B14F-4D97-AF65-F5344CB8AC3E}">
        <p14:creationId xmlns:p14="http://schemas.microsoft.com/office/powerpoint/2010/main" val="1096666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10B025B-BCED-46D3-A2CA-288CAF2881CC}" type="slidenum">
              <a:rPr lang="en-GB" altLang="en-US" smtClean="0">
                <a:latin typeface="Verdana" pitchFamily="34" charset="0"/>
              </a:rPr>
              <a:pPr eaLnBrk="1" hangingPunct="1">
                <a:spcBef>
                  <a:spcPct val="0"/>
                </a:spcBef>
              </a:pPr>
              <a:t>15</a:t>
            </a:fld>
            <a:endParaRPr lang="en-GB" altLang="en-US" smtClean="0">
              <a:latin typeface="Verdana"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GB" altLang="en-US" sz="800" baseline="0" dirty="0" smtClean="0"/>
              <a:t>This slide takes us back to the bigger picture of the whole essay</a:t>
            </a:r>
            <a:r>
              <a:rPr lang="en-GB" altLang="en-US" sz="800" dirty="0" smtClean="0"/>
              <a:t>, but this time with a focus on</a:t>
            </a:r>
            <a:r>
              <a:rPr lang="en-GB" altLang="en-US" sz="800" baseline="0" dirty="0" smtClean="0"/>
              <a:t> T.E.A. in the main body. </a:t>
            </a:r>
          </a:p>
          <a:p>
            <a:pPr eaLnBrk="1" hangingPunct="1">
              <a:lnSpc>
                <a:spcPct val="80000"/>
              </a:lnSpc>
              <a:spcBef>
                <a:spcPct val="0"/>
              </a:spcBef>
            </a:pPr>
            <a:endParaRPr lang="en-GB" altLang="en-US" sz="800" baseline="0" dirty="0" smtClean="0"/>
          </a:p>
          <a:p>
            <a:pPr eaLnBrk="1" hangingPunct="1">
              <a:lnSpc>
                <a:spcPct val="80000"/>
              </a:lnSpc>
              <a:spcBef>
                <a:spcPct val="0"/>
              </a:spcBef>
            </a:pPr>
            <a:r>
              <a:rPr lang="en-GB" altLang="en-US" sz="800" baseline="0" dirty="0" smtClean="0"/>
              <a:t>Note how the critical analyses from all the sub-points is drawn together and summarised in the conclusion.</a:t>
            </a:r>
            <a:endParaRPr lang="en-GB" altLang="en-US" sz="800" dirty="0" smtClean="0"/>
          </a:p>
        </p:txBody>
      </p:sp>
    </p:spTree>
    <p:extLst>
      <p:ext uri="{BB962C8B-B14F-4D97-AF65-F5344CB8AC3E}">
        <p14:creationId xmlns:p14="http://schemas.microsoft.com/office/powerpoint/2010/main" val="1671640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4637477-69F7-459B-85B2-4685F1EB4D4F}" type="slidenum">
              <a:rPr lang="en-GB" altLang="en-US" smtClean="0"/>
              <a:pPr/>
              <a:t>16</a:t>
            </a:fld>
            <a:endParaRPr lang="en-GB" altLang="en-US" smtClean="0"/>
          </a:p>
        </p:txBody>
      </p:sp>
    </p:spTree>
    <p:extLst>
      <p:ext uri="{BB962C8B-B14F-4D97-AF65-F5344CB8AC3E}">
        <p14:creationId xmlns:p14="http://schemas.microsoft.com/office/powerpoint/2010/main" val="1714315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 questions – please </a:t>
            </a:r>
            <a:r>
              <a:rPr lang="en-GB" smtClean="0"/>
              <a:t>email</a:t>
            </a:r>
            <a:r>
              <a:rPr lang="en-GB" baseline="0" smtClean="0"/>
              <a:t> asc@dundee.ac.uk </a:t>
            </a:r>
            <a:endParaRPr lang="en-GB" dirty="0"/>
          </a:p>
        </p:txBody>
      </p:sp>
      <p:sp>
        <p:nvSpPr>
          <p:cNvPr id="4" name="Slide Number Placeholder 3"/>
          <p:cNvSpPr>
            <a:spLocks noGrp="1"/>
          </p:cNvSpPr>
          <p:nvPr>
            <p:ph type="sldNum" sz="quarter" idx="10"/>
          </p:nvPr>
        </p:nvSpPr>
        <p:spPr/>
        <p:txBody>
          <a:bodyPr/>
          <a:lstStyle/>
          <a:p>
            <a:fld id="{E2FA10F6-9DDA-4628-9FAF-3DB4D7170D84}" type="slidenum">
              <a:rPr lang="en-GB" smtClean="0"/>
              <a:t>17</a:t>
            </a:fld>
            <a:endParaRPr lang="en-GB"/>
          </a:p>
        </p:txBody>
      </p:sp>
    </p:spTree>
    <p:extLst>
      <p:ext uri="{BB962C8B-B14F-4D97-AF65-F5344CB8AC3E}">
        <p14:creationId xmlns:p14="http://schemas.microsoft.com/office/powerpoint/2010/main" val="267400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altLang="en-US" sz="1200" b="1" i="1" dirty="0" smtClean="0"/>
              <a:t>THREE conventions</a:t>
            </a:r>
            <a:r>
              <a:rPr lang="en-GB" altLang="en-US" sz="1200" b="1" i="1" baseline="0" dirty="0" smtClean="0"/>
              <a:t> of academic writing: PRESENTATION, STRUCTURE, CONTENT</a:t>
            </a:r>
            <a:endParaRPr lang="en-GB" altLang="en-US" sz="1200" b="1" i="1" dirty="0" smtClean="0"/>
          </a:p>
          <a:p>
            <a:pPr eaLnBrk="1" hangingPunct="1">
              <a:lnSpc>
                <a:spcPct val="80000"/>
              </a:lnSpc>
              <a:spcBef>
                <a:spcPct val="0"/>
              </a:spcBef>
            </a:pPr>
            <a:endParaRPr lang="en-GB" altLang="en-US" sz="1200" b="1" i="1" dirty="0" smtClean="0"/>
          </a:p>
          <a:p>
            <a:pPr eaLnBrk="1" hangingPunct="1">
              <a:lnSpc>
                <a:spcPct val="80000"/>
              </a:lnSpc>
              <a:spcBef>
                <a:spcPct val="0"/>
              </a:spcBef>
            </a:pPr>
            <a:r>
              <a:rPr lang="en-GB" altLang="en-US" sz="1200" b="1" i="1" dirty="0" smtClean="0"/>
              <a:t>What is meant by presentation? </a:t>
            </a:r>
          </a:p>
          <a:p>
            <a:pPr eaLnBrk="1" hangingPunct="1">
              <a:lnSpc>
                <a:spcPct val="80000"/>
              </a:lnSpc>
              <a:spcBef>
                <a:spcPct val="0"/>
              </a:spcBef>
              <a:buFontTx/>
              <a:buChar char="•"/>
            </a:pPr>
            <a:r>
              <a:rPr lang="en-GB" altLang="en-US" sz="1200" dirty="0" smtClean="0"/>
              <a:t>use of language in an appropriate ‘register’, that is, in ways that are appropriate to the more formal format expected at this level of study. </a:t>
            </a:r>
          </a:p>
          <a:p>
            <a:pPr eaLnBrk="1" hangingPunct="1">
              <a:lnSpc>
                <a:spcPct val="80000"/>
              </a:lnSpc>
              <a:spcBef>
                <a:spcPct val="0"/>
              </a:spcBef>
              <a:buFontTx/>
              <a:buChar char="•"/>
            </a:pPr>
            <a:r>
              <a:rPr lang="en-GB" altLang="en-US" sz="1200" dirty="0" smtClean="0"/>
              <a:t>use of paragraphing </a:t>
            </a:r>
          </a:p>
          <a:p>
            <a:pPr eaLnBrk="1" hangingPunct="1">
              <a:lnSpc>
                <a:spcPct val="80000"/>
              </a:lnSpc>
              <a:spcBef>
                <a:spcPct val="0"/>
              </a:spcBef>
              <a:buFontTx/>
              <a:buChar char="•"/>
            </a:pPr>
            <a:r>
              <a:rPr lang="en-GB" altLang="en-US" sz="1200" dirty="0" smtClean="0"/>
              <a:t>correct spelling, grammar, punctuation and syntax </a:t>
            </a:r>
          </a:p>
          <a:p>
            <a:pPr eaLnBrk="1" hangingPunct="1">
              <a:lnSpc>
                <a:spcPct val="80000"/>
              </a:lnSpc>
              <a:spcBef>
                <a:spcPct val="0"/>
              </a:spcBef>
              <a:buFontTx/>
              <a:buChar char="•"/>
            </a:pPr>
            <a:r>
              <a:rPr lang="en-GB" altLang="en-US" sz="1200" dirty="0" smtClean="0"/>
              <a:t>use of spacing to make the text more legible</a:t>
            </a:r>
          </a:p>
          <a:p>
            <a:pPr eaLnBrk="1" hangingPunct="1">
              <a:lnSpc>
                <a:spcPct val="80000"/>
              </a:lnSpc>
              <a:spcBef>
                <a:spcPct val="0"/>
              </a:spcBef>
              <a:buFontTx/>
              <a:buChar char="•"/>
            </a:pPr>
            <a:r>
              <a:rPr lang="en-GB" altLang="en-US" sz="1200" dirty="0" smtClean="0"/>
              <a:t>page numbering </a:t>
            </a:r>
          </a:p>
          <a:p>
            <a:pPr eaLnBrk="1" hangingPunct="1">
              <a:lnSpc>
                <a:spcPct val="80000"/>
              </a:lnSpc>
              <a:spcBef>
                <a:spcPct val="0"/>
              </a:spcBef>
              <a:buFontTx/>
              <a:buChar char="•"/>
            </a:pPr>
            <a:endParaRPr lang="en-GB" altLang="en-US" sz="1200" dirty="0" smtClean="0"/>
          </a:p>
          <a:p>
            <a:pPr eaLnBrk="1" hangingPunct="1">
              <a:lnSpc>
                <a:spcPct val="80000"/>
              </a:lnSpc>
              <a:spcBef>
                <a:spcPct val="0"/>
              </a:spcBef>
            </a:pPr>
            <a:r>
              <a:rPr lang="en-GB" altLang="en-US" sz="1200" b="1" dirty="0" smtClean="0"/>
              <a:t>What is meant by content?</a:t>
            </a:r>
          </a:p>
          <a:p>
            <a:pPr eaLnBrk="1" hangingPunct="1">
              <a:lnSpc>
                <a:spcPct val="80000"/>
              </a:lnSpc>
              <a:spcBef>
                <a:spcPct val="0"/>
              </a:spcBef>
              <a:buFontTx/>
              <a:buChar char="•"/>
            </a:pPr>
            <a:r>
              <a:rPr lang="en-GB" altLang="en-US" sz="1200" dirty="0" smtClean="0"/>
              <a:t>Is it relevant?</a:t>
            </a:r>
          </a:p>
          <a:p>
            <a:pPr eaLnBrk="1" hangingPunct="1">
              <a:lnSpc>
                <a:spcPct val="80000"/>
              </a:lnSpc>
              <a:spcBef>
                <a:spcPct val="0"/>
              </a:spcBef>
              <a:buFontTx/>
              <a:buChar char="•"/>
            </a:pPr>
            <a:r>
              <a:rPr lang="en-GB" altLang="en-US" sz="1200" dirty="0" smtClean="0"/>
              <a:t>Does it contain what it is expected to contain?</a:t>
            </a:r>
          </a:p>
          <a:p>
            <a:pPr eaLnBrk="1" hangingPunct="1">
              <a:lnSpc>
                <a:spcPct val="80000"/>
              </a:lnSpc>
              <a:spcBef>
                <a:spcPct val="0"/>
              </a:spcBef>
              <a:buFontTx/>
              <a:buChar char="•"/>
            </a:pPr>
            <a:r>
              <a:rPr lang="en-GB" altLang="en-US" sz="1200" dirty="0" smtClean="0"/>
              <a:t>Is there evidence and analysis? (more than just description)</a:t>
            </a:r>
          </a:p>
          <a:p>
            <a:pPr eaLnBrk="1" hangingPunct="1">
              <a:lnSpc>
                <a:spcPct val="80000"/>
              </a:lnSpc>
              <a:spcBef>
                <a:spcPct val="0"/>
              </a:spcBef>
              <a:buFontTx/>
              <a:buChar char="•"/>
            </a:pPr>
            <a:endParaRPr lang="en-GB" altLang="en-US" sz="1200" dirty="0" smtClean="0"/>
          </a:p>
          <a:p>
            <a:pPr eaLnBrk="1" hangingPunct="1">
              <a:lnSpc>
                <a:spcPct val="80000"/>
              </a:lnSpc>
              <a:spcBef>
                <a:spcPct val="0"/>
              </a:spcBef>
            </a:pPr>
            <a:r>
              <a:rPr lang="en-GB" altLang="en-US" sz="1200" b="1" dirty="0" smtClean="0"/>
              <a:t>What is meant by structure?</a:t>
            </a:r>
          </a:p>
          <a:p>
            <a:pPr eaLnBrk="1" hangingPunct="1">
              <a:lnSpc>
                <a:spcPct val="80000"/>
              </a:lnSpc>
              <a:spcBef>
                <a:spcPct val="0"/>
              </a:spcBef>
              <a:buFontTx/>
              <a:buChar char="•"/>
            </a:pPr>
            <a:r>
              <a:rPr lang="en-GB" altLang="en-US" sz="1200" dirty="0" smtClean="0"/>
              <a:t>Is it ordered logically?</a:t>
            </a:r>
          </a:p>
          <a:p>
            <a:pPr eaLnBrk="1" hangingPunct="1">
              <a:lnSpc>
                <a:spcPct val="80000"/>
              </a:lnSpc>
              <a:spcBef>
                <a:spcPct val="0"/>
              </a:spcBef>
              <a:buFontTx/>
              <a:buChar char="•"/>
            </a:pPr>
            <a:r>
              <a:rPr lang="en-GB" altLang="en-US" sz="1200" dirty="0" smtClean="0"/>
              <a:t>Does it flow?</a:t>
            </a:r>
          </a:p>
          <a:p>
            <a:endParaRPr lang="en-GB" dirty="0" smtClean="0"/>
          </a:p>
          <a:p>
            <a:r>
              <a:rPr lang="en-GB" dirty="0" smtClean="0"/>
              <a:t>This </a:t>
            </a:r>
            <a:r>
              <a:rPr lang="en-GB" dirty="0" err="1" smtClean="0"/>
              <a:t>powerpoint</a:t>
            </a:r>
            <a:r>
              <a:rPr lang="en-GB" dirty="0" smtClean="0"/>
              <a:t> will cover each of these three areas in turn. </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3</a:t>
            </a:fld>
            <a:endParaRPr lang="en-GB"/>
          </a:p>
        </p:txBody>
      </p:sp>
    </p:spTree>
    <p:extLst>
      <p:ext uri="{BB962C8B-B14F-4D97-AF65-F5344CB8AC3E}">
        <p14:creationId xmlns:p14="http://schemas.microsoft.com/office/powerpoint/2010/main" val="179381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next few slides show how errors in punctuation, spelling and grammar can not only create a bad impression, but also change the meaning of what you are trying to say.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smtClean="0"/>
              <a:t>The fundamental message in the next few slides is that presentation is MORE than surface features. In order to show your content in its best light, it is necessary to use correct spelling, grammar, etc. or your argument/discussion can easily become lost.  That’s why it is crucial to PROOF-READ and EDIT your work before submitting.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baseline="0" dirty="0" smtClean="0"/>
              <a:t>Significance of type-writer? </a:t>
            </a:r>
            <a:r>
              <a:rPr lang="en-US" sz="1200" b="0" i="0" kern="1200" dirty="0" smtClean="0">
                <a:solidFill>
                  <a:schemeClr val="tx1"/>
                </a:solidFill>
                <a:effectLst/>
                <a:latin typeface="+mn-lt"/>
                <a:ea typeface="+mn-ea"/>
                <a:cs typeface="+mn-cs"/>
              </a:rPr>
              <a:t>They challenge the user to see their errors on paper.</a:t>
            </a:r>
            <a:r>
              <a:rPr lang="en-US" sz="1200" b="0" i="0" kern="1200" baseline="0" dirty="0" smtClean="0">
                <a:solidFill>
                  <a:schemeClr val="tx1"/>
                </a:solidFill>
                <a:effectLst/>
                <a:latin typeface="+mn-lt"/>
                <a:ea typeface="+mn-ea"/>
                <a:cs typeface="+mn-cs"/>
              </a:rPr>
              <a:t> (N.B. we are not advocating typewriter use! Just for careful proof-reading step by step in the essay writing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Definitions: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Syntax</a:t>
            </a:r>
            <a:r>
              <a:rPr lang="en-US" altLang="en-US" baseline="0" dirty="0" smtClean="0"/>
              <a:t> - </a:t>
            </a:r>
            <a:r>
              <a:rPr lang="en-US" sz="1200" b="0" i="0" kern="1200" dirty="0" smtClean="0">
                <a:solidFill>
                  <a:schemeClr val="tx1"/>
                </a:solidFill>
                <a:effectLst/>
                <a:latin typeface="+mn-lt"/>
                <a:ea typeface="+mn-ea"/>
                <a:cs typeface="+mn-cs"/>
              </a:rPr>
              <a:t>the arrangement of words and phrases to create well-formed sentences.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i="0" kern="1200" dirty="0" smtClean="0">
                <a:solidFill>
                  <a:schemeClr val="tx1"/>
                </a:solidFill>
                <a:effectLst/>
                <a:latin typeface="+mn-lt"/>
                <a:ea typeface="+mn-ea"/>
                <a:cs typeface="+mn-cs"/>
              </a:rPr>
              <a:t>Register - </a:t>
            </a:r>
            <a:r>
              <a:rPr lang="en-US" sz="1200" b="0" i="0" kern="1200" dirty="0" smtClean="0">
                <a:solidFill>
                  <a:schemeClr val="tx1"/>
                </a:solidFill>
                <a:effectLst/>
                <a:latin typeface="+mn-lt"/>
                <a:ea typeface="+mn-ea"/>
                <a:cs typeface="+mn-cs"/>
              </a:rPr>
              <a:t>often refers to the degree of formality of language, but in a more general sense it means the language used by a group of people who share similar work or interests</a:t>
            </a:r>
            <a:r>
              <a:rPr lang="en-US" sz="1200" b="0" i="0" kern="1200" baseline="0" dirty="0" smtClean="0">
                <a:solidFill>
                  <a:schemeClr val="tx1"/>
                </a:solidFill>
                <a:effectLst/>
                <a:latin typeface="+mn-lt"/>
                <a:ea typeface="+mn-ea"/>
                <a:cs typeface="+mn-cs"/>
              </a:rPr>
              <a:t> (e.g. the technical language of a subject or discipline).</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4</a:t>
            </a:fld>
            <a:endParaRPr lang="en-GB"/>
          </a:p>
        </p:txBody>
      </p:sp>
    </p:spTree>
    <p:extLst>
      <p:ext uri="{BB962C8B-B14F-4D97-AF65-F5344CB8AC3E}">
        <p14:creationId xmlns:p14="http://schemas.microsoft.com/office/powerpoint/2010/main" val="670960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REMOVE</a:t>
            </a:r>
            <a:r>
              <a:rPr lang="en-GB" baseline="0" dirty="0" smtClean="0"/>
              <a:t> FOR VLE VERSION</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5</a:t>
            </a:fld>
            <a:endParaRPr lang="en-GB"/>
          </a:p>
        </p:txBody>
      </p:sp>
    </p:spTree>
    <p:extLst>
      <p:ext uri="{BB962C8B-B14F-4D97-AF65-F5344CB8AC3E}">
        <p14:creationId xmlns:p14="http://schemas.microsoft.com/office/powerpoint/2010/main" val="786804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Would YOU</a:t>
            </a:r>
            <a:r>
              <a:rPr lang="en-US" altLang="en-US" baseline="0" dirty="0" smtClean="0"/>
              <a:t> pay money to have this person proof-read your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You don’t have to pay someone to do it.  You can learn to do it yourself.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Ideas for proof-reading: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Read your work aloud.  What your eye misses your ear might pick up on!, especially with regard to punctuation and sentence structure.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Use electronic spelling/grammar checkers but be aware of their limitations.  They are not infallible.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’Step away from the essay’ – let it ‘rest’ - go do something else then come back to it with fresh eyes.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Let someone else read 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Any more……..?</a:t>
            </a:r>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6</a:t>
            </a:fld>
            <a:endParaRPr lang="en-GB"/>
          </a:p>
        </p:txBody>
      </p:sp>
    </p:spTree>
    <p:extLst>
      <p:ext uri="{BB962C8B-B14F-4D97-AF65-F5344CB8AC3E}">
        <p14:creationId xmlns:p14="http://schemas.microsoft.com/office/powerpoint/2010/main" val="16264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altLang="en-US" dirty="0" smtClean="0"/>
              <a:t>Moving on to</a:t>
            </a:r>
            <a:r>
              <a:rPr lang="en-GB" altLang="en-US" baseline="0" dirty="0" smtClean="0"/>
              <a:t> structure: </a:t>
            </a:r>
          </a:p>
          <a:p>
            <a:pPr eaLnBrk="1" hangingPunct="1">
              <a:lnSpc>
                <a:spcPct val="80000"/>
              </a:lnSpc>
              <a:spcBef>
                <a:spcPct val="0"/>
              </a:spcBef>
            </a:pPr>
            <a:endParaRPr lang="en-GB" altLang="en-US" baseline="0" dirty="0" smtClean="0"/>
          </a:p>
          <a:p>
            <a:pPr eaLnBrk="1" hangingPunct="1">
              <a:lnSpc>
                <a:spcPct val="80000"/>
              </a:lnSpc>
              <a:spcBef>
                <a:spcPct val="0"/>
              </a:spcBef>
            </a:pPr>
            <a:r>
              <a:rPr lang="en-GB" altLang="en-US" dirty="0" smtClean="0"/>
              <a:t>Good structure is a vital component of any piece of academic writing.  Without it, no matter how good your content and presentation is, your points will seem jumbled, and you will take your reader on a ramble rather than a well signposted journey.</a:t>
            </a:r>
          </a:p>
          <a:p>
            <a:pPr eaLnBrk="1" hangingPunct="1">
              <a:lnSpc>
                <a:spcPct val="80000"/>
              </a:lnSpc>
              <a:spcBef>
                <a:spcPct val="0"/>
              </a:spcBef>
            </a:pPr>
            <a:endParaRPr lang="en-GB" altLang="en-US" dirty="0" smtClean="0"/>
          </a:p>
          <a:p>
            <a:pPr eaLnBrk="1" hangingPunct="1">
              <a:lnSpc>
                <a:spcPct val="80000"/>
              </a:lnSpc>
              <a:spcBef>
                <a:spcPct val="0"/>
              </a:spcBef>
            </a:pPr>
            <a:r>
              <a:rPr lang="en-GB" altLang="en-US" b="1" dirty="0" smtClean="0"/>
              <a:t>ACTIVITY</a:t>
            </a:r>
            <a:r>
              <a:rPr lang="en-GB" altLang="en-US" b="1" baseline="0" dirty="0" smtClean="0"/>
              <a:t> </a:t>
            </a:r>
            <a:r>
              <a:rPr lang="en-GB" altLang="en-US" b="1" i="1" baseline="0" dirty="0" smtClean="0"/>
              <a:t>(allow at least 15 minutes in total, preferably longer if time) 		</a:t>
            </a:r>
            <a:endParaRPr lang="en-GB" altLang="en-US" b="1" dirty="0" smtClean="0"/>
          </a:p>
          <a:p>
            <a:pPr eaLnBrk="1" hangingPunct="1">
              <a:lnSpc>
                <a:spcPct val="80000"/>
              </a:lnSpc>
              <a:spcBef>
                <a:spcPct val="0"/>
              </a:spcBef>
            </a:pPr>
            <a:r>
              <a:rPr lang="en-GB" altLang="en-US" b="0" dirty="0" smtClean="0"/>
              <a:t>IN GROUPS:</a:t>
            </a:r>
          </a:p>
          <a:p>
            <a:pPr eaLnBrk="1" hangingPunct="1">
              <a:lnSpc>
                <a:spcPct val="80000"/>
              </a:lnSpc>
              <a:spcBef>
                <a:spcPct val="0"/>
              </a:spcBef>
            </a:pPr>
            <a:r>
              <a:rPr lang="en-GB" altLang="en-US" dirty="0" smtClean="0"/>
              <a:t>Think about the STRUCTURE of a piece of academic writing.  You have complete free rein.  Use shapes, words, colours, anything…</a:t>
            </a:r>
          </a:p>
          <a:p>
            <a:pPr eaLnBrk="1" hangingPunct="1">
              <a:lnSpc>
                <a:spcPct val="80000"/>
              </a:lnSpc>
              <a:spcBef>
                <a:spcPct val="0"/>
              </a:spcBef>
            </a:pPr>
            <a:endParaRPr lang="en-GB" dirty="0" smtClean="0"/>
          </a:p>
          <a:p>
            <a:pPr eaLnBrk="1" hangingPunct="1">
              <a:lnSpc>
                <a:spcPct val="80000"/>
              </a:lnSpc>
              <a:spcBef>
                <a:spcPct val="0"/>
              </a:spcBef>
            </a:pPr>
            <a:r>
              <a:rPr lang="en-GB" baseline="0" dirty="0" smtClean="0"/>
              <a:t>Groups to feedback on their designs. </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7</a:t>
            </a:fld>
            <a:endParaRPr lang="en-GB"/>
          </a:p>
        </p:txBody>
      </p:sp>
    </p:spTree>
    <p:extLst>
      <p:ext uri="{BB962C8B-B14F-4D97-AF65-F5344CB8AC3E}">
        <p14:creationId xmlns:p14="http://schemas.microsoft.com/office/powerpoint/2010/main" val="261586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our attempt.  A very basic image, but captures the simplicity of how to structure a piece of academic writing. </a:t>
            </a:r>
          </a:p>
          <a:p>
            <a:endParaRPr lang="en-GB" dirty="0" smtClean="0"/>
          </a:p>
          <a:p>
            <a:r>
              <a:rPr lang="en-GB" dirty="0" smtClean="0"/>
              <a:t>However, there is meaning behind these deceptively</a:t>
            </a:r>
            <a:r>
              <a:rPr lang="en-GB" baseline="0" dirty="0" smtClean="0"/>
              <a:t> simple shapes.  </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8</a:t>
            </a:fld>
            <a:endParaRPr lang="en-GB"/>
          </a:p>
        </p:txBody>
      </p:sp>
    </p:spTree>
    <p:extLst>
      <p:ext uri="{BB962C8B-B14F-4D97-AF65-F5344CB8AC3E}">
        <p14:creationId xmlns:p14="http://schemas.microsoft.com/office/powerpoint/2010/main" val="2064708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10B025B-BCED-46D3-A2CA-288CAF2881CC}" type="slidenum">
              <a:rPr lang="en-GB" altLang="en-US" smtClean="0">
                <a:latin typeface="Verdana" pitchFamily="34" charset="0"/>
              </a:rPr>
              <a:pPr eaLnBrk="1" hangingPunct="1">
                <a:spcBef>
                  <a:spcPct val="0"/>
                </a:spcBef>
              </a:pPr>
              <a:t>9</a:t>
            </a:fld>
            <a:endParaRPr lang="en-GB" altLang="en-US" smtClean="0">
              <a:latin typeface="Verdana"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GB" altLang="en-US" sz="800" dirty="0" smtClean="0"/>
              <a:t>Previous model in more depth. </a:t>
            </a:r>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dirty="0" smtClean="0"/>
              <a:t>This model can be applied to short essays</a:t>
            </a:r>
            <a:r>
              <a:rPr lang="en-GB" altLang="en-US" sz="800" baseline="0" dirty="0" smtClean="0"/>
              <a:t> and longer essays.  It is the amount of sub-points, or depth of your analysis in your sub-points, that dictate the length of the essay. This basic structure holds true regardless of the length of the essay.</a:t>
            </a:r>
            <a:endParaRPr lang="en-GB" altLang="en-US" sz="800" dirty="0" smtClean="0"/>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b="1" dirty="0" smtClean="0"/>
              <a:t>INTRODUCTION</a:t>
            </a:r>
          </a:p>
          <a:p>
            <a:pPr eaLnBrk="1" hangingPunct="1">
              <a:lnSpc>
                <a:spcPct val="80000"/>
              </a:lnSpc>
              <a:spcBef>
                <a:spcPct val="0"/>
              </a:spcBef>
              <a:buFontTx/>
              <a:buChar char="•"/>
            </a:pPr>
            <a:r>
              <a:rPr lang="en-GB" altLang="en-US" sz="800" dirty="0" smtClean="0"/>
              <a:t>Should ‘set the scene’, i.e. show where the topic sits in a wider </a:t>
            </a:r>
            <a:r>
              <a:rPr lang="en-GB" altLang="en-US" sz="800" b="1" dirty="0" smtClean="0"/>
              <a:t>context</a:t>
            </a:r>
            <a:r>
              <a:rPr lang="en-GB" altLang="en-US" sz="800" dirty="0" smtClean="0"/>
              <a:t>.  </a:t>
            </a:r>
          </a:p>
          <a:p>
            <a:pPr eaLnBrk="1" hangingPunct="1">
              <a:lnSpc>
                <a:spcPct val="80000"/>
              </a:lnSpc>
              <a:spcBef>
                <a:spcPct val="0"/>
              </a:spcBef>
              <a:buFontTx/>
              <a:buChar char="•"/>
            </a:pPr>
            <a:r>
              <a:rPr lang="en-GB" altLang="en-US" sz="800" dirty="0" smtClean="0"/>
              <a:t>Begin to narrow it down.  You can not write </a:t>
            </a:r>
            <a:r>
              <a:rPr lang="en-GB" altLang="en-US" sz="800" i="1" dirty="0" smtClean="0"/>
              <a:t>everything</a:t>
            </a:r>
            <a:r>
              <a:rPr lang="en-GB" altLang="en-US" sz="800" dirty="0" smtClean="0"/>
              <a:t> there is to know about the topic of the essay.</a:t>
            </a:r>
            <a:r>
              <a:rPr lang="en-GB" altLang="en-US" sz="800" baseline="0" dirty="0" smtClean="0"/>
              <a:t> That is why you need to be discerning: </a:t>
            </a:r>
            <a:r>
              <a:rPr lang="en-GB" altLang="en-US" sz="800" dirty="0" smtClean="0"/>
              <a:t>What are the specific areas that your essay will focus</a:t>
            </a:r>
            <a:r>
              <a:rPr lang="en-GB" altLang="en-US" sz="800" baseline="0" dirty="0" smtClean="0"/>
              <a:t> on?</a:t>
            </a:r>
            <a:r>
              <a:rPr lang="en-GB" altLang="en-US" sz="800" dirty="0" smtClean="0"/>
              <a:t>  State your intentions and tell your reader exactly where you are going.  Leave no surprises to the end. </a:t>
            </a:r>
          </a:p>
          <a:p>
            <a:pPr eaLnBrk="1" hangingPunct="1">
              <a:lnSpc>
                <a:spcPct val="80000"/>
              </a:lnSpc>
              <a:spcBef>
                <a:spcPct val="0"/>
              </a:spcBef>
              <a:buFontTx/>
              <a:buChar char="•"/>
            </a:pPr>
            <a:r>
              <a:rPr lang="en-GB" altLang="en-US" sz="800" dirty="0" smtClean="0"/>
              <a:t>‘Signpost’ the discussion that will follow in your main body.</a:t>
            </a:r>
          </a:p>
          <a:p>
            <a:pPr eaLnBrk="1" hangingPunct="1">
              <a:lnSpc>
                <a:spcPct val="80000"/>
              </a:lnSpc>
              <a:spcBef>
                <a:spcPct val="0"/>
              </a:spcBef>
            </a:pPr>
            <a:r>
              <a:rPr lang="en-GB" altLang="en-US" sz="800" dirty="0" smtClean="0"/>
              <a:t>In</a:t>
            </a:r>
            <a:r>
              <a:rPr lang="en-GB" altLang="en-US" sz="800" baseline="0" dirty="0" smtClean="0"/>
              <a:t> light of this</a:t>
            </a:r>
            <a:r>
              <a:rPr lang="en-GB" altLang="en-US" sz="800" dirty="0" smtClean="0"/>
              <a:t>, it is often a good idea to craft your introduction after the main body.  At least be prepared to revise it to make sure it fits with what you have written.</a:t>
            </a:r>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b="1" dirty="0" smtClean="0"/>
              <a:t>MAIN BODY</a:t>
            </a:r>
          </a:p>
          <a:p>
            <a:pPr eaLnBrk="1" hangingPunct="1">
              <a:lnSpc>
                <a:spcPct val="80000"/>
              </a:lnSpc>
              <a:spcBef>
                <a:spcPct val="0"/>
              </a:spcBef>
            </a:pPr>
            <a:r>
              <a:rPr lang="en-GB" altLang="en-US" sz="800" dirty="0" smtClean="0"/>
              <a:t>Order your themes logically.  The structure of each of these themes (or sub points) follows the same structure albeit on a micro scale.  E.g. Each paragraph should have an introductory sentence, followed by a development of the theme or argument, followed by a mini conclusion.  MORE ON THIS LATER in the PowerPoint.</a:t>
            </a:r>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b="1" dirty="0" smtClean="0"/>
              <a:t>CONCLUSION</a:t>
            </a:r>
          </a:p>
          <a:p>
            <a:pPr eaLnBrk="1" hangingPunct="1">
              <a:lnSpc>
                <a:spcPct val="80000"/>
              </a:lnSpc>
              <a:spcBef>
                <a:spcPct val="0"/>
              </a:spcBef>
              <a:buFontTx/>
              <a:buChar char="•"/>
            </a:pPr>
            <a:r>
              <a:rPr lang="en-GB" altLang="en-US" sz="800" dirty="0" smtClean="0"/>
              <a:t>Refer back to your intentions</a:t>
            </a:r>
          </a:p>
          <a:p>
            <a:pPr eaLnBrk="1" hangingPunct="1">
              <a:lnSpc>
                <a:spcPct val="80000"/>
              </a:lnSpc>
              <a:spcBef>
                <a:spcPct val="0"/>
              </a:spcBef>
              <a:buFontTx/>
              <a:buChar char="•"/>
            </a:pPr>
            <a:r>
              <a:rPr lang="en-GB" altLang="en-US" sz="800" dirty="0" smtClean="0"/>
              <a:t>Sum up the mini conclusions from your sub-points.</a:t>
            </a:r>
          </a:p>
          <a:p>
            <a:pPr eaLnBrk="1" hangingPunct="1">
              <a:lnSpc>
                <a:spcPct val="80000"/>
              </a:lnSpc>
              <a:spcBef>
                <a:spcPct val="0"/>
              </a:spcBef>
              <a:buFontTx/>
              <a:buChar char="•"/>
            </a:pPr>
            <a:r>
              <a:rPr lang="en-GB" altLang="en-US" sz="800" dirty="0" smtClean="0"/>
              <a:t>Draw it back out in to the wider context again.</a:t>
            </a:r>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dirty="0" smtClean="0"/>
              <a:t>A conclusion should </a:t>
            </a:r>
            <a:r>
              <a:rPr lang="en-GB" altLang="en-US" sz="800" b="1" dirty="0" smtClean="0"/>
              <a:t>not</a:t>
            </a:r>
            <a:r>
              <a:rPr lang="en-GB" altLang="en-US" sz="800" dirty="0" smtClean="0"/>
              <a:t> contain any new information, ideas</a:t>
            </a:r>
            <a:r>
              <a:rPr lang="en-GB" altLang="en-US" sz="800" baseline="0" dirty="0" smtClean="0"/>
              <a:t> or </a:t>
            </a:r>
            <a:r>
              <a:rPr lang="en-GB" altLang="en-US" sz="800" dirty="0" smtClean="0"/>
              <a:t>analysis.  E.g. Don’t put in quotes by authors that haven’t appeared elsewhere in the essay.  If you find yourself doing this, STOP and ask yourself if it’s worthy.  If it is, work it into the main body.  If it isn’t, leave it out.</a:t>
            </a:r>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dirty="0" smtClean="0"/>
              <a:t>A conclusion is </a:t>
            </a:r>
            <a:r>
              <a:rPr lang="en-GB" altLang="en-US" sz="800" b="1" dirty="0" smtClean="0"/>
              <a:t>not </a:t>
            </a:r>
            <a:r>
              <a:rPr lang="en-GB" altLang="en-US" sz="800" dirty="0" smtClean="0"/>
              <a:t>the place to carry out your analysis.  Many students write purely descriptive essays then bank up all their analysis to the last paragraph or two.  This is not how to do it.  Critical analysis and evaluation should be build in to each stage in the main body.</a:t>
            </a:r>
          </a:p>
          <a:p>
            <a:pPr eaLnBrk="1" hangingPunct="1">
              <a:lnSpc>
                <a:spcPct val="80000"/>
              </a:lnSpc>
              <a:spcBef>
                <a:spcPct val="0"/>
              </a:spcBef>
            </a:pPr>
            <a:endParaRPr lang="en-GB" altLang="en-US" sz="800" dirty="0" smtClean="0"/>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dirty="0" smtClean="0"/>
              <a:t>Moving on to CONTENT…</a:t>
            </a:r>
          </a:p>
        </p:txBody>
      </p:sp>
    </p:spTree>
    <p:extLst>
      <p:ext uri="{BB962C8B-B14F-4D97-AF65-F5344CB8AC3E}">
        <p14:creationId xmlns:p14="http://schemas.microsoft.com/office/powerpoint/2010/main" val="1155311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typical comments that students often receive in their feedback. But what do these comments actually mean, and what can you do to prevent your essays receiving such comments?</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10</a:t>
            </a:fld>
            <a:endParaRPr lang="en-GB"/>
          </a:p>
        </p:txBody>
      </p:sp>
    </p:spTree>
    <p:extLst>
      <p:ext uri="{BB962C8B-B14F-4D97-AF65-F5344CB8AC3E}">
        <p14:creationId xmlns:p14="http://schemas.microsoft.com/office/powerpoint/2010/main" val="79300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E99647-D2E8-4704-9B53-8E85B16C486D}"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72604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E99647-D2E8-4704-9B53-8E85B16C486D}"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2943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E99647-D2E8-4704-9B53-8E85B16C486D}"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724407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752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55651" y="1752600"/>
            <a:ext cx="523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1251" y="1752600"/>
            <a:ext cx="523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12800" y="6245225"/>
            <a:ext cx="2641600" cy="476250"/>
          </a:xfrm>
          <a:prstGeom prst="rect">
            <a:avLst/>
          </a:prstGeom>
        </p:spPr>
        <p:txBody>
          <a:bodyPr/>
          <a:lstStyle>
            <a:lvl1pPr>
              <a:defRPr/>
            </a:lvl1pPr>
          </a:lstStyle>
          <a:p>
            <a:pPr>
              <a:defRPr/>
            </a:pPr>
            <a:fld id="{94E2F725-7A5B-446B-B53E-DAE9B9083AC0}" type="datetime1">
              <a:rPr lang="en-GB" altLang="en-US" smtClean="0"/>
              <a:t>15/11/2017</a:t>
            </a:fld>
            <a:endParaRPr lang="en-GB"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r>
              <a:rPr lang="en-US" altLang="en-US" smtClean="0"/>
              <a:t>CASTLE. University of Dundee, 2017</a:t>
            </a:r>
            <a:endParaRPr lang="en-GB" altLang="en-US"/>
          </a:p>
        </p:txBody>
      </p:sp>
      <p:sp>
        <p:nvSpPr>
          <p:cNvPr id="7" name="Slide Number Placeholder 6"/>
          <p:cNvSpPr>
            <a:spLocks noGrp="1"/>
          </p:cNvSpPr>
          <p:nvPr>
            <p:ph type="sldNum" sz="quarter" idx="12"/>
          </p:nvPr>
        </p:nvSpPr>
        <p:spPr>
          <a:xfrm>
            <a:off x="8737600" y="6245225"/>
            <a:ext cx="2641600" cy="476250"/>
          </a:xfrm>
        </p:spPr>
        <p:txBody>
          <a:bodyPr/>
          <a:lstStyle>
            <a:lvl1pPr>
              <a:defRPr/>
            </a:lvl1pPr>
          </a:lstStyle>
          <a:p>
            <a:pPr>
              <a:defRPr/>
            </a:pPr>
            <a:fld id="{89B963DB-5257-46EC-9186-07FD9B15990B}" type="slidenum">
              <a:rPr lang="en-GB" altLang="en-US"/>
              <a:pPr>
                <a:defRPr/>
              </a:pPr>
              <a:t>‹#›</a:t>
            </a:fld>
            <a:endParaRPr lang="en-GB" altLang="en-US"/>
          </a:p>
        </p:txBody>
      </p:sp>
    </p:spTree>
    <p:extLst>
      <p:ext uri="{BB962C8B-B14F-4D97-AF65-F5344CB8AC3E}">
        <p14:creationId xmlns:p14="http://schemas.microsoft.com/office/powerpoint/2010/main" val="291454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d Slide - Full Logo">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dirty="0"/>
              <a:t>Insert URL</a:t>
            </a:r>
          </a:p>
        </p:txBody>
      </p:sp>
      <p:grpSp>
        <p:nvGrpSpPr>
          <p:cNvPr id="11" name="Group 4"/>
          <p:cNvGrpSpPr>
            <a:grpSpLocks noChangeAspect="1"/>
          </p:cNvGrpSpPr>
          <p:nvPr userDrawn="1"/>
        </p:nvGrpSpPr>
        <p:grpSpPr bwMode="auto">
          <a:xfrm>
            <a:off x="3905917" y="2437825"/>
            <a:ext cx="4380166" cy="1469462"/>
            <a:chOff x="706" y="1431"/>
            <a:chExt cx="4346" cy="1458"/>
          </a:xfrm>
        </p:grpSpPr>
        <p:sp>
          <p:nvSpPr>
            <p:cNvPr id="12"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07614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E99647-D2E8-4704-9B53-8E85B16C486D}"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215408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99647-D2E8-4704-9B53-8E85B16C486D}" type="datetimeFigureOut">
              <a:rPr lang="en-GB" smtClean="0"/>
              <a:t>15/11/2017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323742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E99647-D2E8-4704-9B53-8E85B16C486D}" type="datetimeFigureOut">
              <a:rPr lang="en-GB" smtClean="0"/>
              <a:t>15/11/2017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13684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E99647-D2E8-4704-9B53-8E85B16C486D}" type="datetimeFigureOut">
              <a:rPr lang="en-GB" smtClean="0"/>
              <a:t>15/11/2017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260202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E99647-D2E8-4704-9B53-8E85B16C486D}" type="datetimeFigureOut">
              <a:rPr lang="en-GB" smtClean="0"/>
              <a:t>15/11/2017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69985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9647-D2E8-4704-9B53-8E85B16C486D}" type="datetimeFigureOut">
              <a:rPr lang="en-GB" smtClean="0"/>
              <a:t>15/11/2017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84380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99647-D2E8-4704-9B53-8E85B16C486D}" type="datetimeFigureOut">
              <a:rPr lang="en-GB" smtClean="0"/>
              <a:t>15/11/2017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57216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99647-D2E8-4704-9B53-8E85B16C486D}" type="datetimeFigureOut">
              <a:rPr lang="en-GB" smtClean="0"/>
              <a:t>15/11/2017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336124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99647-D2E8-4704-9B53-8E85B16C486D}" type="datetimeFigureOut">
              <a:rPr lang="en-GB" smtClean="0"/>
              <a:t>15/11/2017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F4A4C-94F9-4EF1-93A5-0220BCBB354D}" type="slidenum">
              <a:rPr lang="en-GB" smtClean="0"/>
              <a:t>‹#›</a:t>
            </a:fld>
            <a:endParaRPr lang="en-GB"/>
          </a:p>
        </p:txBody>
      </p:sp>
    </p:spTree>
    <p:extLst>
      <p:ext uri="{BB962C8B-B14F-4D97-AF65-F5344CB8AC3E}">
        <p14:creationId xmlns:p14="http://schemas.microsoft.com/office/powerpoint/2010/main" val="257201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normAutofit fontScale="92500" lnSpcReduction="10000"/>
          </a:bodyPr>
          <a:lstStyle/>
          <a:p>
            <a:r>
              <a:rPr lang="en-GB" dirty="0"/>
              <a:t/>
            </a:r>
            <a:br>
              <a:rPr lang="en-GB" dirty="0"/>
            </a:br>
            <a:r>
              <a:rPr lang="en-GB" dirty="0" smtClean="0"/>
              <a:t>Michael Allardice</a:t>
            </a:r>
          </a:p>
          <a:p>
            <a:r>
              <a:rPr lang="en-GB" dirty="0" smtClean="0"/>
              <a:t>Academic Skills Centre, University of Dundee</a:t>
            </a:r>
            <a:endParaRPr lang="en-GB" dirty="0"/>
          </a:p>
        </p:txBody>
      </p:sp>
      <p:sp>
        <p:nvSpPr>
          <p:cNvPr id="9" name="Title 8"/>
          <p:cNvSpPr>
            <a:spLocks noGrp="1"/>
          </p:cNvSpPr>
          <p:nvPr>
            <p:ph type="ctrTitle"/>
          </p:nvPr>
        </p:nvSpPr>
        <p:spPr/>
        <p:txBody>
          <a:bodyPr>
            <a:normAutofit fontScale="90000"/>
          </a:bodyPr>
          <a:lstStyle/>
          <a:p>
            <a:r>
              <a:rPr lang="en-GB" dirty="0" smtClean="0"/>
              <a:t>SWAP East – Access to Nursing 2017/18</a:t>
            </a:r>
            <a:br>
              <a:rPr lang="en-GB" dirty="0" smtClean="0"/>
            </a:br>
            <a:r>
              <a:rPr lang="en-GB" dirty="0" smtClean="0"/>
              <a:t>Study Skills: Preparing for University</a:t>
            </a:r>
            <a:br>
              <a:rPr lang="en-GB" dirty="0" smtClean="0"/>
            </a:br>
            <a:r>
              <a:rPr lang="en-GB" dirty="0" smtClean="0"/>
              <a:t/>
            </a:r>
            <a:br>
              <a:rPr lang="en-GB" dirty="0" smtClean="0"/>
            </a:br>
            <a:r>
              <a:rPr lang="en-GB" b="1" dirty="0" smtClean="0"/>
              <a:t>Quick Guide to Essay Writing</a:t>
            </a:r>
            <a:endParaRPr lang="en-GB" b="1" dirty="0"/>
          </a:p>
        </p:txBody>
      </p:sp>
      <p:sp>
        <p:nvSpPr>
          <p:cNvPr id="12" name="Text Placeholder 11"/>
          <p:cNvSpPr>
            <a:spLocks noGrp="1"/>
          </p:cNvSpPr>
          <p:nvPr>
            <p:ph type="body" sz="quarter" idx="16"/>
          </p:nvPr>
        </p:nvSpPr>
        <p:spPr/>
        <p:txBody>
          <a:bodyPr>
            <a:normAutofit/>
          </a:bodyPr>
          <a:lstStyle/>
          <a:p>
            <a:r>
              <a:rPr lang="en-GB" dirty="0" smtClean="0"/>
              <a:t>15/11/17</a:t>
            </a:r>
            <a:endParaRPr lang="en-GB" dirty="0"/>
          </a:p>
        </p:txBody>
      </p:sp>
      <p:pic>
        <p:nvPicPr>
          <p:cNvPr id="3" name="Picture Placeholder 2"/>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t="10043" b="10043"/>
          <a:stretch>
            <a:fillRect/>
          </a:stretch>
        </p:blipFill>
        <p:spPr/>
      </p:pic>
      <p:pic>
        <p:nvPicPr>
          <p:cNvPr id="6" name="Picture Placeholder 5"/>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t="7801" b="7801"/>
          <a:stretch>
            <a:fillRect/>
          </a:stretch>
        </p:blipFill>
        <p:spPr>
          <a:xfrm>
            <a:off x="4124062" y="1754189"/>
            <a:ext cx="8067600" cy="4524375"/>
          </a:xfrm>
        </p:spPr>
      </p:pic>
      <p:sp>
        <p:nvSpPr>
          <p:cNvPr id="5" name="Slide Number Placeholder 4"/>
          <p:cNvSpPr>
            <a:spLocks noGrp="1"/>
          </p:cNvSpPr>
          <p:nvPr>
            <p:ph type="sldNum" sz="quarter" idx="12"/>
          </p:nvPr>
        </p:nvSpPr>
        <p:spPr/>
        <p:txBody>
          <a:bodyPr/>
          <a:lstStyle/>
          <a:p>
            <a:fld id="{E89BC60F-F4BF-4EE8-9F02-8A0093F1814F}" type="slidenum">
              <a:rPr lang="en-GB" smtClean="0"/>
              <a:t>1</a:t>
            </a:fld>
            <a:endParaRPr lang="en-GB"/>
          </a:p>
        </p:txBody>
      </p:sp>
      <p:sp>
        <p:nvSpPr>
          <p:cNvPr id="13" name="Text Placeholder 10"/>
          <p:cNvSpPr>
            <a:spLocks noGrp="1"/>
          </p:cNvSpPr>
          <p:nvPr>
            <p:ph type="body" sz="quarter" idx="15"/>
          </p:nvPr>
        </p:nvSpPr>
        <p:spPr>
          <a:xfrm>
            <a:off x="516466" y="474727"/>
            <a:ext cx="9635068" cy="196977"/>
          </a:xfrm>
        </p:spPr>
        <p:txBody>
          <a:bodyPr/>
          <a:lstStyle/>
          <a:p>
            <a:r>
              <a:rPr lang="en-GB" dirty="0"/>
              <a:t>Scottish University of the Year 2017</a:t>
            </a:r>
          </a:p>
        </p:txBody>
      </p:sp>
    </p:spTree>
    <p:extLst>
      <p:ext uri="{BB962C8B-B14F-4D97-AF65-F5344CB8AC3E}">
        <p14:creationId xmlns:p14="http://schemas.microsoft.com/office/powerpoint/2010/main" val="56521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0"/>
            <a:ext cx="7543800" cy="1342196"/>
          </a:xfrm>
        </p:spPr>
        <p:txBody>
          <a:bodyPr/>
          <a:lstStyle/>
          <a:p>
            <a:pPr algn="ctr"/>
            <a:endParaRPr lang="en-GB" i="1" dirty="0"/>
          </a:p>
        </p:txBody>
      </p:sp>
      <p:sp>
        <p:nvSpPr>
          <p:cNvPr id="3" name="Content Placeholder 2"/>
          <p:cNvSpPr>
            <a:spLocks noGrp="1"/>
          </p:cNvSpPr>
          <p:nvPr>
            <p:ph sz="half" idx="1"/>
          </p:nvPr>
        </p:nvSpPr>
        <p:spPr>
          <a:xfrm>
            <a:off x="1815921" y="2348879"/>
            <a:ext cx="8306873" cy="3884495"/>
          </a:xfrm>
        </p:spPr>
        <p:txBody>
          <a:bodyPr>
            <a:normAutofit fontScale="47500" lnSpcReduction="20000"/>
          </a:bodyPr>
          <a:lstStyle/>
          <a:p>
            <a:endParaRPr lang="en-GB" sz="3600" b="1" i="1" dirty="0"/>
          </a:p>
          <a:p>
            <a:pPr algn="ctr">
              <a:lnSpc>
                <a:spcPct val="120000"/>
              </a:lnSpc>
            </a:pPr>
            <a:r>
              <a:rPr lang="en-GB" sz="8000" b="1" dirty="0">
                <a:latin typeface="Candara"/>
                <a:cs typeface="Candara"/>
              </a:rPr>
              <a:t>“Not enough critical analysis…”</a:t>
            </a:r>
          </a:p>
          <a:p>
            <a:pPr algn="ctr">
              <a:lnSpc>
                <a:spcPct val="120000"/>
              </a:lnSpc>
            </a:pPr>
            <a:r>
              <a:rPr lang="en-GB" sz="8000" b="1" dirty="0">
                <a:latin typeface="Candara"/>
                <a:cs typeface="Candara"/>
              </a:rPr>
              <a:t>“Lacking in depth”</a:t>
            </a:r>
          </a:p>
          <a:p>
            <a:pPr algn="ctr">
              <a:lnSpc>
                <a:spcPct val="120000"/>
              </a:lnSpc>
            </a:pPr>
            <a:r>
              <a:rPr lang="en-GB" sz="8000" b="1" dirty="0">
                <a:latin typeface="Candara"/>
                <a:cs typeface="Candara"/>
              </a:rPr>
              <a:t>“Too descriptive”</a:t>
            </a:r>
          </a:p>
          <a:p>
            <a:pPr algn="ctr"/>
            <a:endParaRPr lang="en-GB" sz="8000" dirty="0">
              <a:latin typeface="Candara"/>
              <a:cs typeface="Candara"/>
            </a:endParaRPr>
          </a:p>
          <a:p>
            <a:pPr algn="ctr"/>
            <a:r>
              <a:rPr lang="en-GB" sz="8000" i="1" dirty="0">
                <a:latin typeface="Candara"/>
                <a:cs typeface="Candara"/>
              </a:rPr>
              <a:t>But what do they mean?</a:t>
            </a: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pic>
        <p:nvPicPr>
          <p:cNvPr id="6" name="Picture 5" descr="Screen Shot 2015-10-29 at 21.45.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11" y="105824"/>
            <a:ext cx="12192000" cy="2472744"/>
          </a:xfrm>
          <a:prstGeom prst="rect">
            <a:avLst/>
          </a:prstGeom>
        </p:spPr>
      </p:pic>
    </p:spTree>
    <p:extLst>
      <p:ext uri="{BB962C8B-B14F-4D97-AF65-F5344CB8AC3E}">
        <p14:creationId xmlns:p14="http://schemas.microsoft.com/office/powerpoint/2010/main" val="133851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4" y="53077"/>
            <a:ext cx="11108780" cy="1034818"/>
          </a:xfrm>
        </p:spPr>
        <p:txBody>
          <a:bodyPr>
            <a:normAutofit/>
          </a:bodyPr>
          <a:lstStyle/>
          <a:p>
            <a:pPr algn="ctr"/>
            <a:r>
              <a:rPr lang="en-GB" sz="4000" b="1" dirty="0" smtClean="0">
                <a:solidFill>
                  <a:schemeClr val="accent1">
                    <a:lumMod val="75000"/>
                  </a:schemeClr>
                </a:solidFill>
              </a:rPr>
              <a:t>Content: How </a:t>
            </a:r>
            <a:r>
              <a:rPr lang="en-GB" sz="4000" b="1" dirty="0">
                <a:solidFill>
                  <a:schemeClr val="accent1">
                    <a:lumMod val="75000"/>
                  </a:schemeClr>
                </a:solidFill>
              </a:rPr>
              <a:t>to </a:t>
            </a:r>
            <a:r>
              <a:rPr lang="en-GB" sz="4000" b="1" dirty="0" smtClean="0">
                <a:solidFill>
                  <a:schemeClr val="accent1">
                    <a:lumMod val="75000"/>
                  </a:schemeClr>
                </a:solidFill>
              </a:rPr>
              <a:t>bring </a:t>
            </a:r>
            <a:r>
              <a:rPr lang="en-GB" sz="4000" b="1" dirty="0">
                <a:solidFill>
                  <a:schemeClr val="accent1">
                    <a:lumMod val="75000"/>
                  </a:schemeClr>
                </a:solidFill>
              </a:rPr>
              <a:t>criticality into your </a:t>
            </a:r>
            <a:r>
              <a:rPr lang="en-GB" sz="4000" b="1" dirty="0" smtClean="0">
                <a:solidFill>
                  <a:schemeClr val="accent1">
                    <a:lumMod val="75000"/>
                  </a:schemeClr>
                </a:solidFill>
              </a:rPr>
              <a:t>writing</a:t>
            </a:r>
            <a:endParaRPr lang="en-GB" sz="4000" b="1" dirty="0">
              <a:solidFill>
                <a:schemeClr val="accent1">
                  <a:lumMod val="75000"/>
                </a:schemeClr>
              </a:solidFill>
            </a:endParaRPr>
          </a:p>
        </p:txBody>
      </p:sp>
      <p:pic>
        <p:nvPicPr>
          <p:cNvPr id="1026" name="Picture 2" descr="Image result for blooms taxonomy cognitive doma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0568" y="2460644"/>
            <a:ext cx="4085320" cy="32635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96635" y="1996606"/>
            <a:ext cx="4757389" cy="738664"/>
          </a:xfrm>
          <a:prstGeom prst="rect">
            <a:avLst/>
          </a:prstGeom>
          <a:noFill/>
        </p:spPr>
        <p:txBody>
          <a:bodyPr wrap="square" rtlCol="0">
            <a:spAutoFit/>
          </a:bodyPr>
          <a:lstStyle/>
          <a:p>
            <a:r>
              <a:rPr lang="en-GB" sz="2100" b="1" dirty="0">
                <a:latin typeface="+mj-lt"/>
              </a:rPr>
              <a:t>Bloom’s Taxonomy of the Cognitive Domain</a:t>
            </a:r>
          </a:p>
        </p:txBody>
      </p:sp>
      <p:sp>
        <p:nvSpPr>
          <p:cNvPr id="5" name="TextBox 4"/>
          <p:cNvSpPr txBox="1"/>
          <p:nvPr/>
        </p:nvSpPr>
        <p:spPr>
          <a:xfrm>
            <a:off x="540914" y="5662438"/>
            <a:ext cx="8639408" cy="507831"/>
          </a:xfrm>
          <a:prstGeom prst="rect">
            <a:avLst/>
          </a:prstGeom>
          <a:noFill/>
        </p:spPr>
        <p:txBody>
          <a:bodyPr wrap="square" rtlCol="0">
            <a:spAutoFit/>
          </a:bodyPr>
          <a:lstStyle/>
          <a:p>
            <a:r>
              <a:rPr lang="en-GB" sz="900" dirty="0"/>
              <a:t>See: </a:t>
            </a:r>
            <a:r>
              <a:rPr lang="en-GB" sz="900" dirty="0" err="1"/>
              <a:t>Granello</a:t>
            </a:r>
            <a:r>
              <a:rPr lang="en-GB" sz="900" dirty="0"/>
              <a:t>, D.H. (2001) Promoting Cognitive Complexity in Graduate Written Work: Using Bloom’s Taxonomy as a Pedagogical Tool to Improve Literature Reviews. </a:t>
            </a:r>
            <a:r>
              <a:rPr lang="en-GB" sz="900" i="1" dirty="0" err="1"/>
              <a:t>Counselor</a:t>
            </a:r>
            <a:r>
              <a:rPr lang="en-GB" sz="900" i="1" dirty="0"/>
              <a:t> Education and Supervision. </a:t>
            </a:r>
            <a:r>
              <a:rPr lang="en-GB" sz="900" dirty="0"/>
              <a:t>40 (4) Available </a:t>
            </a:r>
            <a:r>
              <a:rPr lang="en-GB" sz="900" dirty="0" err="1"/>
              <a:t>at:http</a:t>
            </a:r>
            <a:r>
              <a:rPr lang="en-GB" sz="900" dirty="0"/>
              <a:t>://onlinelibrary.wiley.com/</a:t>
            </a:r>
            <a:r>
              <a:rPr lang="en-GB" sz="900" dirty="0" err="1"/>
              <a:t>doi</a:t>
            </a:r>
            <a:r>
              <a:rPr lang="en-GB" sz="900" dirty="0"/>
              <a:t>/10.1002/j.1556-6978.2001.tb01261.x/</a:t>
            </a:r>
            <a:r>
              <a:rPr lang="en-GB" sz="900" dirty="0" err="1"/>
              <a:t>epdf</a:t>
            </a:r>
            <a:endParaRPr lang="en-GB" sz="900" dirty="0"/>
          </a:p>
          <a:p>
            <a:endParaRPr lang="en-GB" sz="900" dirty="0"/>
          </a:p>
        </p:txBody>
      </p:sp>
      <p:sp>
        <p:nvSpPr>
          <p:cNvPr id="6" name="TextBox 5"/>
          <p:cNvSpPr txBox="1"/>
          <p:nvPr/>
        </p:nvSpPr>
        <p:spPr>
          <a:xfrm>
            <a:off x="5588621" y="5241431"/>
            <a:ext cx="4290431" cy="288541"/>
          </a:xfrm>
          <a:prstGeom prst="rect">
            <a:avLst/>
          </a:prstGeom>
          <a:noFill/>
        </p:spPr>
        <p:txBody>
          <a:bodyPr wrap="square" rtlCol="0">
            <a:spAutoFit/>
          </a:bodyPr>
          <a:lstStyle/>
          <a:p>
            <a:r>
              <a:rPr lang="en-GB" sz="1275" dirty="0"/>
              <a:t>To relay specific facts, terms, concepts, principles or theories</a:t>
            </a:r>
          </a:p>
        </p:txBody>
      </p:sp>
      <p:sp>
        <p:nvSpPr>
          <p:cNvPr id="7" name="TextBox 6"/>
          <p:cNvSpPr txBox="1"/>
          <p:nvPr/>
        </p:nvSpPr>
        <p:spPr>
          <a:xfrm>
            <a:off x="5254083" y="4712555"/>
            <a:ext cx="5118410" cy="484748"/>
          </a:xfrm>
          <a:prstGeom prst="rect">
            <a:avLst/>
          </a:prstGeom>
          <a:noFill/>
        </p:spPr>
        <p:txBody>
          <a:bodyPr wrap="square" rtlCol="0">
            <a:spAutoFit/>
          </a:bodyPr>
          <a:lstStyle/>
          <a:p>
            <a:r>
              <a:rPr lang="en-GB" sz="1275" dirty="0"/>
              <a:t>To show understanding, interpretation, comparison, contrast or explanation</a:t>
            </a:r>
          </a:p>
        </p:txBody>
      </p:sp>
      <p:sp>
        <p:nvSpPr>
          <p:cNvPr id="8" name="TextBox 7"/>
          <p:cNvSpPr txBox="1"/>
          <p:nvPr/>
        </p:nvSpPr>
        <p:spPr>
          <a:xfrm>
            <a:off x="4978091" y="4219343"/>
            <a:ext cx="5494763" cy="484748"/>
          </a:xfrm>
          <a:prstGeom prst="rect">
            <a:avLst/>
          </a:prstGeom>
          <a:noFill/>
        </p:spPr>
        <p:txBody>
          <a:bodyPr wrap="square" rtlCol="0">
            <a:spAutoFit/>
          </a:bodyPr>
          <a:lstStyle/>
          <a:p>
            <a:r>
              <a:rPr lang="en-GB" sz="1275" dirty="0"/>
              <a:t>To demonstrate application of knowledge to new situations and solving problems</a:t>
            </a:r>
          </a:p>
        </p:txBody>
      </p:sp>
      <p:sp>
        <p:nvSpPr>
          <p:cNvPr id="9" name="TextBox 8"/>
          <p:cNvSpPr txBox="1"/>
          <p:nvPr/>
        </p:nvSpPr>
        <p:spPr>
          <a:xfrm>
            <a:off x="4706977" y="3690469"/>
            <a:ext cx="5523339" cy="288541"/>
          </a:xfrm>
          <a:prstGeom prst="rect">
            <a:avLst/>
          </a:prstGeom>
          <a:noFill/>
        </p:spPr>
        <p:txBody>
          <a:bodyPr wrap="square" rtlCol="0">
            <a:spAutoFit/>
          </a:bodyPr>
          <a:lstStyle/>
          <a:p>
            <a:r>
              <a:rPr lang="en-GB" sz="1275" dirty="0"/>
              <a:t>To demonstrate an argument, theory or principle into component parts</a:t>
            </a:r>
          </a:p>
        </p:txBody>
      </p:sp>
      <p:sp>
        <p:nvSpPr>
          <p:cNvPr id="10" name="TextBox 9"/>
          <p:cNvSpPr txBox="1"/>
          <p:nvPr/>
        </p:nvSpPr>
        <p:spPr>
          <a:xfrm>
            <a:off x="4442833" y="3257322"/>
            <a:ext cx="5929661" cy="288541"/>
          </a:xfrm>
          <a:prstGeom prst="rect">
            <a:avLst/>
          </a:prstGeom>
          <a:noFill/>
        </p:spPr>
        <p:txBody>
          <a:bodyPr wrap="square" rtlCol="0">
            <a:spAutoFit/>
          </a:bodyPr>
          <a:lstStyle/>
          <a:p>
            <a:r>
              <a:rPr lang="en-GB" sz="1275" dirty="0"/>
              <a:t>To combine and/or integrate ideas to form a new whole</a:t>
            </a:r>
          </a:p>
        </p:txBody>
      </p:sp>
      <p:sp>
        <p:nvSpPr>
          <p:cNvPr id="11" name="TextBox 10"/>
          <p:cNvSpPr txBox="1"/>
          <p:nvPr/>
        </p:nvSpPr>
        <p:spPr>
          <a:xfrm>
            <a:off x="4125023" y="2788259"/>
            <a:ext cx="6105293" cy="288541"/>
          </a:xfrm>
          <a:prstGeom prst="rect">
            <a:avLst/>
          </a:prstGeom>
          <a:noFill/>
        </p:spPr>
        <p:txBody>
          <a:bodyPr wrap="square" rtlCol="0">
            <a:spAutoFit/>
          </a:bodyPr>
          <a:lstStyle/>
          <a:p>
            <a:r>
              <a:rPr lang="en-GB" sz="1275" dirty="0"/>
              <a:t>To draw synthesised conclusions logically based on objective evaluations  </a:t>
            </a:r>
          </a:p>
        </p:txBody>
      </p:sp>
      <p:sp>
        <p:nvSpPr>
          <p:cNvPr id="14" name="Right Arrow 13"/>
          <p:cNvSpPr/>
          <p:nvPr/>
        </p:nvSpPr>
        <p:spPr>
          <a:xfrm rot="18176713">
            <a:off x="1319166" y="4493433"/>
            <a:ext cx="1441832" cy="424015"/>
          </a:xfrm>
          <a:prstGeom prst="rightArrow">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Lower Level</a:t>
            </a:r>
          </a:p>
        </p:txBody>
      </p:sp>
      <p:sp>
        <p:nvSpPr>
          <p:cNvPr id="16" name="Right Arrow 15"/>
          <p:cNvSpPr/>
          <p:nvPr/>
        </p:nvSpPr>
        <p:spPr>
          <a:xfrm rot="18176713">
            <a:off x="2075536" y="3047775"/>
            <a:ext cx="1681146" cy="424015"/>
          </a:xfrm>
          <a:prstGeom prst="rightArrow">
            <a:avLst/>
          </a:prstGeom>
          <a:gradFill flip="none" rotWithShape="1">
            <a:gsLst>
              <a:gs pos="93860">
                <a:schemeClr val="tx2"/>
              </a:gs>
              <a:gs pos="26000">
                <a:srgbClr val="5E7B95"/>
              </a:gs>
              <a:gs pos="66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Higher Level</a:t>
            </a:r>
          </a:p>
        </p:txBody>
      </p:sp>
      <p:sp>
        <p:nvSpPr>
          <p:cNvPr id="3" name="Slide Number Placeholder 2"/>
          <p:cNvSpPr>
            <a:spLocks noGrp="1"/>
          </p:cNvSpPr>
          <p:nvPr>
            <p:ph type="sldNum" sz="quarter" idx="12"/>
          </p:nvPr>
        </p:nvSpPr>
        <p:spPr/>
        <p:txBody>
          <a:bodyPr/>
          <a:lstStyle/>
          <a:p>
            <a:fld id="{11637417-678A-43B7-83CA-7AE5DB56F142}" type="slidenum">
              <a:rPr lang="en-GB" smtClean="0"/>
              <a:t>11</a:t>
            </a:fld>
            <a:endParaRPr lang="en-GB"/>
          </a:p>
        </p:txBody>
      </p:sp>
      <p:pic>
        <p:nvPicPr>
          <p:cNvPr id="12" name="Picture 11"/>
          <p:cNvPicPr>
            <a:picLocks noChangeAspect="1"/>
          </p:cNvPicPr>
          <p:nvPr/>
        </p:nvPicPr>
        <p:blipFill>
          <a:blip r:embed="rId4"/>
          <a:stretch>
            <a:fillRect/>
          </a:stretch>
        </p:blipFill>
        <p:spPr>
          <a:xfrm>
            <a:off x="540914" y="888567"/>
            <a:ext cx="10453401" cy="4724235"/>
          </a:xfrm>
          <a:prstGeom prst="rect">
            <a:avLst/>
          </a:prstGeom>
        </p:spPr>
      </p:pic>
    </p:spTree>
    <p:extLst>
      <p:ext uri="{BB962C8B-B14F-4D97-AF65-F5344CB8AC3E}">
        <p14:creationId xmlns:p14="http://schemas.microsoft.com/office/powerpoint/2010/main" val="397604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516467" y="374903"/>
            <a:ext cx="10529485" cy="1166744"/>
          </a:xfrm>
        </p:spPr>
        <p:txBody>
          <a:bodyPr>
            <a:normAutofit fontScale="90000"/>
          </a:bodyPr>
          <a:lstStyle/>
          <a:p>
            <a:pPr algn="ctr"/>
            <a:r>
              <a:rPr lang="en-GB" sz="4000" b="1" dirty="0">
                <a:solidFill>
                  <a:schemeClr val="accent1">
                    <a:lumMod val="75000"/>
                  </a:schemeClr>
                </a:solidFill>
              </a:rPr>
              <a:t>Content: How to bring criticality into your </a:t>
            </a:r>
            <a:r>
              <a:rPr lang="en-GB" sz="4000" b="1" dirty="0" smtClean="0">
                <a:solidFill>
                  <a:schemeClr val="accent1">
                    <a:lumMod val="75000"/>
                  </a:schemeClr>
                </a:solidFill>
              </a:rPr>
              <a:t>writing</a:t>
            </a:r>
            <a:r>
              <a:rPr lang="en-GB" sz="4000" b="1" dirty="0" smtClean="0"/>
              <a:t/>
            </a:r>
            <a:br>
              <a:rPr lang="en-GB" sz="4000" b="1" dirty="0" smtClean="0"/>
            </a:br>
            <a:r>
              <a:rPr lang="en-GB" altLang="en-US" sz="4000" dirty="0"/>
              <a:t/>
            </a:r>
            <a:br>
              <a:rPr lang="en-GB" altLang="en-US" sz="4000" dirty="0"/>
            </a:br>
            <a:r>
              <a:rPr lang="en-GB" altLang="en-US" sz="4000" i="1" dirty="0" smtClean="0">
                <a:solidFill>
                  <a:schemeClr val="accent1">
                    <a:lumMod val="75000"/>
                  </a:schemeClr>
                </a:solidFill>
              </a:rPr>
              <a:t>Paragraph structure</a:t>
            </a:r>
          </a:p>
        </p:txBody>
      </p:sp>
      <p:sp>
        <p:nvSpPr>
          <p:cNvPr id="31748" name="Rectangle 3"/>
          <p:cNvSpPr>
            <a:spLocks noGrp="1" noChangeArrowheads="1"/>
          </p:cNvSpPr>
          <p:nvPr>
            <p:ph idx="1"/>
          </p:nvPr>
        </p:nvSpPr>
        <p:spPr>
          <a:xfrm>
            <a:off x="1339403" y="1541647"/>
            <a:ext cx="2550016" cy="4537182"/>
          </a:xfrm>
        </p:spPr>
        <p:txBody>
          <a:bodyPr>
            <a:normAutofit fontScale="92500" lnSpcReduction="20000"/>
          </a:bodyPr>
          <a:lstStyle/>
          <a:p>
            <a:endParaRPr lang="en-GB" altLang="en-US" dirty="0"/>
          </a:p>
          <a:p>
            <a:endParaRPr lang="en-GB" altLang="en-US" sz="5400" b="1" dirty="0">
              <a:solidFill>
                <a:schemeClr val="accent2"/>
              </a:solidFill>
            </a:endParaRPr>
          </a:p>
          <a:p>
            <a:r>
              <a:rPr lang="en-GB" altLang="en-US" sz="6000" b="1" dirty="0" smtClean="0">
                <a:solidFill>
                  <a:srgbClr val="FF0000"/>
                </a:solidFill>
              </a:rPr>
              <a:t>T</a:t>
            </a:r>
            <a:r>
              <a:rPr lang="en-GB" altLang="en-US" sz="3600" b="1" dirty="0" smtClean="0"/>
              <a:t>OPIC</a:t>
            </a:r>
          </a:p>
          <a:p>
            <a:endParaRPr lang="en-GB" altLang="en-US" sz="3600" b="1" dirty="0" smtClean="0"/>
          </a:p>
          <a:p>
            <a:r>
              <a:rPr lang="en-GB" altLang="en-US" sz="6500" b="1" dirty="0" smtClean="0">
                <a:solidFill>
                  <a:srgbClr val="008000"/>
                </a:solidFill>
              </a:rPr>
              <a:t>E</a:t>
            </a:r>
            <a:r>
              <a:rPr lang="en-GB" altLang="en-US" sz="3600" b="1" dirty="0" smtClean="0"/>
              <a:t>VIDENCE</a:t>
            </a:r>
          </a:p>
          <a:p>
            <a:endParaRPr lang="en-GB" altLang="en-US" sz="3600" b="1" dirty="0" smtClean="0"/>
          </a:p>
          <a:p>
            <a:r>
              <a:rPr lang="en-GB" altLang="en-US" sz="6500" b="1" dirty="0">
                <a:solidFill>
                  <a:srgbClr val="0070C0"/>
                </a:solidFill>
              </a:rPr>
              <a:t>A</a:t>
            </a:r>
            <a:r>
              <a:rPr lang="en-GB" altLang="en-US" sz="3600" b="1" dirty="0" smtClean="0"/>
              <a:t>NALYSIS</a:t>
            </a:r>
            <a:endParaRPr lang="en-GB" altLang="en-US" sz="3600" b="1" dirty="0" smtClean="0">
              <a:solidFill>
                <a:schemeClr val="accent2"/>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CASTLE. University of Dundee, 2017</a:t>
            </a:r>
            <a:endParaRPr lang="en-GB">
              <a:solidFill>
                <a:prstClr val="white">
                  <a:tint val="75000"/>
                </a:prstClr>
              </a:solidFill>
            </a:endParaRPr>
          </a:p>
        </p:txBody>
      </p:sp>
      <p:sp>
        <p:nvSpPr>
          <p:cNvPr id="2" name="TextBox 1"/>
          <p:cNvSpPr txBox="1"/>
          <p:nvPr/>
        </p:nvSpPr>
        <p:spPr>
          <a:xfrm>
            <a:off x="3978165" y="2754924"/>
            <a:ext cx="6415085" cy="584775"/>
          </a:xfrm>
          <a:prstGeom prst="rect">
            <a:avLst/>
          </a:prstGeom>
          <a:noFill/>
        </p:spPr>
        <p:txBody>
          <a:bodyPr wrap="square" rtlCol="0">
            <a:spAutoFit/>
          </a:bodyPr>
          <a:lstStyle/>
          <a:p>
            <a:r>
              <a:rPr lang="en-GB" sz="3200" dirty="0"/>
              <a:t>Introduce the topic of the paragraph</a:t>
            </a:r>
          </a:p>
        </p:txBody>
      </p:sp>
      <p:sp>
        <p:nvSpPr>
          <p:cNvPr id="3" name="TextBox 2"/>
          <p:cNvSpPr txBox="1"/>
          <p:nvPr/>
        </p:nvSpPr>
        <p:spPr>
          <a:xfrm>
            <a:off x="3978164" y="3981647"/>
            <a:ext cx="6196145" cy="584775"/>
          </a:xfrm>
          <a:prstGeom prst="rect">
            <a:avLst/>
          </a:prstGeom>
          <a:noFill/>
        </p:spPr>
        <p:txBody>
          <a:bodyPr wrap="square" rtlCol="0">
            <a:spAutoFit/>
          </a:bodyPr>
          <a:lstStyle/>
          <a:p>
            <a:r>
              <a:rPr lang="en-GB" sz="3200" dirty="0"/>
              <a:t>Draw upon relevant literature</a:t>
            </a:r>
          </a:p>
        </p:txBody>
      </p:sp>
      <p:sp>
        <p:nvSpPr>
          <p:cNvPr id="5" name="TextBox 4"/>
          <p:cNvSpPr txBox="1"/>
          <p:nvPr/>
        </p:nvSpPr>
        <p:spPr>
          <a:xfrm>
            <a:off x="3978164" y="5246456"/>
            <a:ext cx="4457498" cy="584775"/>
          </a:xfrm>
          <a:prstGeom prst="rect">
            <a:avLst/>
          </a:prstGeom>
          <a:noFill/>
        </p:spPr>
        <p:txBody>
          <a:bodyPr wrap="square" rtlCol="0">
            <a:spAutoFit/>
          </a:bodyPr>
          <a:lstStyle/>
          <a:p>
            <a:r>
              <a:rPr lang="en-GB" sz="3200" dirty="0"/>
              <a:t>Explain its significance</a:t>
            </a:r>
          </a:p>
        </p:txBody>
      </p:sp>
      <p:pic>
        <p:nvPicPr>
          <p:cNvPr id="4098" name="Picture 2" descr="Image result for cup of t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60" y="-3881259"/>
            <a:ext cx="2558093" cy="17047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up of te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2519" y="1045674"/>
            <a:ext cx="2174521" cy="144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8">
                                            <p:txEl>
                                              <p:pRg st="2" end="2"/>
                                            </p:txEl>
                                          </p:spTgt>
                                        </p:tgtEl>
                                        <p:attrNameLst>
                                          <p:attrName>style.visibility</p:attrName>
                                        </p:attrNameLst>
                                      </p:cBhvr>
                                      <p:to>
                                        <p:strVal val="visible"/>
                                      </p:to>
                                    </p:set>
                                    <p:animEffect transition="in" filter="fade">
                                      <p:cBhvr>
                                        <p:cTn id="7" dur="500"/>
                                        <p:tgtEl>
                                          <p:spTgt spid="3174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8">
                                            <p:txEl>
                                              <p:pRg st="4" end="4"/>
                                            </p:txEl>
                                          </p:spTgt>
                                        </p:tgtEl>
                                        <p:attrNameLst>
                                          <p:attrName>style.visibility</p:attrName>
                                        </p:attrNameLst>
                                      </p:cBhvr>
                                      <p:to>
                                        <p:strVal val="visible"/>
                                      </p:to>
                                    </p:set>
                                    <p:animEffect transition="in" filter="fade">
                                      <p:cBhvr>
                                        <p:cTn id="10" dur="500"/>
                                        <p:tgtEl>
                                          <p:spTgt spid="31748">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1748">
                                            <p:txEl>
                                              <p:pRg st="6" end="6"/>
                                            </p:txEl>
                                          </p:spTgt>
                                        </p:tgtEl>
                                        <p:attrNameLst>
                                          <p:attrName>style.visibility</p:attrName>
                                        </p:attrNameLst>
                                      </p:cBhvr>
                                      <p:to>
                                        <p:strVal val="visible"/>
                                      </p:to>
                                    </p:set>
                                    <p:animEffect transition="in" filter="fade">
                                      <p:cBhvr>
                                        <p:cTn id="13" dur="500"/>
                                        <p:tgtEl>
                                          <p:spTgt spid="31748">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415511"/>
          </a:xfrm>
        </p:spPr>
        <p:txBody>
          <a:bodyPr>
            <a:normAutofit fontScale="90000"/>
          </a:bodyPr>
          <a:lstStyle/>
          <a:p>
            <a:pPr algn="ctr"/>
            <a:r>
              <a:rPr lang="en-GB" sz="4400" b="1" dirty="0" smtClean="0">
                <a:solidFill>
                  <a:schemeClr val="accent1">
                    <a:lumMod val="75000"/>
                  </a:schemeClr>
                </a:solidFill>
              </a:rPr>
              <a:t>Structure AND Content</a:t>
            </a:r>
            <a:r>
              <a:rPr lang="en-GB" b="1" dirty="0" smtClean="0">
                <a:solidFill>
                  <a:schemeClr val="accent1">
                    <a:lumMod val="75000"/>
                  </a:schemeClr>
                </a:solidFill>
              </a:rPr>
              <a:t/>
            </a:r>
            <a:br>
              <a:rPr lang="en-GB" b="1" dirty="0" smtClean="0">
                <a:solidFill>
                  <a:schemeClr val="accent1">
                    <a:lumMod val="75000"/>
                  </a:schemeClr>
                </a:solidFill>
              </a:rPr>
            </a:br>
            <a:r>
              <a:rPr lang="en-GB" dirty="0" smtClean="0">
                <a:solidFill>
                  <a:schemeClr val="accent1">
                    <a:lumMod val="75000"/>
                  </a:schemeClr>
                </a:solidFill>
              </a:rPr>
              <a:t/>
            </a:r>
            <a:br>
              <a:rPr lang="en-GB" dirty="0" smtClean="0">
                <a:solidFill>
                  <a:schemeClr val="accent1">
                    <a:lumMod val="75000"/>
                  </a:schemeClr>
                </a:solidFill>
              </a:rPr>
            </a:br>
            <a:r>
              <a:rPr lang="en-GB" sz="3600" i="1" dirty="0" smtClean="0">
                <a:solidFill>
                  <a:schemeClr val="accent1">
                    <a:lumMod val="75000"/>
                  </a:schemeClr>
                </a:solidFill>
              </a:rPr>
              <a:t>What’s missing from this paragraph?</a:t>
            </a:r>
            <a:endParaRPr lang="en-GB" sz="3600" i="1" dirty="0">
              <a:solidFill>
                <a:schemeClr val="accent1">
                  <a:lumMod val="75000"/>
                </a:schemeClr>
              </a:solidFill>
            </a:endParaRPr>
          </a:p>
        </p:txBody>
      </p:sp>
      <p:sp>
        <p:nvSpPr>
          <p:cNvPr id="6" name="Rectangle 3"/>
          <p:cNvSpPr>
            <a:spLocks noGrp="1" noChangeArrowheads="1"/>
          </p:cNvSpPr>
          <p:nvPr>
            <p:ph type="body" sz="half" idx="1"/>
          </p:nvPr>
        </p:nvSpPr>
        <p:spPr>
          <a:xfrm>
            <a:off x="2963668" y="1726903"/>
            <a:ext cx="8939031" cy="4788494"/>
          </a:xfrm>
        </p:spPr>
        <p:txBody>
          <a:bodyPr>
            <a:noAutofit/>
          </a:bodyPr>
          <a:lstStyle/>
          <a:p>
            <a:pPr algn="just"/>
            <a:r>
              <a:rPr lang="en-GB" sz="3200" dirty="0"/>
              <a:t>A key benefit to the internet as a research tool is the speed and ease with which material can be accessed, and the wide range of material available in such cases. </a:t>
            </a:r>
            <a:r>
              <a:rPr lang="en-GB" sz="3200" dirty="0" err="1"/>
              <a:t>Bloggs</a:t>
            </a:r>
            <a:r>
              <a:rPr lang="en-GB" sz="3200" dirty="0"/>
              <a:t> (2012) highlights the fact that research conducted in the past over a period of weeks can now be achieved in a matter of minutes. Furthermore, ‘the range of materials accessible by students now is far greater than it was thirty years ago’ (Smith 2013, p23).  </a:t>
            </a:r>
          </a:p>
          <a:p>
            <a:pPr algn="just"/>
            <a:r>
              <a:rPr lang="en-GB" sz="3200" dirty="0"/>
              <a:t> </a:t>
            </a:r>
          </a:p>
        </p:txBody>
      </p:sp>
      <p:sp>
        <p:nvSpPr>
          <p:cNvPr id="5" name="Footer Placeholder 4"/>
          <p:cNvSpPr>
            <a:spLocks noGrp="1"/>
          </p:cNvSpPr>
          <p:nvPr>
            <p:ph type="ftr" sz="quarter" idx="11"/>
          </p:nvPr>
        </p:nvSpPr>
        <p:spPr>
          <a:xfrm>
            <a:off x="4648200" y="6309320"/>
            <a:ext cx="2895600" cy="412155"/>
          </a:xfrm>
        </p:spPr>
        <p:txBody>
          <a:bodyPr/>
          <a:lstStyle/>
          <a:p>
            <a:pPr>
              <a:defRPr/>
            </a:pPr>
            <a:endParaRPr lang="en-GB" altLang="en-US" dirty="0"/>
          </a:p>
        </p:txBody>
      </p:sp>
      <p:sp>
        <p:nvSpPr>
          <p:cNvPr id="7" name="Left Brace 6"/>
          <p:cNvSpPr/>
          <p:nvPr/>
        </p:nvSpPr>
        <p:spPr>
          <a:xfrm>
            <a:off x="1255363" y="1726903"/>
            <a:ext cx="1425844" cy="4456921"/>
          </a:xfrm>
          <a:prstGeom prst="leftBrace">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213485" y="3309032"/>
            <a:ext cx="1518834" cy="646331"/>
          </a:xfrm>
          <a:prstGeom prst="rect">
            <a:avLst/>
          </a:prstGeom>
          <a:noFill/>
        </p:spPr>
        <p:txBody>
          <a:bodyPr wrap="square" rtlCol="0">
            <a:spAutoFit/>
          </a:bodyPr>
          <a:lstStyle/>
          <a:p>
            <a:r>
              <a:rPr lang="en-GB" b="1" dirty="0" smtClean="0">
                <a:solidFill>
                  <a:srgbClr val="C00000"/>
                </a:solidFill>
              </a:rPr>
              <a:t>SAMPLE PARAGRAPH</a:t>
            </a:r>
            <a:endParaRPr lang="en-GB" b="1" dirty="0">
              <a:solidFill>
                <a:srgbClr val="C00000"/>
              </a:solidFill>
            </a:endParaRPr>
          </a:p>
        </p:txBody>
      </p:sp>
      <p:sp>
        <p:nvSpPr>
          <p:cNvPr id="9" name="TextBox 8"/>
          <p:cNvSpPr txBox="1"/>
          <p:nvPr/>
        </p:nvSpPr>
        <p:spPr>
          <a:xfrm>
            <a:off x="213485" y="3961954"/>
            <a:ext cx="1630813" cy="646331"/>
          </a:xfrm>
          <a:prstGeom prst="rect">
            <a:avLst/>
          </a:prstGeom>
          <a:noFill/>
        </p:spPr>
        <p:txBody>
          <a:bodyPr wrap="square" rtlCol="0">
            <a:spAutoFit/>
          </a:bodyPr>
          <a:lstStyle/>
          <a:p>
            <a:r>
              <a:rPr lang="en-GB" b="1" dirty="0" smtClean="0">
                <a:solidFill>
                  <a:srgbClr val="C00000"/>
                </a:solidFill>
              </a:rPr>
              <a:t>FROM </a:t>
            </a:r>
          </a:p>
          <a:p>
            <a:r>
              <a:rPr lang="en-GB" b="1" dirty="0" smtClean="0">
                <a:solidFill>
                  <a:srgbClr val="C00000"/>
                </a:solidFill>
              </a:rPr>
              <a:t>MAIN BODY</a:t>
            </a:r>
            <a:endParaRPr lang="en-GB" b="1" dirty="0">
              <a:solidFill>
                <a:srgbClr val="C00000"/>
              </a:solidFill>
            </a:endParaRPr>
          </a:p>
        </p:txBody>
      </p:sp>
    </p:spTree>
    <p:extLst>
      <p:ext uri="{BB962C8B-B14F-4D97-AF65-F5344CB8AC3E}">
        <p14:creationId xmlns:p14="http://schemas.microsoft.com/office/powerpoint/2010/main" val="1018640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normAutofit/>
          </a:bodyPr>
          <a:lstStyle/>
          <a:p>
            <a:pPr algn="ctr"/>
            <a:r>
              <a:rPr lang="en-GB" altLang="en-US" sz="4400" b="1" dirty="0">
                <a:solidFill>
                  <a:schemeClr val="accent1">
                    <a:lumMod val="75000"/>
                  </a:schemeClr>
                </a:solidFill>
              </a:rPr>
              <a:t>Structure</a:t>
            </a:r>
            <a:r>
              <a:rPr lang="en-GB" altLang="en-US" b="1" dirty="0" smtClean="0">
                <a:solidFill>
                  <a:schemeClr val="accent1">
                    <a:lumMod val="75000"/>
                  </a:schemeClr>
                </a:solidFill>
              </a:rPr>
              <a:t> AND Content</a:t>
            </a:r>
            <a:br>
              <a:rPr lang="en-GB" altLang="en-US" b="1" dirty="0" smtClean="0">
                <a:solidFill>
                  <a:schemeClr val="accent1">
                    <a:lumMod val="75000"/>
                  </a:schemeClr>
                </a:solidFill>
              </a:rPr>
            </a:br>
            <a:r>
              <a:rPr lang="en-GB" altLang="en-US" sz="4000" i="1" dirty="0">
                <a:solidFill>
                  <a:schemeClr val="accent1">
                    <a:lumMod val="75000"/>
                  </a:schemeClr>
                </a:solidFill>
              </a:rPr>
              <a:t>How it all fits together</a:t>
            </a:r>
          </a:p>
        </p:txBody>
      </p:sp>
      <p:sp>
        <p:nvSpPr>
          <p:cNvPr id="33796" name="Rectangle 3"/>
          <p:cNvSpPr>
            <a:spLocks noGrp="1" noChangeArrowheads="1"/>
          </p:cNvSpPr>
          <p:nvPr>
            <p:ph idx="1"/>
          </p:nvPr>
        </p:nvSpPr>
        <p:spPr>
          <a:xfrm>
            <a:off x="1631504" y="1737362"/>
            <a:ext cx="8856984" cy="4571958"/>
          </a:xfrm>
        </p:spPr>
        <p:txBody>
          <a:bodyPr>
            <a:noAutofit/>
          </a:bodyPr>
          <a:lstStyle/>
          <a:p>
            <a:pPr>
              <a:lnSpc>
                <a:spcPct val="120000"/>
              </a:lnSpc>
              <a:buFont typeface="Wingdings" pitchFamily="2" charset="2"/>
              <a:buNone/>
            </a:pPr>
            <a:r>
              <a:rPr lang="en-US" altLang="en-US" sz="2200" b="1" dirty="0">
                <a:solidFill>
                  <a:srgbClr val="FF0000"/>
                </a:solidFill>
              </a:rPr>
              <a:t> </a:t>
            </a:r>
            <a:endParaRPr lang="en-GB" altLang="en-US" sz="2200" b="1" dirty="0">
              <a:solidFill>
                <a:srgbClr val="0070C0"/>
              </a:solidFill>
            </a:endParaRPr>
          </a:p>
        </p:txBody>
      </p:sp>
      <p:sp>
        <p:nvSpPr>
          <p:cNvPr id="2" name="Footer Placeholder 1"/>
          <p:cNvSpPr>
            <a:spLocks noGrp="1"/>
          </p:cNvSpPr>
          <p:nvPr>
            <p:ph type="ftr" sz="quarter" idx="11"/>
          </p:nvPr>
        </p:nvSpPr>
        <p:spPr/>
        <p:txBody>
          <a:bodyPr/>
          <a:lstStyle/>
          <a:p>
            <a:r>
              <a:rPr lang="en-US" smtClean="0">
                <a:solidFill>
                  <a:prstClr val="white">
                    <a:tint val="75000"/>
                  </a:prstClr>
                </a:solidFill>
              </a:rPr>
              <a:t>CASTLE. University of Dundee, 2017</a:t>
            </a:r>
            <a:endParaRPr lang="en-GB">
              <a:solidFill>
                <a:prstClr val="white">
                  <a:tint val="75000"/>
                </a:prstClr>
              </a:solidFill>
            </a:endParaRPr>
          </a:p>
        </p:txBody>
      </p:sp>
      <p:sp>
        <p:nvSpPr>
          <p:cNvPr id="7" name="TextBox 6"/>
          <p:cNvSpPr txBox="1"/>
          <p:nvPr/>
        </p:nvSpPr>
        <p:spPr>
          <a:xfrm>
            <a:off x="516467" y="1988840"/>
            <a:ext cx="8387845" cy="3785652"/>
          </a:xfrm>
          <a:prstGeom prst="rect">
            <a:avLst/>
          </a:prstGeom>
          <a:noFill/>
        </p:spPr>
        <p:txBody>
          <a:bodyPr wrap="square" rtlCol="0">
            <a:spAutoFit/>
          </a:bodyPr>
          <a:lstStyle/>
          <a:p>
            <a:pPr>
              <a:lnSpc>
                <a:spcPct val="120000"/>
              </a:lnSpc>
              <a:buFont typeface="Wingdings" pitchFamily="2" charset="2"/>
              <a:buNone/>
            </a:pPr>
            <a:r>
              <a:rPr lang="en-US" altLang="en-US" sz="2000" b="1" dirty="0">
                <a:solidFill>
                  <a:srgbClr val="FF0000"/>
                </a:solidFill>
              </a:rPr>
              <a:t>A key benefit to the internet as a research tool is the speed and ease with which material can be accessed, and the wide range of material available in such cases. </a:t>
            </a:r>
            <a:r>
              <a:rPr lang="en-US" altLang="en-US" sz="2000" b="1" dirty="0" err="1">
                <a:solidFill>
                  <a:srgbClr val="00B050"/>
                </a:solidFill>
              </a:rPr>
              <a:t>Bloggs</a:t>
            </a:r>
            <a:r>
              <a:rPr lang="en-US" altLang="en-US" sz="2000" b="1" dirty="0">
                <a:solidFill>
                  <a:srgbClr val="00B050"/>
                </a:solidFill>
              </a:rPr>
              <a:t> (2009) highlights the fact that research conducted in the past over a period of weeks can now be achieved in a matter of minutes. Furthermore, ‘the range of materials accessible by students now is far greater than it was thirty years ago’ (Smith 2010, p23).</a:t>
            </a:r>
            <a:r>
              <a:rPr lang="en-US" altLang="en-US" sz="2000" b="1" dirty="0"/>
              <a:t>  </a:t>
            </a:r>
            <a:r>
              <a:rPr lang="en-US" altLang="en-US" sz="2000" b="1" dirty="0">
                <a:solidFill>
                  <a:srgbClr val="0070C0"/>
                </a:solidFill>
              </a:rPr>
              <a:t>It can thus be argued that it is a benefit of the internet that students are now able to access far more material, much more quickly, than was possible in the past.  However, it must also be noted that students can find themselves overwhelmed by this volume of material available.</a:t>
            </a:r>
            <a:endParaRPr lang="en-GB" altLang="en-US" sz="2000" b="1" dirty="0">
              <a:solidFill>
                <a:srgbClr val="0070C0"/>
              </a:solidFill>
            </a:endParaRPr>
          </a:p>
        </p:txBody>
      </p:sp>
      <p:sp>
        <p:nvSpPr>
          <p:cNvPr id="8" name="Rectangle 7"/>
          <p:cNvSpPr/>
          <p:nvPr/>
        </p:nvSpPr>
        <p:spPr>
          <a:xfrm>
            <a:off x="8848261" y="2726172"/>
            <a:ext cx="1584176" cy="14334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E</a:t>
            </a:r>
          </a:p>
        </p:txBody>
      </p:sp>
      <p:sp>
        <p:nvSpPr>
          <p:cNvPr id="9" name="Isosceles Triangle 8"/>
          <p:cNvSpPr/>
          <p:nvPr/>
        </p:nvSpPr>
        <p:spPr>
          <a:xfrm>
            <a:off x="8958318" y="4159634"/>
            <a:ext cx="1476164" cy="156269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a:t>
            </a:r>
          </a:p>
        </p:txBody>
      </p:sp>
      <p:sp>
        <p:nvSpPr>
          <p:cNvPr id="12" name="Flowchart: Merge 11"/>
          <p:cNvSpPr/>
          <p:nvPr/>
        </p:nvSpPr>
        <p:spPr>
          <a:xfrm>
            <a:off x="8846216" y="1531389"/>
            <a:ext cx="1476164" cy="1215586"/>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T</a:t>
            </a:r>
          </a:p>
        </p:txBody>
      </p:sp>
    </p:spTree>
    <p:extLst>
      <p:ext uri="{BB962C8B-B14F-4D97-AF65-F5344CB8AC3E}">
        <p14:creationId xmlns:p14="http://schemas.microsoft.com/office/powerpoint/2010/main" val="113920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133600" y="325656"/>
            <a:ext cx="7543800" cy="680876"/>
          </a:xfrm>
        </p:spPr>
        <p:txBody>
          <a:bodyPr/>
          <a:lstStyle/>
          <a:p>
            <a:pPr algn="ctr"/>
            <a:r>
              <a:rPr lang="en-GB" altLang="en-US" sz="3400" b="1" dirty="0">
                <a:solidFill>
                  <a:schemeClr val="accent1">
                    <a:lumMod val="75000"/>
                  </a:schemeClr>
                </a:solidFill>
              </a:rPr>
              <a:t>The ‘Sweetie Wrapper’ unwrapped</a:t>
            </a:r>
          </a:p>
        </p:txBody>
      </p:sp>
      <p:sp>
        <p:nvSpPr>
          <p:cNvPr id="23556" name="Rectangle 3"/>
          <p:cNvSpPr>
            <a:spLocks noGrp="1" noChangeArrowheads="1"/>
          </p:cNvSpPr>
          <p:nvPr>
            <p:ph sz="half" idx="1"/>
          </p:nvPr>
        </p:nvSpPr>
        <p:spPr>
          <a:xfrm>
            <a:off x="1313645" y="1746470"/>
            <a:ext cx="4241807" cy="4497266"/>
          </a:xfrm>
          <a:prstGeom prst="rect">
            <a:avLst/>
          </a:prstGeom>
        </p:spPr>
        <p:txBody>
          <a:bodyPr>
            <a:normAutofit/>
          </a:bodyPr>
          <a:lstStyle/>
          <a:p>
            <a:pPr>
              <a:lnSpc>
                <a:spcPct val="80000"/>
              </a:lnSpc>
              <a:buFont typeface="Wingdings" pitchFamily="2" charset="2"/>
              <a:buNone/>
            </a:pPr>
            <a:r>
              <a:rPr lang="en-GB" altLang="en-US" sz="1800" b="1" dirty="0">
                <a:solidFill>
                  <a:srgbClr val="002060"/>
                </a:solidFill>
              </a:rPr>
              <a:t>Introduction</a:t>
            </a:r>
          </a:p>
          <a:p>
            <a:pPr marL="342900" indent="-342900">
              <a:lnSpc>
                <a:spcPct val="80000"/>
              </a:lnSpc>
              <a:buFont typeface="+mj-lt"/>
              <a:buAutoNum type="arabicPeriod"/>
            </a:pPr>
            <a:r>
              <a:rPr lang="en-GB" altLang="en-US" sz="1800" b="1" dirty="0"/>
              <a:t>Wider context</a:t>
            </a:r>
          </a:p>
          <a:p>
            <a:pPr marL="342900" indent="-342900">
              <a:lnSpc>
                <a:spcPct val="80000"/>
              </a:lnSpc>
              <a:buFont typeface="+mj-lt"/>
              <a:buAutoNum type="arabicPeriod"/>
            </a:pPr>
            <a:r>
              <a:rPr lang="en-GB" altLang="en-US" sz="1800" b="1" dirty="0"/>
              <a:t>Statement of intent</a:t>
            </a:r>
          </a:p>
          <a:p>
            <a:pPr marL="342900" indent="-342900">
              <a:lnSpc>
                <a:spcPct val="80000"/>
              </a:lnSpc>
              <a:buFont typeface="+mj-lt"/>
              <a:buAutoNum type="arabicPeriod"/>
            </a:pPr>
            <a:r>
              <a:rPr lang="en-GB" altLang="en-US" sz="1800" b="1" dirty="0"/>
              <a:t>‘Signposting’</a:t>
            </a:r>
          </a:p>
          <a:p>
            <a:pPr>
              <a:lnSpc>
                <a:spcPct val="80000"/>
              </a:lnSpc>
              <a:buFont typeface="Wingdings" pitchFamily="2" charset="2"/>
              <a:buNone/>
            </a:pPr>
            <a:endParaRPr lang="en-GB" altLang="en-US" sz="1800" b="1" dirty="0">
              <a:solidFill>
                <a:srgbClr val="002060"/>
              </a:solidFill>
            </a:endParaRPr>
          </a:p>
          <a:p>
            <a:pPr>
              <a:lnSpc>
                <a:spcPct val="80000"/>
              </a:lnSpc>
              <a:buFont typeface="Wingdings" pitchFamily="2" charset="2"/>
              <a:buNone/>
            </a:pPr>
            <a:r>
              <a:rPr lang="en-GB" altLang="en-US" sz="1800" b="1" dirty="0">
                <a:solidFill>
                  <a:srgbClr val="002060"/>
                </a:solidFill>
              </a:rPr>
              <a:t>Main body</a:t>
            </a:r>
          </a:p>
          <a:p>
            <a:pPr>
              <a:lnSpc>
                <a:spcPct val="80000"/>
              </a:lnSpc>
              <a:buFont typeface="Wingdings" pitchFamily="2" charset="2"/>
              <a:buNone/>
            </a:pPr>
            <a:endParaRPr lang="en-GB" altLang="en-US" sz="1800" b="1" dirty="0"/>
          </a:p>
          <a:p>
            <a:pPr>
              <a:lnSpc>
                <a:spcPct val="80000"/>
              </a:lnSpc>
              <a:buFont typeface="Wingdings" pitchFamily="2" charset="2"/>
              <a:buNone/>
            </a:pPr>
            <a:endParaRPr lang="en-GB" altLang="en-US" sz="1800" b="1" dirty="0">
              <a:solidFill>
                <a:srgbClr val="002060"/>
              </a:solidFill>
            </a:endParaRPr>
          </a:p>
          <a:p>
            <a:pPr>
              <a:lnSpc>
                <a:spcPct val="80000"/>
              </a:lnSpc>
              <a:buFont typeface="Wingdings" pitchFamily="2" charset="2"/>
              <a:buNone/>
            </a:pPr>
            <a:r>
              <a:rPr lang="en-GB" altLang="en-US" sz="1800" b="1" dirty="0">
                <a:solidFill>
                  <a:srgbClr val="002060"/>
                </a:solidFill>
              </a:rPr>
              <a:t>Conclusion</a:t>
            </a:r>
          </a:p>
          <a:p>
            <a:pPr marL="342900" indent="-342900">
              <a:lnSpc>
                <a:spcPct val="80000"/>
              </a:lnSpc>
              <a:buFont typeface="+mj-lt"/>
              <a:buAutoNum type="arabicPeriod"/>
            </a:pPr>
            <a:r>
              <a:rPr lang="en-GB" altLang="en-US" sz="1800" b="1" dirty="0"/>
              <a:t>Return to intention</a:t>
            </a:r>
          </a:p>
          <a:p>
            <a:pPr marL="342900" indent="-342900">
              <a:lnSpc>
                <a:spcPct val="80000"/>
              </a:lnSpc>
              <a:buFont typeface="+mj-lt"/>
              <a:buAutoNum type="arabicPeriod"/>
            </a:pPr>
            <a:r>
              <a:rPr lang="en-GB" altLang="en-US" sz="1800" b="1" dirty="0"/>
              <a:t>Summarised analysis</a:t>
            </a:r>
          </a:p>
          <a:p>
            <a:pPr marL="342900" indent="-342900">
              <a:lnSpc>
                <a:spcPct val="80000"/>
              </a:lnSpc>
              <a:buFont typeface="+mj-lt"/>
              <a:buAutoNum type="arabicPeriod"/>
            </a:pPr>
            <a:r>
              <a:rPr lang="en-GB" altLang="en-US" sz="1800" b="1" dirty="0"/>
              <a:t>Wider</a:t>
            </a:r>
            <a:r>
              <a:rPr lang="en-US" altLang="en-US" sz="1800" b="1" dirty="0"/>
              <a:t> context</a:t>
            </a:r>
            <a:endParaRPr lang="en-GB" altLang="en-US" sz="1800" b="1" dirty="0"/>
          </a:p>
        </p:txBody>
      </p:sp>
      <p:sp>
        <p:nvSpPr>
          <p:cNvPr id="2" name="Footer Placeholder 1"/>
          <p:cNvSpPr>
            <a:spLocks noGrp="1"/>
          </p:cNvSpPr>
          <p:nvPr>
            <p:ph type="ftr" sz="quarter" idx="11"/>
          </p:nvPr>
        </p:nvSpPr>
        <p:spPr/>
        <p:txBody>
          <a:bodyPr/>
          <a:lstStyle/>
          <a:p>
            <a:r>
              <a:rPr lang="en-US" smtClean="0">
                <a:solidFill>
                  <a:prstClr val="white">
                    <a:tint val="75000"/>
                  </a:prstClr>
                </a:solidFill>
              </a:rPr>
              <a:t>CASTLE. University of Dundee, 2017</a:t>
            </a:r>
            <a:endParaRPr lang="en-GB">
              <a:solidFill>
                <a:prstClr val="white">
                  <a:tint val="75000"/>
                </a:prstClr>
              </a:solidFill>
            </a:endParaRPr>
          </a:p>
        </p:txBody>
      </p:sp>
      <p:sp>
        <p:nvSpPr>
          <p:cNvPr id="38917" name="Rectangle 5"/>
          <p:cNvSpPr>
            <a:spLocks noChangeArrowheads="1"/>
          </p:cNvSpPr>
          <p:nvPr/>
        </p:nvSpPr>
        <p:spPr bwMode="auto">
          <a:xfrm>
            <a:off x="3689448" y="2914585"/>
            <a:ext cx="2286000" cy="1814877"/>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a:latin typeface="Tahoma" pitchFamily="34" charset="0"/>
              <a:cs typeface="Arial" charset="0"/>
            </a:endParaRPr>
          </a:p>
        </p:txBody>
      </p:sp>
      <p:sp>
        <p:nvSpPr>
          <p:cNvPr id="38918" name="AutoShape 6"/>
          <p:cNvSpPr>
            <a:spLocks noChangeArrowheads="1"/>
          </p:cNvSpPr>
          <p:nvPr/>
        </p:nvSpPr>
        <p:spPr bwMode="auto">
          <a:xfrm>
            <a:off x="3468451" y="4658366"/>
            <a:ext cx="2514600" cy="1600200"/>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Verdana" pitchFamily="34" charset="0"/>
            </a:endParaRPr>
          </a:p>
        </p:txBody>
      </p:sp>
      <p:sp>
        <p:nvSpPr>
          <p:cNvPr id="38919" name="AutoShape 7"/>
          <p:cNvSpPr>
            <a:spLocks noChangeArrowheads="1"/>
          </p:cNvSpPr>
          <p:nvPr/>
        </p:nvSpPr>
        <p:spPr bwMode="auto">
          <a:xfrm flipV="1">
            <a:off x="3539725" y="1761421"/>
            <a:ext cx="2362200" cy="11430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a:solidFill>
                <a:srgbClr val="CC99FF"/>
              </a:solidFill>
              <a:latin typeface="Tahoma" pitchFamily="34" charset="0"/>
              <a:cs typeface="Arial" charset="0"/>
            </a:endParaRPr>
          </a:p>
        </p:txBody>
      </p:sp>
      <p:sp>
        <p:nvSpPr>
          <p:cNvPr id="38922" name="Rectangle 10"/>
          <p:cNvSpPr>
            <a:spLocks noChangeArrowheads="1"/>
          </p:cNvSpPr>
          <p:nvPr/>
        </p:nvSpPr>
        <p:spPr bwMode="auto">
          <a:xfrm>
            <a:off x="3886321" y="2966431"/>
            <a:ext cx="1676400" cy="555784"/>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Narrow" pitchFamily="34" charset="0"/>
                <a:cs typeface="Arial" charset="0"/>
              </a:rPr>
              <a:t>1)   T.E.</a:t>
            </a:r>
            <a:r>
              <a:rPr lang="en-US" altLang="en-US" sz="2400" b="1" dirty="0">
                <a:solidFill>
                  <a:srgbClr val="FF0000"/>
                </a:solidFill>
                <a:latin typeface="Arial Narrow" pitchFamily="34" charset="0"/>
                <a:cs typeface="Arial" charset="0"/>
              </a:rPr>
              <a:t>A</a:t>
            </a:r>
            <a:endParaRPr lang="en-US" altLang="en-US" sz="2400" dirty="0">
              <a:latin typeface="Arial Narrow" pitchFamily="34" charset="0"/>
              <a:cs typeface="Arial" charset="0"/>
            </a:endParaRPr>
          </a:p>
        </p:txBody>
      </p:sp>
      <p:sp>
        <p:nvSpPr>
          <p:cNvPr id="38923" name="Rectangle 11"/>
          <p:cNvSpPr>
            <a:spLocks noChangeArrowheads="1"/>
          </p:cNvSpPr>
          <p:nvPr/>
        </p:nvSpPr>
        <p:spPr bwMode="auto">
          <a:xfrm>
            <a:off x="3895293" y="3570703"/>
            <a:ext cx="1676400" cy="48739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dirty="0">
                <a:latin typeface="Arial Narrow" pitchFamily="34" charset="0"/>
                <a:cs typeface="Arial" charset="0"/>
              </a:rPr>
              <a:t>2)   T.E.</a:t>
            </a:r>
            <a:r>
              <a:rPr lang="en-GB" altLang="en-US" sz="2400" b="1" dirty="0">
                <a:solidFill>
                  <a:srgbClr val="FF0000"/>
                </a:solidFill>
                <a:latin typeface="Arial Narrow" pitchFamily="34" charset="0"/>
                <a:cs typeface="Arial" charset="0"/>
              </a:rPr>
              <a:t>A</a:t>
            </a:r>
            <a:endParaRPr lang="en-US" altLang="en-US" sz="2400" dirty="0">
              <a:latin typeface="Arial Narrow" pitchFamily="34" charset="0"/>
              <a:cs typeface="Arial" charset="0"/>
            </a:endParaRPr>
          </a:p>
        </p:txBody>
      </p:sp>
      <p:sp>
        <p:nvSpPr>
          <p:cNvPr id="38924" name="Rectangle 12"/>
          <p:cNvSpPr>
            <a:spLocks noChangeArrowheads="1"/>
          </p:cNvSpPr>
          <p:nvPr/>
        </p:nvSpPr>
        <p:spPr bwMode="auto">
          <a:xfrm>
            <a:off x="3895293" y="4110258"/>
            <a:ext cx="1676400" cy="50579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dirty="0">
                <a:latin typeface="Arial Narrow" pitchFamily="34" charset="0"/>
                <a:cs typeface="Arial" charset="0"/>
              </a:rPr>
              <a:t>3)   T.E.</a:t>
            </a:r>
            <a:r>
              <a:rPr lang="en-GB" altLang="en-US" sz="2400" b="1" dirty="0">
                <a:solidFill>
                  <a:srgbClr val="FF0000"/>
                </a:solidFill>
                <a:latin typeface="Arial Narrow" pitchFamily="34" charset="0"/>
                <a:cs typeface="Arial" charset="0"/>
              </a:rPr>
              <a:t>A</a:t>
            </a:r>
            <a:endParaRPr lang="en-US" altLang="en-US" sz="2400" dirty="0">
              <a:solidFill>
                <a:srgbClr val="FF0000"/>
              </a:solidFill>
              <a:latin typeface="Arial Narrow" pitchFamily="34" charset="0"/>
              <a:cs typeface="Arial" charset="0"/>
            </a:endParaRPr>
          </a:p>
        </p:txBody>
      </p:sp>
      <p:sp>
        <p:nvSpPr>
          <p:cNvPr id="38930" name="AutoShape 18"/>
          <p:cNvSpPr>
            <a:spLocks noChangeArrowheads="1"/>
          </p:cNvSpPr>
          <p:nvPr/>
        </p:nvSpPr>
        <p:spPr bwMode="auto">
          <a:xfrm>
            <a:off x="8811531" y="2721623"/>
            <a:ext cx="1600200" cy="2438400"/>
          </a:xfrm>
          <a:prstGeom prst="foldedCorner">
            <a:avLst>
              <a:gd name="adj" fmla="val 12500"/>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solidFill>
                  <a:srgbClr val="FF0000"/>
                </a:solidFill>
                <a:cs typeface="Arial" charset="0"/>
              </a:rPr>
              <a:t>Critical </a:t>
            </a:r>
          </a:p>
          <a:p>
            <a:pPr eaLnBrk="1" hangingPunct="1">
              <a:spcBef>
                <a:spcPct val="0"/>
              </a:spcBef>
              <a:buFontTx/>
              <a:buNone/>
            </a:pPr>
            <a:r>
              <a:rPr lang="en-US" altLang="en-US" sz="2000" b="1" dirty="0">
                <a:solidFill>
                  <a:srgbClr val="FF0000"/>
                </a:solidFill>
                <a:cs typeface="Arial" charset="0"/>
              </a:rPr>
              <a:t>analysis/</a:t>
            </a:r>
          </a:p>
          <a:p>
            <a:pPr eaLnBrk="1" hangingPunct="1">
              <a:spcBef>
                <a:spcPct val="0"/>
              </a:spcBef>
              <a:buFontTx/>
              <a:buNone/>
            </a:pPr>
            <a:r>
              <a:rPr lang="en-US" altLang="en-US" sz="2000" b="1" dirty="0">
                <a:solidFill>
                  <a:srgbClr val="FF0000"/>
                </a:solidFill>
                <a:cs typeface="Arial" charset="0"/>
              </a:rPr>
              <a:t>Mini- </a:t>
            </a:r>
          </a:p>
          <a:p>
            <a:pPr eaLnBrk="1" hangingPunct="1">
              <a:spcBef>
                <a:spcPct val="0"/>
              </a:spcBef>
              <a:buFontTx/>
              <a:buNone/>
            </a:pPr>
            <a:r>
              <a:rPr lang="en-US" altLang="en-US" sz="2000" b="1" dirty="0">
                <a:solidFill>
                  <a:srgbClr val="FF0000"/>
                </a:solidFill>
                <a:cs typeface="Arial" charset="0"/>
              </a:rPr>
              <a:t>conclusion</a:t>
            </a:r>
          </a:p>
          <a:p>
            <a:pPr eaLnBrk="1" hangingPunct="1">
              <a:spcBef>
                <a:spcPct val="0"/>
              </a:spcBef>
              <a:buFontTx/>
              <a:buNone/>
            </a:pPr>
            <a:r>
              <a:rPr lang="en-US" altLang="en-US" sz="2000" b="1" dirty="0">
                <a:solidFill>
                  <a:srgbClr val="FF0000"/>
                </a:solidFill>
                <a:cs typeface="Arial" charset="0"/>
              </a:rPr>
              <a:t>(from each</a:t>
            </a:r>
          </a:p>
          <a:p>
            <a:pPr eaLnBrk="1" hangingPunct="1">
              <a:spcBef>
                <a:spcPct val="0"/>
              </a:spcBef>
              <a:buFontTx/>
              <a:buNone/>
            </a:pPr>
            <a:r>
              <a:rPr lang="en-US" altLang="en-US" sz="2000" b="1" dirty="0">
                <a:solidFill>
                  <a:srgbClr val="FF0000"/>
                </a:solidFill>
                <a:cs typeface="Arial" charset="0"/>
              </a:rPr>
              <a:t> </a:t>
            </a:r>
            <a:r>
              <a:rPr lang="en-US" altLang="en-US" sz="2000" b="1" dirty="0" err="1">
                <a:solidFill>
                  <a:srgbClr val="FF0000"/>
                </a:solidFill>
                <a:cs typeface="Arial" charset="0"/>
              </a:rPr>
              <a:t>subpoint</a:t>
            </a:r>
            <a:r>
              <a:rPr lang="en-US" altLang="en-US" sz="2000" b="1" dirty="0">
                <a:solidFill>
                  <a:srgbClr val="FF0000"/>
                </a:solidFill>
                <a:cs typeface="Arial" charset="0"/>
              </a:rPr>
              <a:t>)</a:t>
            </a:r>
          </a:p>
        </p:txBody>
      </p:sp>
      <p:sp>
        <p:nvSpPr>
          <p:cNvPr id="38931" name="Line 19"/>
          <p:cNvSpPr>
            <a:spLocks noChangeShapeType="1"/>
          </p:cNvSpPr>
          <p:nvPr/>
        </p:nvSpPr>
        <p:spPr bwMode="auto">
          <a:xfrm>
            <a:off x="5334000" y="3733800"/>
            <a:ext cx="3505200" cy="0"/>
          </a:xfrm>
          <a:prstGeom prst="line">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32" name="Line 20"/>
          <p:cNvSpPr>
            <a:spLocks noChangeShapeType="1"/>
          </p:cNvSpPr>
          <p:nvPr/>
        </p:nvSpPr>
        <p:spPr bwMode="auto">
          <a:xfrm>
            <a:off x="5334000" y="4191000"/>
            <a:ext cx="3505200" cy="0"/>
          </a:xfrm>
          <a:prstGeom prst="line">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33" name="Line 21"/>
          <p:cNvSpPr>
            <a:spLocks noChangeShapeType="1"/>
          </p:cNvSpPr>
          <p:nvPr/>
        </p:nvSpPr>
        <p:spPr bwMode="auto">
          <a:xfrm>
            <a:off x="5334000" y="4648200"/>
            <a:ext cx="3505200" cy="0"/>
          </a:xfrm>
          <a:prstGeom prst="line">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37" name="Line 25"/>
          <p:cNvSpPr>
            <a:spLocks noChangeShapeType="1"/>
          </p:cNvSpPr>
          <p:nvPr/>
        </p:nvSpPr>
        <p:spPr bwMode="auto">
          <a:xfrm flipH="1">
            <a:off x="6383338" y="4652963"/>
            <a:ext cx="2449512" cy="792162"/>
          </a:xfrm>
          <a:prstGeom prst="line">
            <a:avLst/>
          </a:prstGeom>
          <a:noFill/>
          <a:ln w="9525">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Curved Left Arrow 2"/>
          <p:cNvSpPr/>
          <p:nvPr/>
        </p:nvSpPr>
        <p:spPr>
          <a:xfrm>
            <a:off x="5459031" y="3337729"/>
            <a:ext cx="381000"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Curved Left Arrow 3"/>
          <p:cNvSpPr/>
          <p:nvPr/>
        </p:nvSpPr>
        <p:spPr>
          <a:xfrm>
            <a:off x="5472318" y="3946264"/>
            <a:ext cx="342900"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Content Placeholder 4"/>
          <p:cNvSpPr>
            <a:spLocks noGrp="1"/>
          </p:cNvSpPr>
          <p:nvPr>
            <p:ph sz="half" idx="2"/>
          </p:nvPr>
        </p:nvSpPr>
        <p:spPr/>
        <p:txBody>
          <a:bodyPr>
            <a:normAutofit/>
          </a:bodyPr>
          <a:lstStyle/>
          <a:p>
            <a:endParaRPr lang="en-GB" dirty="0"/>
          </a:p>
        </p:txBody>
      </p:sp>
      <p:sp>
        <p:nvSpPr>
          <p:cNvPr id="8" name="TextBox 7"/>
          <p:cNvSpPr txBox="1"/>
          <p:nvPr/>
        </p:nvSpPr>
        <p:spPr>
          <a:xfrm>
            <a:off x="6001604" y="3381607"/>
            <a:ext cx="2235171" cy="923330"/>
          </a:xfrm>
          <a:prstGeom prst="rect">
            <a:avLst/>
          </a:prstGeom>
          <a:noFill/>
        </p:spPr>
        <p:txBody>
          <a:bodyPr wrap="square" rtlCol="0">
            <a:spAutoFit/>
          </a:bodyPr>
          <a:lstStyle/>
          <a:p>
            <a:r>
              <a:rPr lang="en-GB" b="1" dirty="0">
                <a:ln w="0"/>
                <a:solidFill>
                  <a:srgbClr val="002060"/>
                </a:solidFill>
                <a:effectLst>
                  <a:outerShdw blurRad="38100" dist="19050" dir="2700000" algn="tl" rotWithShape="0">
                    <a:schemeClr val="dk1">
                      <a:alpha val="40000"/>
                    </a:schemeClr>
                  </a:outerShdw>
                </a:effectLst>
              </a:rPr>
              <a:t>Sense of flow between paragraphs/ discourse marking</a:t>
            </a:r>
          </a:p>
        </p:txBody>
      </p:sp>
      <p:cxnSp>
        <p:nvCxnSpPr>
          <p:cNvPr id="10" name="Straight Connector 9"/>
          <p:cNvCxnSpPr/>
          <p:nvPr/>
        </p:nvCxnSpPr>
        <p:spPr>
          <a:xfrm>
            <a:off x="4340358" y="5167278"/>
            <a:ext cx="7609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3222" y="5869095"/>
            <a:ext cx="18305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3976874" y="2060849"/>
            <a:ext cx="760934" cy="145993"/>
          </a:xfrm>
          <a:prstGeom prst="line">
            <a:avLst/>
          </a:prstGeom>
        </p:spPr>
        <p:style>
          <a:lnRef idx="1">
            <a:schemeClr val="accent1"/>
          </a:lnRef>
          <a:fillRef idx="0">
            <a:schemeClr val="accent1"/>
          </a:fillRef>
          <a:effectRef idx="0">
            <a:schemeClr val="accent1"/>
          </a:effectRef>
          <a:fontRef idx="minor">
            <a:schemeClr val="tx1"/>
          </a:fontRef>
        </p:style>
      </p:cxnSp>
      <p:sp>
        <p:nvSpPr>
          <p:cNvPr id="16" name="Down Arrow 15"/>
          <p:cNvSpPr/>
          <p:nvPr/>
        </p:nvSpPr>
        <p:spPr>
          <a:xfrm rot="4195251">
            <a:off x="6858351" y="2805071"/>
            <a:ext cx="424298" cy="37688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xplosion 1 5"/>
          <p:cNvSpPr/>
          <p:nvPr/>
        </p:nvSpPr>
        <p:spPr>
          <a:xfrm>
            <a:off x="3689449" y="5179161"/>
            <a:ext cx="2077995" cy="701817"/>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814052" y="5314460"/>
            <a:ext cx="1871283" cy="369332"/>
          </a:xfrm>
          <a:prstGeom prst="rect">
            <a:avLst/>
          </a:prstGeom>
          <a:noFill/>
        </p:spPr>
        <p:txBody>
          <a:bodyPr wrap="square" rtlCol="0">
            <a:spAutoFit/>
          </a:bodyPr>
          <a:lstStyle/>
          <a:p>
            <a:r>
              <a:rPr lang="en-GB" b="1" dirty="0">
                <a:solidFill>
                  <a:srgbClr val="CC0000"/>
                </a:solidFill>
              </a:rPr>
              <a:t>Summarised here</a:t>
            </a:r>
          </a:p>
        </p:txBody>
      </p:sp>
    </p:spTree>
    <p:custDataLst>
      <p:tags r:id="rId1"/>
    </p:custDataLst>
    <p:extLst>
      <p:ext uri="{BB962C8B-B14F-4D97-AF65-F5344CB8AC3E}">
        <p14:creationId xmlns:p14="http://schemas.microsoft.com/office/powerpoint/2010/main" val="235600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altLang="en-US" dirty="0" smtClean="0">
                <a:solidFill>
                  <a:schemeClr val="accent1">
                    <a:lumMod val="75000"/>
                  </a:schemeClr>
                </a:solidFill>
              </a:rPr>
              <a:t>Thank you, and…</a:t>
            </a:r>
          </a:p>
        </p:txBody>
      </p:sp>
      <p:sp>
        <p:nvSpPr>
          <p:cNvPr id="37891" name="Content Placeholder 2"/>
          <p:cNvSpPr>
            <a:spLocks noGrp="1"/>
          </p:cNvSpPr>
          <p:nvPr>
            <p:ph idx="1"/>
          </p:nvPr>
        </p:nvSpPr>
        <p:spPr>
          <a:xfrm>
            <a:off x="2346325" y="1846263"/>
            <a:ext cx="7543800" cy="3454400"/>
          </a:xfrm>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
        <p:nvSpPr>
          <p:cNvPr id="4" name="Footer Placeholder 3"/>
          <p:cNvSpPr>
            <a:spLocks noGrp="1"/>
          </p:cNvSpPr>
          <p:nvPr>
            <p:ph type="ftr" sz="quarter" idx="11"/>
          </p:nvPr>
        </p:nvSpPr>
        <p:spPr/>
        <p:txBody>
          <a:bodyPr/>
          <a:lstStyle/>
          <a:p>
            <a:pPr>
              <a:defRPr/>
            </a:pPr>
            <a:endParaRPr lang="en-GB" dirty="0"/>
          </a:p>
        </p:txBody>
      </p:sp>
      <p:pic>
        <p:nvPicPr>
          <p:cNvPr id="44037" name="Picture 4" descr="Screen Shot 2015-11-17 at 22.00.1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1989138"/>
            <a:ext cx="71294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Screen Shot 2015-11-17 at 22.02.3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4114" y="3141663"/>
            <a:ext cx="748823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35214" y="5443538"/>
            <a:ext cx="7488237" cy="830262"/>
          </a:xfrm>
          <a:prstGeom prst="rect">
            <a:avLst/>
          </a:prstGeom>
          <a:noFill/>
        </p:spPr>
        <p:txBody>
          <a:bodyPr>
            <a:spAutoFit/>
          </a:bodyPr>
          <a:lstStyle/>
          <a:p>
            <a:pPr>
              <a:defRPr/>
            </a:pPr>
            <a:r>
              <a:rPr lang="en-GB" sz="4800" dirty="0">
                <a:latin typeface="+mj-lt"/>
              </a:rPr>
              <a:t>…with your future studies</a:t>
            </a:r>
            <a:r>
              <a:rPr lang="en-GB" sz="4000" dirty="0">
                <a:latin typeface="+mj-lt"/>
              </a:rPr>
              <a:t>!</a:t>
            </a:r>
          </a:p>
        </p:txBody>
      </p:sp>
    </p:spTree>
    <p:extLst>
      <p:ext uri="{BB962C8B-B14F-4D97-AF65-F5344CB8AC3E}">
        <p14:creationId xmlns:p14="http://schemas.microsoft.com/office/powerpoint/2010/main" val="227288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16467" y="4128674"/>
            <a:ext cx="11159067" cy="612775"/>
          </a:xfrm>
        </p:spPr>
        <p:txBody>
          <a:bodyPr/>
          <a:lstStyle/>
          <a:p>
            <a:r>
              <a:rPr lang="en-GB" dirty="0"/>
              <a:t>dundee.ac.uk</a:t>
            </a:r>
          </a:p>
        </p:txBody>
      </p:sp>
    </p:spTree>
    <p:extLst>
      <p:ext uri="{BB962C8B-B14F-4D97-AF65-F5344CB8AC3E}">
        <p14:creationId xmlns:p14="http://schemas.microsoft.com/office/powerpoint/2010/main" val="372363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92" y="72178"/>
            <a:ext cx="10529485" cy="1055311"/>
          </a:xfrm>
        </p:spPr>
        <p:txBody>
          <a:bodyPr>
            <a:normAutofit/>
          </a:bodyPr>
          <a:lstStyle/>
          <a:p>
            <a:r>
              <a:rPr lang="en-GB" sz="4000" b="1" dirty="0" smtClean="0">
                <a:solidFill>
                  <a:schemeClr val="accent1">
                    <a:lumMod val="75000"/>
                  </a:schemeClr>
                </a:solidFill>
              </a:rPr>
              <a:t>Using this PowerPoint after the session</a:t>
            </a:r>
            <a:endParaRPr lang="en-GB" sz="4000"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indent="0">
              <a:buNone/>
            </a:pPr>
            <a:endParaRPr lang="en-GB" sz="3200" dirty="0" smtClean="0">
              <a:latin typeface="Calibri Light" panose="020F0302020204030204" pitchFamily="34" charset="0"/>
            </a:endParaRPr>
          </a:p>
          <a:p>
            <a:pPr marL="0" indent="0">
              <a:buNone/>
            </a:pPr>
            <a:r>
              <a:rPr lang="en-GB" sz="3200" dirty="0" smtClean="0">
                <a:latin typeface="Calibri Light" panose="020F0302020204030204" pitchFamily="34" charset="0"/>
              </a:rPr>
              <a:t>This PowerPoint is designed to be a useful learning resource to you </a:t>
            </a:r>
            <a:r>
              <a:rPr lang="en-GB" sz="3200" i="1" dirty="0" smtClean="0">
                <a:latin typeface="Calibri Light" panose="020F0302020204030204" pitchFamily="34" charset="0"/>
              </a:rPr>
              <a:t>after</a:t>
            </a:r>
            <a:r>
              <a:rPr lang="en-GB" sz="3200" dirty="0" smtClean="0">
                <a:latin typeface="Calibri Light" panose="020F0302020204030204" pitchFamily="34" charset="0"/>
              </a:rPr>
              <a:t> the SWAP East session at Fife </a:t>
            </a:r>
            <a:r>
              <a:rPr lang="en-GB" sz="3200" dirty="0" smtClean="0">
                <a:latin typeface="Calibri Light" panose="020F0302020204030204" pitchFamily="34" charset="0"/>
              </a:rPr>
              <a:t>Campus.</a:t>
            </a:r>
            <a:endParaRPr lang="en-GB" sz="3200" dirty="0" smtClean="0">
              <a:latin typeface="Calibri Light" panose="020F0302020204030204" pitchFamily="34" charset="0"/>
            </a:endParaRPr>
          </a:p>
          <a:p>
            <a:pPr marL="0" indent="0">
              <a:buNone/>
            </a:pPr>
            <a:endParaRPr lang="en-GB" sz="3200" dirty="0">
              <a:latin typeface="Calibri Light" panose="020F0302020204030204" pitchFamily="34" charset="0"/>
            </a:endParaRPr>
          </a:p>
          <a:p>
            <a:pPr marL="0" indent="0">
              <a:buNone/>
            </a:pPr>
            <a:r>
              <a:rPr lang="en-GB" sz="3200" dirty="0" smtClean="0">
                <a:latin typeface="Calibri Light" panose="020F0302020204030204" pitchFamily="34" charset="0"/>
              </a:rPr>
              <a:t>Drag up the bottom bar of each slide to reveal the explanatory notes underneath. </a:t>
            </a:r>
          </a:p>
        </p:txBody>
      </p:sp>
      <p:sp>
        <p:nvSpPr>
          <p:cNvPr id="4" name="Slide Number Placeholder 3"/>
          <p:cNvSpPr>
            <a:spLocks noGrp="1"/>
          </p:cNvSpPr>
          <p:nvPr>
            <p:ph type="sldNum" sz="quarter" idx="12"/>
          </p:nvPr>
        </p:nvSpPr>
        <p:spPr/>
        <p:txBody>
          <a:bodyPr/>
          <a:lstStyle/>
          <a:p>
            <a:fld id="{E89BC60F-F4BF-4EE8-9F02-8A0093F1814F}" type="slidenum">
              <a:rPr lang="en-GB" smtClean="0"/>
              <a:t>2</a:t>
            </a:fld>
            <a:endParaRPr lang="en-GB"/>
          </a:p>
        </p:txBody>
      </p:sp>
      <p:graphicFrame>
        <p:nvGraphicFramePr>
          <p:cNvPr id="8" name="Diagram 7"/>
          <p:cNvGraphicFramePr/>
          <p:nvPr>
            <p:extLst>
              <p:ext uri="{D42A27DB-BD31-4B8C-83A1-F6EECF244321}">
                <p14:modId xmlns:p14="http://schemas.microsoft.com/office/powerpoint/2010/main" val="137446633"/>
              </p:ext>
            </p:extLst>
          </p:nvPr>
        </p:nvGraphicFramePr>
        <p:xfrm>
          <a:off x="5186408" y="123385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563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403" y="346297"/>
            <a:ext cx="7543800" cy="1126172"/>
          </a:xfrm>
        </p:spPr>
        <p:txBody>
          <a:bodyPr>
            <a:normAutofit/>
          </a:bodyPr>
          <a:lstStyle/>
          <a:p>
            <a:r>
              <a:rPr lang="en-GB" b="1" dirty="0" smtClean="0">
                <a:solidFill>
                  <a:schemeClr val="accent1">
                    <a:lumMod val="75000"/>
                  </a:schemeClr>
                </a:solidFill>
              </a:rPr>
              <a:t>Academic Writing Conventions</a:t>
            </a:r>
            <a:endParaRPr lang="en-GB" b="1" dirty="0">
              <a:solidFill>
                <a:schemeClr val="accent1">
                  <a:lumMod val="75000"/>
                </a:schemeClr>
              </a:solidFill>
            </a:endParaRPr>
          </a:p>
        </p:txBody>
      </p:sp>
      <p:sp>
        <p:nvSpPr>
          <p:cNvPr id="6" name="Freeform 5"/>
          <p:cNvSpPr/>
          <p:nvPr/>
        </p:nvSpPr>
        <p:spPr>
          <a:xfrm>
            <a:off x="4752304" y="3084168"/>
            <a:ext cx="3000564" cy="2713203"/>
          </a:xfrm>
          <a:custGeom>
            <a:avLst/>
            <a:gdLst>
              <a:gd name="connsiteX0" fmla="*/ 0 w 2471965"/>
              <a:gd name="connsiteY0" fmla="*/ 1235983 h 2471965"/>
              <a:gd name="connsiteX1" fmla="*/ 1235983 w 2471965"/>
              <a:gd name="connsiteY1" fmla="*/ 0 h 2471965"/>
              <a:gd name="connsiteX2" fmla="*/ 2471966 w 2471965"/>
              <a:gd name="connsiteY2" fmla="*/ 1235983 h 2471965"/>
              <a:gd name="connsiteX3" fmla="*/ 1235983 w 2471965"/>
              <a:gd name="connsiteY3" fmla="*/ 2471966 h 2471965"/>
              <a:gd name="connsiteX4" fmla="*/ 0 w 2471965"/>
              <a:gd name="connsiteY4" fmla="*/ 1235983 h 247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965" h="2471965">
                <a:moveTo>
                  <a:pt x="0" y="1235983"/>
                </a:moveTo>
                <a:cubicBezTo>
                  <a:pt x="0" y="553368"/>
                  <a:pt x="553368" y="0"/>
                  <a:pt x="1235983" y="0"/>
                </a:cubicBezTo>
                <a:cubicBezTo>
                  <a:pt x="1918598" y="0"/>
                  <a:pt x="2471966" y="553368"/>
                  <a:pt x="2471966" y="1235983"/>
                </a:cubicBezTo>
                <a:cubicBezTo>
                  <a:pt x="2471966" y="1918598"/>
                  <a:pt x="1918598" y="2471966"/>
                  <a:pt x="1235983" y="2471966"/>
                </a:cubicBezTo>
                <a:cubicBezTo>
                  <a:pt x="553368" y="2471966"/>
                  <a:pt x="0" y="1918598"/>
                  <a:pt x="0" y="1235983"/>
                </a:cubicBezTo>
                <a:close/>
              </a:path>
            </a:pathLst>
          </a:custGeom>
          <a:solidFill>
            <a:srgbClr val="547EE8">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95031" tIns="395031" rIns="395031" bIns="395031" numCol="1" spcCol="1270" anchor="ctr" anchorCtr="0">
            <a:noAutofit/>
          </a:bodyPr>
          <a:lstStyle/>
          <a:p>
            <a:pPr algn="ctr" defTabSz="1155700">
              <a:lnSpc>
                <a:spcPct val="90000"/>
              </a:lnSpc>
              <a:spcBef>
                <a:spcPct val="0"/>
              </a:spcBef>
              <a:spcAft>
                <a:spcPct val="35000"/>
              </a:spcAft>
            </a:pPr>
            <a:r>
              <a:rPr lang="en-GB" sz="2600" dirty="0"/>
              <a:t>Academic Writing Conventions</a:t>
            </a:r>
          </a:p>
        </p:txBody>
      </p:sp>
      <p:sp>
        <p:nvSpPr>
          <p:cNvPr id="7" name="Freeform 6"/>
          <p:cNvSpPr/>
          <p:nvPr/>
        </p:nvSpPr>
        <p:spPr>
          <a:xfrm>
            <a:off x="5046147" y="1081826"/>
            <a:ext cx="2412877" cy="2353032"/>
          </a:xfrm>
          <a:custGeom>
            <a:avLst/>
            <a:gdLst>
              <a:gd name="connsiteX0" fmla="*/ 0 w 1918517"/>
              <a:gd name="connsiteY0" fmla="*/ 896817 h 1793633"/>
              <a:gd name="connsiteX1" fmla="*/ 959259 w 1918517"/>
              <a:gd name="connsiteY1" fmla="*/ 0 h 1793633"/>
              <a:gd name="connsiteX2" fmla="*/ 1918518 w 1918517"/>
              <a:gd name="connsiteY2" fmla="*/ 896817 h 1793633"/>
              <a:gd name="connsiteX3" fmla="*/ 959259 w 1918517"/>
              <a:gd name="connsiteY3" fmla="*/ 1793634 h 1793633"/>
              <a:gd name="connsiteX4" fmla="*/ 0 w 1918517"/>
              <a:gd name="connsiteY4" fmla="*/ 896817 h 179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517" h="1793633">
                <a:moveTo>
                  <a:pt x="0" y="896817"/>
                </a:moveTo>
                <a:cubicBezTo>
                  <a:pt x="0" y="401519"/>
                  <a:pt x="429475" y="0"/>
                  <a:pt x="959259" y="0"/>
                </a:cubicBezTo>
                <a:cubicBezTo>
                  <a:pt x="1489043" y="0"/>
                  <a:pt x="1918518" y="401519"/>
                  <a:pt x="1918518" y="896817"/>
                </a:cubicBezTo>
                <a:cubicBezTo>
                  <a:pt x="1918518" y="1392115"/>
                  <a:pt x="1489043" y="1793634"/>
                  <a:pt x="959259" y="1793634"/>
                </a:cubicBezTo>
                <a:cubicBezTo>
                  <a:pt x="429475" y="1793634"/>
                  <a:pt x="0" y="1392115"/>
                  <a:pt x="0" y="896817"/>
                </a:cubicBezTo>
                <a:close/>
              </a:path>
            </a:pathLst>
          </a:custGeom>
          <a:solidFill>
            <a:srgbClr val="FF0000">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txBody>
          <a:bodyPr spcFirstLastPara="0" vert="horz" wrap="square" lIns="305090" tIns="286801" rIns="305090" bIns="286801" numCol="1" spcCol="1270" anchor="ctr" anchorCtr="0">
            <a:noAutofit/>
          </a:bodyPr>
          <a:lstStyle/>
          <a:p>
            <a:pPr algn="ctr" defTabSz="844550">
              <a:lnSpc>
                <a:spcPct val="90000"/>
              </a:lnSpc>
              <a:spcBef>
                <a:spcPct val="0"/>
              </a:spcBef>
              <a:spcAft>
                <a:spcPct val="35000"/>
              </a:spcAft>
            </a:pPr>
            <a:r>
              <a:rPr lang="en-GB" sz="1900" dirty="0"/>
              <a:t>Presentation</a:t>
            </a:r>
          </a:p>
        </p:txBody>
      </p:sp>
      <p:sp>
        <p:nvSpPr>
          <p:cNvPr id="8" name="Freeform 7"/>
          <p:cNvSpPr/>
          <p:nvPr/>
        </p:nvSpPr>
        <p:spPr>
          <a:xfrm>
            <a:off x="7212479" y="3251011"/>
            <a:ext cx="2394822" cy="2379516"/>
          </a:xfrm>
          <a:custGeom>
            <a:avLst/>
            <a:gdLst>
              <a:gd name="connsiteX0" fmla="*/ 0 w 1769816"/>
              <a:gd name="connsiteY0" fmla="*/ 903918 h 1807835"/>
              <a:gd name="connsiteX1" fmla="*/ 884908 w 1769816"/>
              <a:gd name="connsiteY1" fmla="*/ 0 h 1807835"/>
              <a:gd name="connsiteX2" fmla="*/ 1769816 w 1769816"/>
              <a:gd name="connsiteY2" fmla="*/ 903918 h 1807835"/>
              <a:gd name="connsiteX3" fmla="*/ 884908 w 1769816"/>
              <a:gd name="connsiteY3" fmla="*/ 1807836 h 1807835"/>
              <a:gd name="connsiteX4" fmla="*/ 0 w 1769816"/>
              <a:gd name="connsiteY4" fmla="*/ 903918 h 180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816" h="1807835">
                <a:moveTo>
                  <a:pt x="0" y="903918"/>
                </a:moveTo>
                <a:cubicBezTo>
                  <a:pt x="0" y="404698"/>
                  <a:pt x="396187" y="0"/>
                  <a:pt x="884908" y="0"/>
                </a:cubicBezTo>
                <a:cubicBezTo>
                  <a:pt x="1373629" y="0"/>
                  <a:pt x="1769816" y="404698"/>
                  <a:pt x="1769816" y="903918"/>
                </a:cubicBezTo>
                <a:cubicBezTo>
                  <a:pt x="1769816" y="1403138"/>
                  <a:pt x="1373629" y="1807836"/>
                  <a:pt x="884908" y="1807836"/>
                </a:cubicBezTo>
                <a:cubicBezTo>
                  <a:pt x="396187" y="1807836"/>
                  <a:pt x="0" y="1403138"/>
                  <a:pt x="0" y="903918"/>
                </a:cubicBezTo>
                <a:close/>
              </a:path>
            </a:pathLst>
          </a:custGeom>
          <a:solidFill>
            <a:srgbClr val="FFFF00">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txBody>
          <a:bodyPr spcFirstLastPara="0" vert="horz" wrap="square" lIns="283314" tIns="288881" rIns="283314" bIns="288881" numCol="1" spcCol="1270" anchor="ctr" anchorCtr="0">
            <a:noAutofit/>
          </a:bodyPr>
          <a:lstStyle/>
          <a:p>
            <a:pPr algn="ctr" defTabSz="844550">
              <a:lnSpc>
                <a:spcPct val="90000"/>
              </a:lnSpc>
              <a:spcBef>
                <a:spcPct val="0"/>
              </a:spcBef>
              <a:spcAft>
                <a:spcPct val="35000"/>
              </a:spcAft>
            </a:pPr>
            <a:r>
              <a:rPr lang="en-GB" sz="1900" dirty="0"/>
              <a:t>       Content            </a:t>
            </a:r>
          </a:p>
        </p:txBody>
      </p:sp>
      <p:sp>
        <p:nvSpPr>
          <p:cNvPr id="9" name="Freeform 8"/>
          <p:cNvSpPr/>
          <p:nvPr/>
        </p:nvSpPr>
        <p:spPr>
          <a:xfrm>
            <a:off x="2897871" y="3308050"/>
            <a:ext cx="2328005" cy="2435985"/>
          </a:xfrm>
          <a:custGeom>
            <a:avLst/>
            <a:gdLst>
              <a:gd name="connsiteX0" fmla="*/ 0 w 1773548"/>
              <a:gd name="connsiteY0" fmla="*/ 932154 h 1864307"/>
              <a:gd name="connsiteX1" fmla="*/ 886774 w 1773548"/>
              <a:gd name="connsiteY1" fmla="*/ 0 h 1864307"/>
              <a:gd name="connsiteX2" fmla="*/ 1773548 w 1773548"/>
              <a:gd name="connsiteY2" fmla="*/ 932154 h 1864307"/>
              <a:gd name="connsiteX3" fmla="*/ 886774 w 1773548"/>
              <a:gd name="connsiteY3" fmla="*/ 1864308 h 1864307"/>
              <a:gd name="connsiteX4" fmla="*/ 0 w 1773548"/>
              <a:gd name="connsiteY4" fmla="*/ 932154 h 186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48" h="1864307">
                <a:moveTo>
                  <a:pt x="0" y="932154"/>
                </a:moveTo>
                <a:cubicBezTo>
                  <a:pt x="0" y="417340"/>
                  <a:pt x="397022" y="0"/>
                  <a:pt x="886774" y="0"/>
                </a:cubicBezTo>
                <a:cubicBezTo>
                  <a:pt x="1376526" y="0"/>
                  <a:pt x="1773548" y="417340"/>
                  <a:pt x="1773548" y="932154"/>
                </a:cubicBezTo>
                <a:cubicBezTo>
                  <a:pt x="1773548" y="1446968"/>
                  <a:pt x="1376526" y="1864308"/>
                  <a:pt x="886774" y="1864308"/>
                </a:cubicBezTo>
                <a:cubicBezTo>
                  <a:pt x="397022" y="1864308"/>
                  <a:pt x="0" y="1446968"/>
                  <a:pt x="0" y="932154"/>
                </a:cubicBezTo>
                <a:close/>
              </a:path>
            </a:pathLst>
          </a:custGeom>
          <a:solidFill>
            <a:srgbClr val="00B050">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txBody>
          <a:bodyPr spcFirstLastPara="0" vert="horz" wrap="square" lIns="283860" tIns="297151" rIns="283860" bIns="297151" numCol="1" spcCol="1270" anchor="ctr" anchorCtr="0">
            <a:noAutofit/>
          </a:bodyPr>
          <a:lstStyle/>
          <a:p>
            <a:pPr algn="ctr" defTabSz="844550">
              <a:lnSpc>
                <a:spcPct val="90000"/>
              </a:lnSpc>
              <a:spcBef>
                <a:spcPct val="0"/>
              </a:spcBef>
              <a:spcAft>
                <a:spcPct val="35000"/>
              </a:spcAft>
            </a:pPr>
            <a:r>
              <a:rPr lang="en-GB" sz="1900" dirty="0"/>
              <a:t>Structure</a:t>
            </a: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spTree>
    <p:extLst>
      <p:ext uri="{BB962C8B-B14F-4D97-AF65-F5344CB8AC3E}">
        <p14:creationId xmlns:p14="http://schemas.microsoft.com/office/powerpoint/2010/main" val="290095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403" y="374903"/>
            <a:ext cx="9706549" cy="1055311"/>
          </a:xfrm>
        </p:spPr>
        <p:txBody>
          <a:bodyPr>
            <a:normAutofit/>
          </a:bodyPr>
          <a:lstStyle/>
          <a:p>
            <a:r>
              <a:rPr lang="en-GB" sz="4000" b="1" dirty="0">
                <a:solidFill>
                  <a:schemeClr val="accent1">
                    <a:lumMod val="75000"/>
                  </a:schemeClr>
                </a:solidFill>
              </a:rPr>
              <a:t>What do we mean by presentation?</a:t>
            </a:r>
          </a:p>
        </p:txBody>
      </p:sp>
      <p:sp>
        <p:nvSpPr>
          <p:cNvPr id="3" name="Content Placeholder 2"/>
          <p:cNvSpPr>
            <a:spLocks noGrp="1"/>
          </p:cNvSpPr>
          <p:nvPr>
            <p:ph idx="1"/>
          </p:nvPr>
        </p:nvSpPr>
        <p:spPr>
          <a:xfrm>
            <a:off x="991673" y="1593852"/>
            <a:ext cx="10683862" cy="4497856"/>
          </a:xfrm>
        </p:spPr>
        <p:txBody>
          <a:bodyPr>
            <a:normAutofit/>
          </a:bodyPr>
          <a:lstStyle/>
          <a:p>
            <a:pPr marL="114300"/>
            <a:r>
              <a:rPr lang="en-GB" sz="2200" b="1" dirty="0"/>
              <a:t>Good presentation is:</a:t>
            </a:r>
          </a:p>
          <a:p>
            <a:pPr marL="457200" indent="-342900">
              <a:buFont typeface="Wingdings" panose="05000000000000000000" pitchFamily="2" charset="2"/>
              <a:buChar char="ü"/>
            </a:pPr>
            <a:r>
              <a:rPr lang="en-GB" sz="2200" dirty="0"/>
              <a:t> font style, size, spacing and page numbering</a:t>
            </a:r>
          </a:p>
          <a:p>
            <a:pPr marL="114300"/>
            <a:endParaRPr lang="en-GB" sz="900" dirty="0"/>
          </a:p>
          <a:p>
            <a:pPr marL="114300"/>
            <a:r>
              <a:rPr lang="en-GB" sz="2200" i="1" dirty="0"/>
              <a:t>(But it’s MORE THAN just that!)</a:t>
            </a:r>
          </a:p>
          <a:p>
            <a:pPr marL="114300"/>
            <a:endParaRPr lang="en-GB" sz="900" dirty="0"/>
          </a:p>
          <a:p>
            <a:pPr marL="114300"/>
            <a:r>
              <a:rPr lang="en-GB" sz="2200" b="1" dirty="0"/>
              <a:t>Good presentation includes paying attention to:</a:t>
            </a:r>
          </a:p>
          <a:p>
            <a:pPr marL="457200" indent="-342900">
              <a:buFont typeface="Wingdings" panose="05000000000000000000" pitchFamily="2" charset="2"/>
              <a:buChar char="ü"/>
            </a:pPr>
            <a:r>
              <a:rPr lang="en-GB" sz="2200" dirty="0"/>
              <a:t>Spelling</a:t>
            </a:r>
          </a:p>
          <a:p>
            <a:pPr marL="457200" indent="-342900">
              <a:buFont typeface="Wingdings" panose="05000000000000000000" pitchFamily="2" charset="2"/>
              <a:buChar char="ü"/>
            </a:pPr>
            <a:r>
              <a:rPr lang="en-GB" sz="2200" dirty="0"/>
              <a:t>Grammar</a:t>
            </a:r>
          </a:p>
          <a:p>
            <a:pPr marL="457200" indent="-342900">
              <a:buFont typeface="Wingdings" panose="05000000000000000000" pitchFamily="2" charset="2"/>
              <a:buChar char="ü"/>
            </a:pPr>
            <a:r>
              <a:rPr lang="en-GB" sz="2200" dirty="0"/>
              <a:t>Punctuation</a:t>
            </a:r>
          </a:p>
          <a:p>
            <a:pPr marL="457200" indent="-342900">
              <a:buFont typeface="Wingdings" panose="05000000000000000000" pitchFamily="2" charset="2"/>
              <a:buChar char="ü"/>
            </a:pPr>
            <a:r>
              <a:rPr lang="en-GB" sz="2200" dirty="0"/>
              <a:t>Syntax</a:t>
            </a:r>
          </a:p>
          <a:p>
            <a:pPr marL="457200" indent="-342900">
              <a:buFont typeface="Wingdings" panose="05000000000000000000" pitchFamily="2" charset="2"/>
              <a:buChar char="ü"/>
            </a:pPr>
            <a:r>
              <a:rPr lang="en-GB" sz="2200" dirty="0"/>
              <a:t>Register</a:t>
            </a:r>
            <a:r>
              <a:rPr lang="en-GB" dirty="0"/>
              <a:t>	</a:t>
            </a:r>
            <a:r>
              <a:rPr lang="en-GB" dirty="0" smtClean="0"/>
              <a:t>	</a:t>
            </a:r>
            <a:endParaRPr lang="en-GB" sz="22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pic>
        <p:nvPicPr>
          <p:cNvPr id="6" name="Picture 5"/>
          <p:cNvPicPr>
            <a:picLocks noChangeAspect="1"/>
          </p:cNvPicPr>
          <p:nvPr/>
        </p:nvPicPr>
        <p:blipFill>
          <a:blip r:embed="rId3"/>
          <a:stretch>
            <a:fillRect/>
          </a:stretch>
        </p:blipFill>
        <p:spPr>
          <a:xfrm>
            <a:off x="7684714" y="1593852"/>
            <a:ext cx="3892080" cy="4059974"/>
          </a:xfrm>
          <a:prstGeom prst="rect">
            <a:avLst/>
          </a:prstGeom>
        </p:spPr>
      </p:pic>
      <p:sp>
        <p:nvSpPr>
          <p:cNvPr id="7" name="TextBox 6"/>
          <p:cNvSpPr txBox="1"/>
          <p:nvPr/>
        </p:nvSpPr>
        <p:spPr>
          <a:xfrm>
            <a:off x="8603088" y="5584718"/>
            <a:ext cx="3284112" cy="246221"/>
          </a:xfrm>
          <a:prstGeom prst="rect">
            <a:avLst/>
          </a:prstGeom>
          <a:noFill/>
        </p:spPr>
        <p:txBody>
          <a:bodyPr wrap="square" rtlCol="0">
            <a:spAutoFit/>
          </a:bodyPr>
          <a:lstStyle/>
          <a:p>
            <a:r>
              <a:rPr lang="en-GB" sz="1000" dirty="0"/>
              <a:t>https://www.pexels.com/search/typewriter/</a:t>
            </a:r>
          </a:p>
        </p:txBody>
      </p:sp>
    </p:spTree>
    <p:extLst>
      <p:ext uri="{BB962C8B-B14F-4D97-AF65-F5344CB8AC3E}">
        <p14:creationId xmlns:p14="http://schemas.microsoft.com/office/powerpoint/2010/main" val="64385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66450"/>
            <a:ext cx="7543800" cy="622115"/>
          </a:xfrm>
        </p:spPr>
        <p:txBody>
          <a:bodyPr>
            <a:normAutofit/>
          </a:bodyPr>
          <a:lstStyle/>
          <a:p>
            <a:pPr algn="ctr"/>
            <a:r>
              <a:rPr lang="en-GB" sz="3600" b="1" dirty="0" smtClean="0">
                <a:solidFill>
                  <a:schemeClr val="accent1">
                    <a:lumMod val="75000"/>
                  </a:schemeClr>
                </a:solidFill>
              </a:rPr>
              <a:t>Presentation</a:t>
            </a:r>
            <a:endParaRPr lang="en-GB" sz="3600" b="1" dirty="0">
              <a:solidFill>
                <a:schemeClr val="accent1">
                  <a:lumMod val="75000"/>
                </a:scheme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35623" y="1086489"/>
            <a:ext cx="6731374" cy="4874013"/>
          </a:xfrm>
        </p:spPr>
      </p:pic>
    </p:spTree>
    <p:extLst>
      <p:ext uri="{BB962C8B-B14F-4D97-AF65-F5344CB8AC3E}">
        <p14:creationId xmlns:p14="http://schemas.microsoft.com/office/powerpoint/2010/main" val="108653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804" y="205034"/>
            <a:ext cx="7543800" cy="550106"/>
          </a:xfrm>
        </p:spPr>
        <p:txBody>
          <a:bodyPr>
            <a:normAutofit fontScale="90000"/>
          </a:bodyPr>
          <a:lstStyle/>
          <a:p>
            <a:pPr algn="ctr"/>
            <a:r>
              <a:rPr lang="en-GB" sz="3600" b="1" dirty="0" smtClean="0">
                <a:solidFill>
                  <a:schemeClr val="accent1">
                    <a:lumMod val="75000"/>
                  </a:schemeClr>
                </a:solidFill>
              </a:rPr>
              <a:t>Presentation</a:t>
            </a:r>
            <a:endParaRPr lang="en-GB" sz="3600" b="1" dirty="0">
              <a:solidFill>
                <a:schemeClr val="accent1">
                  <a:lumMod val="75000"/>
                </a:schemeClr>
              </a:solidFill>
            </a:endParaRPr>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38648" y="836712"/>
            <a:ext cx="8152112" cy="54380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spTree>
    <p:extLst>
      <p:ext uri="{BB962C8B-B14F-4D97-AF65-F5344CB8AC3E}">
        <p14:creationId xmlns:p14="http://schemas.microsoft.com/office/powerpoint/2010/main" val="312291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915" y="286605"/>
            <a:ext cx="7543800" cy="1126172"/>
          </a:xfrm>
        </p:spPr>
        <p:txBody>
          <a:bodyPr>
            <a:normAutofit/>
          </a:bodyPr>
          <a:lstStyle/>
          <a:p>
            <a:pPr algn="ctr"/>
            <a:r>
              <a:rPr lang="en-GB" sz="3600" b="1" dirty="0" smtClean="0">
                <a:solidFill>
                  <a:schemeClr val="accent1">
                    <a:lumMod val="75000"/>
                  </a:schemeClr>
                </a:solidFill>
              </a:rPr>
              <a:t>Structure</a:t>
            </a:r>
            <a:endParaRPr lang="en-GB" sz="3600" b="1" dirty="0">
              <a:solidFill>
                <a:schemeClr val="accent1">
                  <a:lumMod val="75000"/>
                </a:schemeClr>
              </a:solidFill>
            </a:endParaRPr>
          </a:p>
        </p:txBody>
      </p:sp>
      <p:sp>
        <p:nvSpPr>
          <p:cNvPr id="3" name="Content Placeholder 2"/>
          <p:cNvSpPr>
            <a:spLocks noGrp="1"/>
          </p:cNvSpPr>
          <p:nvPr>
            <p:ph idx="1"/>
          </p:nvPr>
        </p:nvSpPr>
        <p:spPr>
          <a:xfrm>
            <a:off x="888642" y="1412777"/>
            <a:ext cx="7382476" cy="4023360"/>
          </a:xfrm>
        </p:spPr>
        <p:txBody>
          <a:bodyPr>
            <a:normAutofit/>
          </a:bodyPr>
          <a:lstStyle/>
          <a:p>
            <a:pPr algn="ctr"/>
            <a:endParaRPr lang="en-GB" b="1" dirty="0" smtClean="0"/>
          </a:p>
          <a:p>
            <a:pPr algn="ctr"/>
            <a:r>
              <a:rPr lang="en-GB" sz="3600" b="1" dirty="0"/>
              <a:t>ACTIVITY</a:t>
            </a:r>
          </a:p>
          <a:p>
            <a:r>
              <a:rPr lang="en-GB" sz="2800" dirty="0"/>
              <a:t>IN </a:t>
            </a:r>
            <a:r>
              <a:rPr lang="en-GB" sz="2800" dirty="0" smtClean="0"/>
              <a:t>SMALL GROUPS</a:t>
            </a:r>
            <a:r>
              <a:rPr lang="en-GB" sz="2800" dirty="0"/>
              <a:t>:</a:t>
            </a:r>
          </a:p>
          <a:p>
            <a:r>
              <a:rPr lang="en-GB" sz="2800" dirty="0"/>
              <a:t>Think about the </a:t>
            </a:r>
            <a:r>
              <a:rPr lang="en-GB" sz="2800" b="1" dirty="0"/>
              <a:t>STRUCTURE</a:t>
            </a:r>
            <a:r>
              <a:rPr lang="en-GB" sz="2800" dirty="0"/>
              <a:t> of a piece of academic writing. Design or sketch a diagram or image that you think portrays the structure of a piece of academic writing.</a:t>
            </a:r>
          </a:p>
          <a:p>
            <a:endParaRPr lang="en-GB"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pic>
        <p:nvPicPr>
          <p:cNvPr id="1028" name="Picture 4" descr="Image result for flip chart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430777">
            <a:off x="8840515" y="2249712"/>
            <a:ext cx="1819275" cy="25241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16144" y="5131725"/>
            <a:ext cx="3275856" cy="276999"/>
          </a:xfrm>
          <a:prstGeom prst="rect">
            <a:avLst/>
          </a:prstGeom>
          <a:noFill/>
        </p:spPr>
        <p:txBody>
          <a:bodyPr wrap="square" rtlCol="0">
            <a:spAutoFit/>
          </a:bodyPr>
          <a:lstStyle/>
          <a:p>
            <a:r>
              <a:rPr lang="en-GB" sz="1200" dirty="0"/>
              <a:t>https://pxhere.com/en/photo/776296</a:t>
            </a:r>
          </a:p>
        </p:txBody>
      </p:sp>
    </p:spTree>
    <p:extLst>
      <p:ext uri="{BB962C8B-B14F-4D97-AF65-F5344CB8AC3E}">
        <p14:creationId xmlns:p14="http://schemas.microsoft.com/office/powerpoint/2010/main" val="64697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410"/>
            <a:ext cx="10515600" cy="1325563"/>
          </a:xfrm>
        </p:spPr>
        <p:txBody>
          <a:bodyPr/>
          <a:lstStyle/>
          <a:p>
            <a:pPr algn="ctr"/>
            <a:r>
              <a:rPr lang="en-GB" b="1" dirty="0" smtClean="0">
                <a:solidFill>
                  <a:schemeClr val="accent1">
                    <a:lumMod val="75000"/>
                  </a:schemeClr>
                </a:solidFill>
              </a:rPr>
              <a:t>Essay Structure</a:t>
            </a:r>
            <a:br>
              <a:rPr lang="en-GB" b="1" dirty="0" smtClean="0">
                <a:solidFill>
                  <a:schemeClr val="accent1">
                    <a:lumMod val="75000"/>
                  </a:schemeClr>
                </a:solidFill>
              </a:rPr>
            </a:br>
            <a:r>
              <a:rPr lang="en-GB" b="1" dirty="0" smtClean="0">
                <a:solidFill>
                  <a:schemeClr val="accent1">
                    <a:lumMod val="75000"/>
                  </a:schemeClr>
                </a:solidFill>
              </a:rPr>
              <a:t>‘The Sweetie Wrapper’</a:t>
            </a:r>
            <a:endParaRPr lang="en-GB" b="1" dirty="0">
              <a:solidFill>
                <a:schemeClr val="accent1">
                  <a:lumMod val="75000"/>
                </a:schemeClr>
              </a:solidFill>
            </a:endParaRPr>
          </a:p>
        </p:txBody>
      </p:sp>
      <p:pic>
        <p:nvPicPr>
          <p:cNvPr id="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4441" y="1640222"/>
            <a:ext cx="7426089" cy="4177175"/>
          </a:xfrm>
        </p:spPr>
      </p:pic>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pic>
        <p:nvPicPr>
          <p:cNvPr id="6" name="Picture 5"/>
          <p:cNvPicPr>
            <a:picLocks noChangeAspect="1"/>
          </p:cNvPicPr>
          <p:nvPr/>
        </p:nvPicPr>
        <p:blipFill>
          <a:blip r:embed="rId4"/>
          <a:stretch>
            <a:fillRect/>
          </a:stretch>
        </p:blipFill>
        <p:spPr>
          <a:xfrm rot="5400000">
            <a:off x="-154012" y="2590863"/>
            <a:ext cx="4381500" cy="2299721"/>
          </a:xfrm>
          <a:prstGeom prst="rect">
            <a:avLst/>
          </a:prstGeom>
        </p:spPr>
      </p:pic>
    </p:spTree>
    <p:extLst>
      <p:ext uri="{BB962C8B-B14F-4D97-AF65-F5344CB8AC3E}">
        <p14:creationId xmlns:p14="http://schemas.microsoft.com/office/powerpoint/2010/main" val="72854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133600" y="325656"/>
            <a:ext cx="7543800" cy="680876"/>
          </a:xfrm>
        </p:spPr>
        <p:txBody>
          <a:bodyPr/>
          <a:lstStyle/>
          <a:p>
            <a:pPr algn="ctr"/>
            <a:r>
              <a:rPr lang="en-GB" altLang="en-US" sz="3400" b="1" dirty="0">
                <a:solidFill>
                  <a:schemeClr val="accent1">
                    <a:lumMod val="75000"/>
                  </a:schemeClr>
                </a:solidFill>
              </a:rPr>
              <a:t>The ‘Sweetie Wrapper’ unwrapped</a:t>
            </a:r>
          </a:p>
        </p:txBody>
      </p:sp>
      <p:sp>
        <p:nvSpPr>
          <p:cNvPr id="23556" name="Rectangle 3"/>
          <p:cNvSpPr>
            <a:spLocks noGrp="1" noChangeArrowheads="1"/>
          </p:cNvSpPr>
          <p:nvPr>
            <p:ph sz="half" idx="1"/>
          </p:nvPr>
        </p:nvSpPr>
        <p:spPr>
          <a:xfrm>
            <a:off x="2097833" y="2310878"/>
            <a:ext cx="3498850" cy="3527425"/>
          </a:xfrm>
          <a:prstGeom prst="rect">
            <a:avLst/>
          </a:prstGeom>
        </p:spPr>
        <p:txBody>
          <a:bodyPr>
            <a:normAutofit fontScale="85000" lnSpcReduction="20000"/>
          </a:bodyPr>
          <a:lstStyle/>
          <a:p>
            <a:pPr>
              <a:lnSpc>
                <a:spcPct val="80000"/>
              </a:lnSpc>
              <a:buFont typeface="Wingdings" pitchFamily="2" charset="2"/>
              <a:buNone/>
            </a:pPr>
            <a:r>
              <a:rPr lang="en-GB" altLang="en-US" sz="1800" b="1" dirty="0"/>
              <a:t>Introduction</a:t>
            </a:r>
          </a:p>
          <a:p>
            <a:pPr>
              <a:lnSpc>
                <a:spcPct val="80000"/>
              </a:lnSpc>
              <a:buFont typeface="Wingdings" pitchFamily="2" charset="2"/>
              <a:buNone/>
            </a:pPr>
            <a:endParaRPr lang="en-GB" altLang="en-US" sz="2400" dirty="0"/>
          </a:p>
          <a:p>
            <a:pPr>
              <a:lnSpc>
                <a:spcPct val="80000"/>
              </a:lnSpc>
              <a:buFont typeface="Wingdings" pitchFamily="2" charset="2"/>
              <a:buNone/>
            </a:pPr>
            <a:endParaRPr lang="en-GB" altLang="en-US" sz="2400" dirty="0"/>
          </a:p>
          <a:p>
            <a:pPr>
              <a:lnSpc>
                <a:spcPct val="80000"/>
              </a:lnSpc>
              <a:buFont typeface="Wingdings" pitchFamily="2" charset="2"/>
              <a:buNone/>
            </a:pPr>
            <a:r>
              <a:rPr lang="en-GB" altLang="en-US" sz="1800" b="1" dirty="0"/>
              <a:t>Main </a:t>
            </a:r>
          </a:p>
          <a:p>
            <a:pPr>
              <a:lnSpc>
                <a:spcPct val="80000"/>
              </a:lnSpc>
              <a:buFont typeface="Wingdings" pitchFamily="2" charset="2"/>
              <a:buNone/>
            </a:pPr>
            <a:r>
              <a:rPr lang="en-GB" altLang="en-US" sz="1800" b="1" dirty="0"/>
              <a:t>Body</a:t>
            </a:r>
          </a:p>
          <a:p>
            <a:pPr>
              <a:lnSpc>
                <a:spcPct val="80000"/>
              </a:lnSpc>
              <a:buFont typeface="Wingdings" pitchFamily="2" charset="2"/>
              <a:buNone/>
            </a:pPr>
            <a:endParaRPr lang="en-GB" altLang="en-US" sz="2400" dirty="0"/>
          </a:p>
          <a:p>
            <a:pPr>
              <a:lnSpc>
                <a:spcPct val="80000"/>
              </a:lnSpc>
              <a:buFont typeface="Wingdings" pitchFamily="2" charset="2"/>
              <a:buNone/>
            </a:pPr>
            <a:endParaRPr lang="en-GB" altLang="en-US" sz="1800" b="1" dirty="0"/>
          </a:p>
          <a:p>
            <a:pPr>
              <a:lnSpc>
                <a:spcPct val="80000"/>
              </a:lnSpc>
              <a:buFont typeface="Wingdings" pitchFamily="2" charset="2"/>
              <a:buNone/>
            </a:pPr>
            <a:r>
              <a:rPr lang="en-GB" altLang="en-US" sz="1800" b="1" dirty="0"/>
              <a:t>Conclusion</a:t>
            </a:r>
            <a:endParaRPr lang="en-US" altLang="en-US" sz="1800" b="1" dirty="0"/>
          </a:p>
        </p:txBody>
      </p:sp>
      <p:sp>
        <p:nvSpPr>
          <p:cNvPr id="23557" name="Rectangle 4"/>
          <p:cNvSpPr>
            <a:spLocks noGrp="1" noChangeArrowheads="1"/>
          </p:cNvSpPr>
          <p:nvPr>
            <p:ph sz="half" idx="2"/>
          </p:nvPr>
        </p:nvSpPr>
        <p:spPr>
          <a:xfrm>
            <a:off x="6019800" y="1981200"/>
            <a:ext cx="4648200" cy="4572000"/>
          </a:xfrm>
          <a:prstGeom prst="rect">
            <a:avLst/>
          </a:prstGeom>
        </p:spPr>
        <p:txBody>
          <a:bodyPr>
            <a:normAutofit fontScale="85000" lnSpcReduction="20000"/>
          </a:bodyPr>
          <a:lstStyle/>
          <a:p>
            <a:pPr>
              <a:lnSpc>
                <a:spcPct val="80000"/>
              </a:lnSpc>
              <a:buFont typeface="Wingdings" pitchFamily="2" charset="2"/>
              <a:buNone/>
            </a:pPr>
            <a:r>
              <a:rPr lang="en-GB" altLang="en-US" dirty="0"/>
              <a:t>Context</a:t>
            </a:r>
          </a:p>
          <a:p>
            <a:pPr>
              <a:lnSpc>
                <a:spcPct val="80000"/>
              </a:lnSpc>
              <a:buFont typeface="Wingdings" pitchFamily="2" charset="2"/>
              <a:buNone/>
            </a:pPr>
            <a:r>
              <a:rPr lang="en-GB" altLang="en-US" dirty="0"/>
              <a:t>Key ideas / Statement of intent</a:t>
            </a:r>
          </a:p>
          <a:p>
            <a:pPr>
              <a:lnSpc>
                <a:spcPct val="80000"/>
              </a:lnSpc>
              <a:buFont typeface="Wingdings" pitchFamily="2" charset="2"/>
              <a:buNone/>
            </a:pPr>
            <a:r>
              <a:rPr lang="en-GB" altLang="en-US" dirty="0"/>
              <a:t>‘Signposting’</a:t>
            </a:r>
          </a:p>
          <a:p>
            <a:pPr>
              <a:lnSpc>
                <a:spcPct val="80000"/>
              </a:lnSpc>
              <a:buFont typeface="Wingdings" pitchFamily="2" charset="2"/>
              <a:buNone/>
            </a:pPr>
            <a:endParaRPr lang="en-GB" altLang="en-US" dirty="0"/>
          </a:p>
          <a:p>
            <a:pPr>
              <a:lnSpc>
                <a:spcPct val="80000"/>
              </a:lnSpc>
              <a:buFont typeface="Wingdings" pitchFamily="2" charset="2"/>
              <a:buNone/>
            </a:pPr>
            <a:endParaRPr lang="en-GB" altLang="en-US" dirty="0"/>
          </a:p>
          <a:p>
            <a:pPr>
              <a:lnSpc>
                <a:spcPct val="80000"/>
              </a:lnSpc>
              <a:buFont typeface="Wingdings" pitchFamily="2" charset="2"/>
              <a:buNone/>
            </a:pPr>
            <a:endParaRPr lang="en-GB" altLang="en-US" dirty="0"/>
          </a:p>
          <a:p>
            <a:pPr>
              <a:lnSpc>
                <a:spcPct val="80000"/>
              </a:lnSpc>
              <a:buFont typeface="Wingdings" pitchFamily="2" charset="2"/>
              <a:buNone/>
            </a:pPr>
            <a:endParaRPr lang="en-GB" altLang="en-US" dirty="0"/>
          </a:p>
          <a:p>
            <a:pPr>
              <a:lnSpc>
                <a:spcPct val="80000"/>
              </a:lnSpc>
              <a:buFont typeface="Wingdings" pitchFamily="2" charset="2"/>
              <a:buNone/>
            </a:pPr>
            <a:endParaRPr lang="en-GB" altLang="en-US" dirty="0"/>
          </a:p>
          <a:p>
            <a:pPr>
              <a:lnSpc>
                <a:spcPct val="80000"/>
              </a:lnSpc>
              <a:buFont typeface="Wingdings" pitchFamily="2" charset="2"/>
              <a:buNone/>
            </a:pPr>
            <a:endParaRPr lang="en-GB" altLang="en-US" dirty="0"/>
          </a:p>
          <a:p>
            <a:pPr>
              <a:lnSpc>
                <a:spcPct val="80000"/>
              </a:lnSpc>
              <a:spcBef>
                <a:spcPct val="10000"/>
              </a:spcBef>
              <a:buFont typeface="Wingdings" pitchFamily="2" charset="2"/>
              <a:buNone/>
            </a:pPr>
            <a:r>
              <a:rPr lang="en-GB" altLang="en-US" dirty="0"/>
              <a:t>Return to intention</a:t>
            </a:r>
          </a:p>
          <a:p>
            <a:pPr>
              <a:lnSpc>
                <a:spcPct val="80000"/>
              </a:lnSpc>
              <a:spcBef>
                <a:spcPct val="10000"/>
              </a:spcBef>
              <a:buFont typeface="Wingdings" pitchFamily="2" charset="2"/>
              <a:buNone/>
            </a:pPr>
            <a:endParaRPr lang="en-GB" altLang="en-US" dirty="0"/>
          </a:p>
          <a:p>
            <a:pPr>
              <a:lnSpc>
                <a:spcPct val="80000"/>
              </a:lnSpc>
              <a:spcBef>
                <a:spcPct val="10000"/>
              </a:spcBef>
              <a:buFont typeface="Wingdings" pitchFamily="2" charset="2"/>
              <a:buNone/>
            </a:pPr>
            <a:r>
              <a:rPr lang="en-GB" altLang="en-US" dirty="0"/>
              <a:t>Mini conclusion concepts</a:t>
            </a:r>
          </a:p>
          <a:p>
            <a:pPr>
              <a:lnSpc>
                <a:spcPct val="80000"/>
              </a:lnSpc>
              <a:spcBef>
                <a:spcPct val="10000"/>
              </a:spcBef>
              <a:buFont typeface="Wingdings" pitchFamily="2" charset="2"/>
              <a:buNone/>
            </a:pPr>
            <a:endParaRPr lang="en-GB" altLang="en-US" dirty="0"/>
          </a:p>
          <a:p>
            <a:pPr>
              <a:lnSpc>
                <a:spcPct val="80000"/>
              </a:lnSpc>
              <a:spcBef>
                <a:spcPct val="10000"/>
              </a:spcBef>
              <a:buFont typeface="Wingdings" pitchFamily="2" charset="2"/>
              <a:buNone/>
            </a:pPr>
            <a:r>
              <a:rPr lang="en-GB" altLang="en-US" dirty="0"/>
              <a:t>Place in wider context</a:t>
            </a:r>
          </a:p>
        </p:txBody>
      </p:sp>
      <p:sp>
        <p:nvSpPr>
          <p:cNvPr id="2" name="Footer Placeholder 1"/>
          <p:cNvSpPr>
            <a:spLocks noGrp="1"/>
          </p:cNvSpPr>
          <p:nvPr>
            <p:ph type="ftr" sz="quarter" idx="11"/>
          </p:nvPr>
        </p:nvSpPr>
        <p:spPr/>
        <p:txBody>
          <a:bodyPr/>
          <a:lstStyle/>
          <a:p>
            <a:r>
              <a:rPr lang="en-US" smtClean="0">
                <a:solidFill>
                  <a:prstClr val="white">
                    <a:tint val="75000"/>
                  </a:prstClr>
                </a:solidFill>
              </a:rPr>
              <a:t>CASTLE. University of Dundee, 2017</a:t>
            </a:r>
            <a:endParaRPr lang="en-GB">
              <a:solidFill>
                <a:prstClr val="white">
                  <a:tint val="75000"/>
                </a:prstClr>
              </a:solidFill>
            </a:endParaRPr>
          </a:p>
        </p:txBody>
      </p:sp>
      <p:sp>
        <p:nvSpPr>
          <p:cNvPr id="38917" name="Rectangle 5"/>
          <p:cNvSpPr>
            <a:spLocks noChangeArrowheads="1"/>
          </p:cNvSpPr>
          <p:nvPr/>
        </p:nvSpPr>
        <p:spPr bwMode="auto">
          <a:xfrm>
            <a:off x="3235327" y="2889279"/>
            <a:ext cx="2286000" cy="1828800"/>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a:latin typeface="Tahoma" pitchFamily="34" charset="0"/>
              <a:cs typeface="Arial" charset="0"/>
            </a:endParaRPr>
          </a:p>
        </p:txBody>
      </p:sp>
      <p:sp>
        <p:nvSpPr>
          <p:cNvPr id="38918" name="AutoShape 6"/>
          <p:cNvSpPr>
            <a:spLocks noChangeArrowheads="1"/>
          </p:cNvSpPr>
          <p:nvPr/>
        </p:nvSpPr>
        <p:spPr bwMode="auto">
          <a:xfrm>
            <a:off x="3129168" y="4640805"/>
            <a:ext cx="2514600" cy="1600200"/>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Verdana" pitchFamily="34" charset="0"/>
            </a:endParaRPr>
          </a:p>
        </p:txBody>
      </p:sp>
      <p:sp>
        <p:nvSpPr>
          <p:cNvPr id="38919" name="AutoShape 7"/>
          <p:cNvSpPr>
            <a:spLocks noChangeArrowheads="1"/>
          </p:cNvSpPr>
          <p:nvPr/>
        </p:nvSpPr>
        <p:spPr bwMode="auto">
          <a:xfrm flipV="1">
            <a:off x="3210258" y="1836195"/>
            <a:ext cx="2362200" cy="11430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a:solidFill>
                <a:srgbClr val="CC99FF"/>
              </a:solidFill>
              <a:latin typeface="Tahoma" pitchFamily="34" charset="0"/>
              <a:cs typeface="Arial" charset="0"/>
            </a:endParaRPr>
          </a:p>
        </p:txBody>
      </p:sp>
      <p:sp>
        <p:nvSpPr>
          <p:cNvPr id="38920" name="Line 8"/>
          <p:cNvSpPr>
            <a:spLocks noChangeShapeType="1"/>
          </p:cNvSpPr>
          <p:nvPr/>
        </p:nvSpPr>
        <p:spPr bwMode="auto">
          <a:xfrm>
            <a:off x="3657600" y="2286000"/>
            <a:ext cx="1524000" cy="0"/>
          </a:xfrm>
          <a:prstGeom prst="line">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21" name="Line 9"/>
          <p:cNvSpPr>
            <a:spLocks noChangeShapeType="1"/>
          </p:cNvSpPr>
          <p:nvPr/>
        </p:nvSpPr>
        <p:spPr bwMode="auto">
          <a:xfrm flipV="1">
            <a:off x="4079776" y="2668142"/>
            <a:ext cx="576064" cy="0"/>
          </a:xfrm>
          <a:prstGeom prst="line">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22" name="Rectangle 10"/>
          <p:cNvSpPr>
            <a:spLocks noChangeArrowheads="1"/>
          </p:cNvSpPr>
          <p:nvPr/>
        </p:nvSpPr>
        <p:spPr bwMode="auto">
          <a:xfrm>
            <a:off x="3548268" y="3116806"/>
            <a:ext cx="1676400" cy="397919"/>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dirty="0" err="1">
                <a:latin typeface="Arial Narrow" pitchFamily="34" charset="0"/>
                <a:cs typeface="Arial" charset="0"/>
              </a:rPr>
              <a:t>Subpoint</a:t>
            </a:r>
            <a:r>
              <a:rPr lang="en-GB" altLang="en-US" sz="2400" dirty="0">
                <a:latin typeface="Arial Narrow" pitchFamily="34" charset="0"/>
                <a:cs typeface="Arial" charset="0"/>
              </a:rPr>
              <a:t> 1</a:t>
            </a:r>
            <a:endParaRPr lang="en-US" altLang="en-US" sz="2400" dirty="0">
              <a:latin typeface="Arial Narrow" pitchFamily="34" charset="0"/>
              <a:cs typeface="Arial" charset="0"/>
            </a:endParaRPr>
          </a:p>
        </p:txBody>
      </p:sp>
      <p:sp>
        <p:nvSpPr>
          <p:cNvPr id="38923" name="Rectangle 11"/>
          <p:cNvSpPr>
            <a:spLocks noChangeArrowheads="1"/>
          </p:cNvSpPr>
          <p:nvPr/>
        </p:nvSpPr>
        <p:spPr bwMode="auto">
          <a:xfrm>
            <a:off x="3536076" y="3675606"/>
            <a:ext cx="1676400" cy="304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dirty="0" err="1">
                <a:latin typeface="Arial Narrow" pitchFamily="34" charset="0"/>
                <a:cs typeface="Arial" charset="0"/>
              </a:rPr>
              <a:t>Subpoint</a:t>
            </a:r>
            <a:r>
              <a:rPr lang="en-GB" altLang="en-US" sz="2400" dirty="0">
                <a:latin typeface="Arial Narrow" pitchFamily="34" charset="0"/>
                <a:cs typeface="Arial" charset="0"/>
              </a:rPr>
              <a:t> 2</a:t>
            </a:r>
            <a:endParaRPr lang="en-US" altLang="en-US" sz="2400" dirty="0">
              <a:latin typeface="Arial Narrow" pitchFamily="34" charset="0"/>
              <a:cs typeface="Arial" charset="0"/>
            </a:endParaRPr>
          </a:p>
        </p:txBody>
      </p:sp>
      <p:sp>
        <p:nvSpPr>
          <p:cNvPr id="38924" name="Rectangle 12"/>
          <p:cNvSpPr>
            <a:spLocks noChangeArrowheads="1"/>
          </p:cNvSpPr>
          <p:nvPr/>
        </p:nvSpPr>
        <p:spPr bwMode="auto">
          <a:xfrm>
            <a:off x="3547747" y="4209005"/>
            <a:ext cx="1676400" cy="304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dirty="0" err="1">
                <a:latin typeface="Arial Narrow" pitchFamily="34" charset="0"/>
                <a:cs typeface="Arial" charset="0"/>
              </a:rPr>
              <a:t>Subpoint</a:t>
            </a:r>
            <a:r>
              <a:rPr lang="en-GB" altLang="en-US" sz="2400" dirty="0">
                <a:latin typeface="Arial Narrow" pitchFamily="34" charset="0"/>
                <a:cs typeface="Arial" charset="0"/>
              </a:rPr>
              <a:t> 3</a:t>
            </a:r>
            <a:endParaRPr lang="en-US" altLang="en-US" sz="2400" dirty="0">
              <a:latin typeface="Arial Narrow" pitchFamily="34" charset="0"/>
              <a:cs typeface="Arial" charset="0"/>
            </a:endParaRPr>
          </a:p>
        </p:txBody>
      </p:sp>
      <p:sp>
        <p:nvSpPr>
          <p:cNvPr id="38925" name="Line 13"/>
          <p:cNvSpPr>
            <a:spLocks noChangeShapeType="1"/>
          </p:cNvSpPr>
          <p:nvPr/>
        </p:nvSpPr>
        <p:spPr bwMode="auto">
          <a:xfrm flipV="1">
            <a:off x="3863752" y="5410200"/>
            <a:ext cx="1165448" cy="10609"/>
          </a:xfrm>
          <a:prstGeom prst="line">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26" name="Line 14"/>
          <p:cNvSpPr>
            <a:spLocks noChangeShapeType="1"/>
          </p:cNvSpPr>
          <p:nvPr/>
        </p:nvSpPr>
        <p:spPr bwMode="auto">
          <a:xfrm>
            <a:off x="3359696" y="5937278"/>
            <a:ext cx="2050504" cy="6322"/>
          </a:xfrm>
          <a:prstGeom prst="line">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27" name="Line 15"/>
          <p:cNvSpPr>
            <a:spLocks noChangeShapeType="1"/>
          </p:cNvSpPr>
          <p:nvPr/>
        </p:nvSpPr>
        <p:spPr bwMode="auto">
          <a:xfrm flipH="1" flipV="1">
            <a:off x="5181600" y="2133600"/>
            <a:ext cx="838200" cy="0"/>
          </a:xfrm>
          <a:prstGeom prst="line">
            <a:avLst/>
          </a:prstGeom>
          <a:noFill/>
          <a:ln w="9525">
            <a:solidFill>
              <a:schemeClr val="accent2"/>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28" name="Line 16"/>
          <p:cNvSpPr>
            <a:spLocks noChangeShapeType="1"/>
          </p:cNvSpPr>
          <p:nvPr/>
        </p:nvSpPr>
        <p:spPr bwMode="auto">
          <a:xfrm flipH="1" flipV="1">
            <a:off x="4953000" y="2514600"/>
            <a:ext cx="1143000" cy="0"/>
          </a:xfrm>
          <a:prstGeom prst="line">
            <a:avLst/>
          </a:prstGeom>
          <a:noFill/>
          <a:ln w="9525">
            <a:solidFill>
              <a:schemeClr val="accent2"/>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29" name="Line 17"/>
          <p:cNvSpPr>
            <a:spLocks noChangeShapeType="1"/>
          </p:cNvSpPr>
          <p:nvPr/>
        </p:nvSpPr>
        <p:spPr bwMode="auto">
          <a:xfrm flipH="1" flipV="1">
            <a:off x="4583113" y="2781300"/>
            <a:ext cx="1447800" cy="0"/>
          </a:xfrm>
          <a:prstGeom prst="line">
            <a:avLst/>
          </a:prstGeom>
          <a:noFill/>
          <a:ln w="9525">
            <a:solidFill>
              <a:schemeClr val="accent2"/>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30" name="AutoShape 18"/>
          <p:cNvSpPr>
            <a:spLocks noChangeArrowheads="1"/>
          </p:cNvSpPr>
          <p:nvPr/>
        </p:nvSpPr>
        <p:spPr bwMode="auto">
          <a:xfrm>
            <a:off x="8848613" y="2730557"/>
            <a:ext cx="1600200" cy="2438400"/>
          </a:xfrm>
          <a:prstGeom prst="foldedCorner">
            <a:avLst>
              <a:gd name="adj" fmla="val 12500"/>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solidFill>
                  <a:schemeClr val="accent2"/>
                </a:solidFill>
                <a:cs typeface="Arial" charset="0"/>
              </a:rPr>
              <a:t>Critical </a:t>
            </a:r>
          </a:p>
          <a:p>
            <a:pPr eaLnBrk="1" hangingPunct="1">
              <a:spcBef>
                <a:spcPct val="0"/>
              </a:spcBef>
              <a:buFontTx/>
              <a:buNone/>
            </a:pPr>
            <a:r>
              <a:rPr lang="en-US" altLang="en-US" sz="2000" b="1" dirty="0">
                <a:solidFill>
                  <a:schemeClr val="accent2"/>
                </a:solidFill>
                <a:cs typeface="Arial" charset="0"/>
              </a:rPr>
              <a:t>analysis/</a:t>
            </a:r>
          </a:p>
          <a:p>
            <a:pPr eaLnBrk="1" hangingPunct="1">
              <a:spcBef>
                <a:spcPct val="0"/>
              </a:spcBef>
              <a:buFontTx/>
              <a:buNone/>
            </a:pPr>
            <a:r>
              <a:rPr lang="en-US" altLang="en-US" sz="2000" b="1" dirty="0">
                <a:solidFill>
                  <a:schemeClr val="accent2"/>
                </a:solidFill>
                <a:cs typeface="Arial" charset="0"/>
              </a:rPr>
              <a:t>Mini- </a:t>
            </a:r>
          </a:p>
          <a:p>
            <a:pPr eaLnBrk="1" hangingPunct="1">
              <a:spcBef>
                <a:spcPct val="0"/>
              </a:spcBef>
              <a:buFontTx/>
              <a:buNone/>
            </a:pPr>
            <a:r>
              <a:rPr lang="en-US" altLang="en-US" sz="2000" b="1" dirty="0">
                <a:solidFill>
                  <a:schemeClr val="accent2"/>
                </a:solidFill>
                <a:cs typeface="Arial" charset="0"/>
              </a:rPr>
              <a:t>conclusion</a:t>
            </a:r>
          </a:p>
          <a:p>
            <a:pPr eaLnBrk="1" hangingPunct="1">
              <a:spcBef>
                <a:spcPct val="0"/>
              </a:spcBef>
              <a:buFontTx/>
              <a:buNone/>
            </a:pPr>
            <a:r>
              <a:rPr lang="en-US" altLang="en-US" sz="2000" b="1" dirty="0">
                <a:solidFill>
                  <a:schemeClr val="accent2"/>
                </a:solidFill>
                <a:cs typeface="Arial" charset="0"/>
              </a:rPr>
              <a:t>(from each</a:t>
            </a:r>
          </a:p>
          <a:p>
            <a:pPr eaLnBrk="1" hangingPunct="1">
              <a:spcBef>
                <a:spcPct val="0"/>
              </a:spcBef>
              <a:buFontTx/>
              <a:buNone/>
            </a:pPr>
            <a:r>
              <a:rPr lang="en-US" altLang="en-US" sz="2000" b="1" dirty="0">
                <a:solidFill>
                  <a:schemeClr val="accent2"/>
                </a:solidFill>
                <a:cs typeface="Arial" charset="0"/>
              </a:rPr>
              <a:t> sub-point)</a:t>
            </a:r>
          </a:p>
        </p:txBody>
      </p:sp>
      <p:sp>
        <p:nvSpPr>
          <p:cNvPr id="38931" name="Line 19"/>
          <p:cNvSpPr>
            <a:spLocks noChangeShapeType="1"/>
          </p:cNvSpPr>
          <p:nvPr/>
        </p:nvSpPr>
        <p:spPr bwMode="auto">
          <a:xfrm>
            <a:off x="5334000" y="3733800"/>
            <a:ext cx="3505200" cy="0"/>
          </a:xfrm>
          <a:prstGeom prst="line">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32" name="Line 20"/>
          <p:cNvSpPr>
            <a:spLocks noChangeShapeType="1"/>
          </p:cNvSpPr>
          <p:nvPr/>
        </p:nvSpPr>
        <p:spPr bwMode="auto">
          <a:xfrm>
            <a:off x="5334000" y="4191000"/>
            <a:ext cx="3505200" cy="0"/>
          </a:xfrm>
          <a:prstGeom prst="line">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33" name="Line 21"/>
          <p:cNvSpPr>
            <a:spLocks noChangeShapeType="1"/>
          </p:cNvSpPr>
          <p:nvPr/>
        </p:nvSpPr>
        <p:spPr bwMode="auto">
          <a:xfrm>
            <a:off x="5334000" y="4648200"/>
            <a:ext cx="3505200" cy="0"/>
          </a:xfrm>
          <a:prstGeom prst="line">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34" name="Line 22"/>
          <p:cNvSpPr>
            <a:spLocks noChangeShapeType="1"/>
          </p:cNvSpPr>
          <p:nvPr/>
        </p:nvSpPr>
        <p:spPr bwMode="auto">
          <a:xfrm flipH="1" flipV="1">
            <a:off x="4876801" y="5105400"/>
            <a:ext cx="1024683" cy="17483"/>
          </a:xfrm>
          <a:prstGeom prst="line">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35" name="Line 23"/>
          <p:cNvSpPr>
            <a:spLocks noChangeShapeType="1"/>
          </p:cNvSpPr>
          <p:nvPr/>
        </p:nvSpPr>
        <p:spPr bwMode="auto">
          <a:xfrm flipH="1">
            <a:off x="5105400" y="5517232"/>
            <a:ext cx="914400" cy="0"/>
          </a:xfrm>
          <a:prstGeom prst="line">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36" name="Line 24"/>
          <p:cNvSpPr>
            <a:spLocks noChangeShapeType="1"/>
          </p:cNvSpPr>
          <p:nvPr/>
        </p:nvSpPr>
        <p:spPr bwMode="auto">
          <a:xfrm flipH="1">
            <a:off x="5572458" y="6021288"/>
            <a:ext cx="381000" cy="0"/>
          </a:xfrm>
          <a:prstGeom prst="line">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37" name="Line 25"/>
          <p:cNvSpPr>
            <a:spLocks noChangeShapeType="1"/>
          </p:cNvSpPr>
          <p:nvPr/>
        </p:nvSpPr>
        <p:spPr bwMode="auto">
          <a:xfrm flipH="1">
            <a:off x="6383338" y="4652963"/>
            <a:ext cx="2449512" cy="792162"/>
          </a:xfrm>
          <a:prstGeom prst="line">
            <a:avLst/>
          </a:prstGeom>
          <a:noFill/>
          <a:ln w="9525">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Curved Left Arrow 2"/>
          <p:cNvSpPr/>
          <p:nvPr/>
        </p:nvSpPr>
        <p:spPr>
          <a:xfrm>
            <a:off x="5459031" y="3337729"/>
            <a:ext cx="381000"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Curved Left Arrow 3"/>
          <p:cNvSpPr/>
          <p:nvPr/>
        </p:nvSpPr>
        <p:spPr>
          <a:xfrm>
            <a:off x="5472318" y="3946264"/>
            <a:ext cx="342900"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ustDataLst>
      <p:tags r:id="rId1"/>
    </p:custDataLst>
    <p:extLst>
      <p:ext uri="{BB962C8B-B14F-4D97-AF65-F5344CB8AC3E}">
        <p14:creationId xmlns:p14="http://schemas.microsoft.com/office/powerpoint/2010/main" val="139693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2473</Words>
  <Application>Microsoft Office PowerPoint</Application>
  <PresentationFormat>Widescreen</PresentationFormat>
  <Paragraphs>295</Paragraphs>
  <Slides>17</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MS PGothic</vt:lpstr>
      <vt:lpstr>Arial</vt:lpstr>
      <vt:lpstr>Arial Narrow</vt:lpstr>
      <vt:lpstr>Calibri</vt:lpstr>
      <vt:lpstr>Calibri Light</vt:lpstr>
      <vt:lpstr>Candara</vt:lpstr>
      <vt:lpstr>Tahoma</vt:lpstr>
      <vt:lpstr>Verdana</vt:lpstr>
      <vt:lpstr>Wingdings</vt:lpstr>
      <vt:lpstr>Office Theme</vt:lpstr>
      <vt:lpstr>SWAP East – Access to Nursing 2017/18 Study Skills: Preparing for University  Quick Guide to Essay Writing</vt:lpstr>
      <vt:lpstr>Using this PowerPoint after the session</vt:lpstr>
      <vt:lpstr>Academic Writing Conventions</vt:lpstr>
      <vt:lpstr>What do we mean by presentation?</vt:lpstr>
      <vt:lpstr>Presentation</vt:lpstr>
      <vt:lpstr>Presentation</vt:lpstr>
      <vt:lpstr>Structure</vt:lpstr>
      <vt:lpstr>Essay Structure ‘The Sweetie Wrapper’</vt:lpstr>
      <vt:lpstr>The ‘Sweetie Wrapper’ unwrapped</vt:lpstr>
      <vt:lpstr>PowerPoint Presentation</vt:lpstr>
      <vt:lpstr>Content: How to bring criticality into your writing</vt:lpstr>
      <vt:lpstr>Content: How to bring criticality into your writing  Paragraph structure</vt:lpstr>
      <vt:lpstr>Structure AND Content  What’s missing from this paragraph?</vt:lpstr>
      <vt:lpstr>Structure AND Content How it all fits together</vt:lpstr>
      <vt:lpstr>The ‘Sweetie Wrapper’ unwrapped</vt:lpstr>
      <vt:lpstr>Thank you, and…</vt:lpstr>
      <vt:lpstr>PowerPoint Presentation</vt:lpstr>
    </vt:vector>
  </TitlesOfParts>
  <Company>University of Dundee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Whitehead</dc:creator>
  <cp:lastModifiedBy>Michael Allardice</cp:lastModifiedBy>
  <cp:revision>5</cp:revision>
  <dcterms:created xsi:type="dcterms:W3CDTF">2017-11-08T16:32:27Z</dcterms:created>
  <dcterms:modified xsi:type="dcterms:W3CDTF">2017-11-15T13:23:21Z</dcterms:modified>
</cp:coreProperties>
</file>